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00D8D-EE60-42CF-B4C7-DEABC92F6B9D}" v="57" dt="2023-01-03T19:25:11.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5097" autoAdjust="0"/>
  </p:normalViewPr>
  <p:slideViewPr>
    <p:cSldViewPr snapToGrid="0" snapToObjects="1">
      <p:cViewPr varScale="1">
        <p:scale>
          <a:sx n="79" d="100"/>
          <a:sy n="79" d="100"/>
        </p:scale>
        <p:origin x="677"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Jason Maher worked with Yifei Mo on a computational investigation of the voltage developed when a new cathode material was paired with lithium oxide as a preliminary step in developing new solid state lithium ion batteries. In particular, while the average behavior estimated using Urban’s approach for phosphates and sulfates was reasonably accurate, there were a number of compounds that were outliers with percent error estimates greater than 40%.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Urban, Alexander, et al. “Computational Understanding of Li-Ion Batteries.” Npj Computational Materials, vol. 2, no. 1, 1, Mar. 2016, pp. 1–13. www.nature.com, https://doi.org/10.1038/npjcompumats.2016.2.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Nolan, Adelaide M., et al. “Solid-State Chemistries Stable with High-Energy Cathodes for Lithium-Ion Batteries.” ACS Energy Letters, vol. 4, no. 10, Oct. 2019, pp. 2444–51. DOI.org (Crossref), https://doi.org/10.1021/acsenergylett.9b01703.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398728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102673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0F8F43B8-3141-FDF0-3552-0AEC1462714F}"/>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878BD046-9536-F969-EFC8-45F9D7BB061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B67F1965-934A-6032-1D3E-3FB6B3C9FB84}"/>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258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7599E4AC-AD97-FE3B-C04F-FFEEBE4FAE87}"/>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6C52C977-AB4E-C1C3-BBE3-C27E0E3667BD}"/>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fontScale="90000"/>
          </a:bodyPr>
          <a:lstStyle/>
          <a:p>
            <a:r>
              <a:rPr lang="en-US" sz="2000" b="1" dirty="0">
                <a:latin typeface="Arial" panose="020B0604020202020204" pitchFamily="34" charset="0"/>
                <a:cs typeface="Arial" panose="020B0604020202020204" pitchFamily="34" charset="0"/>
              </a:rPr>
              <a:t>REU/RET Site: Summer Research Experiences in Renewable and Sustainable Energy Technology (ReSET)</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2149982</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530946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Isabel K. Lloyd, University of Maryland, College Park</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18609" y="1114466"/>
            <a:ext cx="4944219"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dirty="0"/>
              <a:t>The Maryland Energy Innovation Institute hosted research projects for our joint Research Experiences for Undergraduates (REU) and Research Experiences for Teachers (RET) program. </a:t>
            </a:r>
          </a:p>
          <a:p>
            <a:pPr algn="just" eaLnBrk="1" hangingPunct="1"/>
            <a:endParaRPr lang="en-US" sz="600" b="1" dirty="0"/>
          </a:p>
          <a:p>
            <a:pPr algn="just" eaLnBrk="1" hangingPunct="1"/>
            <a:r>
              <a:rPr lang="en-US" sz="1600" b="1" dirty="0"/>
              <a:t>REU: </a:t>
            </a:r>
          </a:p>
          <a:p>
            <a:pPr marL="285750" indent="-285750" algn="just" eaLnBrk="1" hangingPunct="1">
              <a:buFont typeface="Arial" panose="020B0604020202020204" pitchFamily="34" charset="0"/>
              <a:buChar char="•"/>
            </a:pPr>
            <a:r>
              <a:rPr lang="en-US" sz="1600" dirty="0"/>
              <a:t>All the students made progress on their projects that will inform their mentors’ future research.</a:t>
            </a:r>
          </a:p>
          <a:p>
            <a:pPr marL="285750" indent="-285750" algn="just" eaLnBrk="1" hangingPunct="1">
              <a:buFont typeface="Arial" panose="020B0604020202020204" pitchFamily="34" charset="0"/>
              <a:buChar char="•"/>
            </a:pPr>
            <a:r>
              <a:rPr lang="en-US" sz="1600" dirty="0"/>
              <a:t>All of the students learned future workforce training skills useful at the B.S. level or above</a:t>
            </a:r>
          </a:p>
          <a:p>
            <a:pPr marL="285750" indent="-285750" algn="just" eaLnBrk="1" hangingPunct="1">
              <a:buFont typeface="Arial" panose="020B0604020202020204" pitchFamily="34" charset="0"/>
              <a:buChar char="•"/>
            </a:pPr>
            <a:r>
              <a:rPr lang="en-US" sz="1600" dirty="0"/>
              <a:t>At least one student will be presenting their end of session poster at a conference this fall</a:t>
            </a:r>
          </a:p>
          <a:p>
            <a:pPr marL="285750" indent="-285750" algn="just" eaLnBrk="1" hangingPunct="1">
              <a:buFont typeface="Arial" panose="020B0604020202020204" pitchFamily="34" charset="0"/>
              <a:buChar char="•"/>
            </a:pPr>
            <a:r>
              <a:rPr lang="en-US" sz="1600" dirty="0"/>
              <a:t>Jason Maher found that Urban’s estimation</a:t>
            </a:r>
            <a:r>
              <a:rPr lang="en-US" sz="1600" baseline="30000" dirty="0"/>
              <a:t>1,2</a:t>
            </a:r>
            <a:r>
              <a:rPr lang="en-US" sz="1600" dirty="0"/>
              <a:t> of the theoretical stability of interfaces was helpful for pairs where both materials had known properties but not accurate enough to be useful when one material was brand new.</a:t>
            </a:r>
          </a:p>
          <a:p>
            <a:pPr algn="just" eaLnBrk="1" hangingPunct="1"/>
            <a:endParaRPr lang="en-US" sz="600" dirty="0"/>
          </a:p>
          <a:p>
            <a:pPr algn="just" eaLnBrk="1" hangingPunct="1"/>
            <a:r>
              <a:rPr lang="en-US" sz="1600" b="1" dirty="0"/>
              <a:t>RET: </a:t>
            </a:r>
            <a:r>
              <a:rPr lang="en-US" sz="1600" dirty="0"/>
              <a:t>Teachers experienced hands on learning in a research environment and learned how concepts in their subject areas play roles in energy research.</a:t>
            </a:r>
          </a:p>
        </p:txBody>
      </p:sp>
      <p:pic>
        <p:nvPicPr>
          <p:cNvPr id="6" name="Picture 5" descr="Saleh Kemal collects performance data via computer on battery samples exposed to air.">
            <a:extLst>
              <a:ext uri="{FF2B5EF4-FFF2-40B4-BE49-F238E27FC236}">
                <a16:creationId xmlns:a16="http://schemas.microsoft.com/office/drawing/2014/main" id="{AE946202-62CA-EE8A-730B-F3F70752D2A9}"/>
              </a:ext>
            </a:extLst>
          </p:cNvPr>
          <p:cNvPicPr>
            <a:picLocks noChangeAspect="1"/>
          </p:cNvPicPr>
          <p:nvPr/>
        </p:nvPicPr>
        <p:blipFill>
          <a:blip r:embed="rId3"/>
          <a:stretch>
            <a:fillRect/>
          </a:stretch>
        </p:blipFill>
        <p:spPr>
          <a:xfrm>
            <a:off x="5408643" y="1340366"/>
            <a:ext cx="3128720" cy="2346540"/>
          </a:xfrm>
          <a:prstGeom prst="rect">
            <a:avLst/>
          </a:prstGeom>
        </p:spPr>
      </p:pic>
      <p:pic>
        <p:nvPicPr>
          <p:cNvPr id="10" name="Picture 9" descr="Akash Lujan poses with samples on his way to the lab to determine if his compositions can be successfully printed into three dimensional objects that hold their shape.">
            <a:extLst>
              <a:ext uri="{FF2B5EF4-FFF2-40B4-BE49-F238E27FC236}">
                <a16:creationId xmlns:a16="http://schemas.microsoft.com/office/drawing/2014/main" id="{2FA347B3-E83D-005D-8133-40EC8467146B}"/>
              </a:ext>
            </a:extLst>
          </p:cNvPr>
          <p:cNvPicPr>
            <a:picLocks noChangeAspect="1"/>
          </p:cNvPicPr>
          <p:nvPr/>
        </p:nvPicPr>
        <p:blipFill rotWithShape="1">
          <a:blip r:embed="rId4"/>
          <a:srcRect l="15686" t="17113" r="21671" b="1605"/>
          <a:stretch/>
        </p:blipFill>
        <p:spPr>
          <a:xfrm>
            <a:off x="5393231" y="3782028"/>
            <a:ext cx="2536196" cy="2468152"/>
          </a:xfrm>
          <a:prstGeom prst="rect">
            <a:avLst/>
          </a:prstGeom>
        </p:spPr>
      </p:pic>
      <p:pic>
        <p:nvPicPr>
          <p:cNvPr id="11" name="Picture 10" descr="Mildred Pates runs samples in a spectrometer to determine if she has created the materials she intended.">
            <a:extLst>
              <a:ext uri="{FF2B5EF4-FFF2-40B4-BE49-F238E27FC236}">
                <a16:creationId xmlns:a16="http://schemas.microsoft.com/office/drawing/2014/main" id="{380778E8-B137-3B66-19AE-1A76D8A91C33}"/>
              </a:ext>
            </a:extLst>
          </p:cNvPr>
          <p:cNvPicPr>
            <a:picLocks noChangeAspect="1"/>
          </p:cNvPicPr>
          <p:nvPr/>
        </p:nvPicPr>
        <p:blipFill>
          <a:blip r:embed="rId5"/>
          <a:stretch>
            <a:fillRect/>
          </a:stretch>
        </p:blipFill>
        <p:spPr>
          <a:xfrm rot="5400000">
            <a:off x="8392948" y="1810620"/>
            <a:ext cx="3381594" cy="2536195"/>
          </a:xfrm>
          <a:prstGeom prst="rect">
            <a:avLst/>
          </a:prstGeom>
        </p:spPr>
      </p:pic>
      <p:sp>
        <p:nvSpPr>
          <p:cNvPr id="12" name="TextBox 11">
            <a:extLst>
              <a:ext uri="{FF2B5EF4-FFF2-40B4-BE49-F238E27FC236}">
                <a16:creationId xmlns:a16="http://schemas.microsoft.com/office/drawing/2014/main" id="{4E479E46-0A2F-5204-C09E-DB83BC8ABA9A}"/>
              </a:ext>
            </a:extLst>
          </p:cNvPr>
          <p:cNvSpPr txBox="1"/>
          <p:nvPr/>
        </p:nvSpPr>
        <p:spPr>
          <a:xfrm>
            <a:off x="7994263" y="4726638"/>
            <a:ext cx="4079128" cy="1600438"/>
          </a:xfrm>
          <a:prstGeom prst="rect">
            <a:avLst/>
          </a:prstGeom>
          <a:noFill/>
        </p:spPr>
        <p:txBody>
          <a:bodyPr wrap="square" rtlCol="0">
            <a:spAutoFit/>
          </a:bodyPr>
          <a:lstStyle/>
          <a:p>
            <a:pPr marL="342900" indent="-342900">
              <a:buAutoNum type="arabicPeriod"/>
            </a:pPr>
            <a:r>
              <a:rPr lang="en-US" sz="1400" dirty="0"/>
              <a:t>Selah Kemal (REU)  validates new testing procedure to investigate battery failure mechanisms</a:t>
            </a:r>
          </a:p>
          <a:p>
            <a:pPr marL="342900" indent="-342900">
              <a:buAutoNum type="arabicPeriod"/>
            </a:pPr>
            <a:r>
              <a:rPr lang="en-US" sz="1400" dirty="0"/>
              <a:t>Mildred Pates (RET) uses spectroscopy to evaluate sample quality</a:t>
            </a:r>
          </a:p>
          <a:p>
            <a:pPr marL="342900" indent="-342900">
              <a:buAutoNum type="arabicPeriod"/>
            </a:pPr>
            <a:r>
              <a:rPr lang="en-US" sz="1400" dirty="0"/>
              <a:t>Askash Lujan explores new polymers for batteries</a:t>
            </a:r>
          </a:p>
        </p:txBody>
      </p:sp>
      <p:sp>
        <p:nvSpPr>
          <p:cNvPr id="13" name="TextBox 12">
            <a:extLst>
              <a:ext uri="{FF2B5EF4-FFF2-40B4-BE49-F238E27FC236}">
                <a16:creationId xmlns:a16="http://schemas.microsoft.com/office/drawing/2014/main" id="{F3135BE1-0B6F-3A1A-9BF1-40CF04D1DF53}"/>
              </a:ext>
            </a:extLst>
          </p:cNvPr>
          <p:cNvSpPr txBox="1"/>
          <p:nvPr/>
        </p:nvSpPr>
        <p:spPr>
          <a:xfrm>
            <a:off x="5572591" y="1387921"/>
            <a:ext cx="301686" cy="369332"/>
          </a:xfrm>
          <a:prstGeom prst="rect">
            <a:avLst/>
          </a:prstGeom>
          <a:solidFill>
            <a:schemeClr val="accent1"/>
          </a:solidFill>
        </p:spPr>
        <p:txBody>
          <a:bodyPr wrap="none" rtlCol="0">
            <a:spAutoFit/>
          </a:bodyPr>
          <a:lstStyle/>
          <a:p>
            <a:r>
              <a:rPr lang="en-US" dirty="0">
                <a:solidFill>
                  <a:schemeClr val="bg1"/>
                </a:solidFill>
              </a:rPr>
              <a:t>1</a:t>
            </a:r>
          </a:p>
        </p:txBody>
      </p:sp>
      <p:sp>
        <p:nvSpPr>
          <p:cNvPr id="14" name="TextBox 13">
            <a:extLst>
              <a:ext uri="{FF2B5EF4-FFF2-40B4-BE49-F238E27FC236}">
                <a16:creationId xmlns:a16="http://schemas.microsoft.com/office/drawing/2014/main" id="{831090CD-7206-311F-76A4-1E250AC7F782}"/>
              </a:ext>
            </a:extLst>
          </p:cNvPr>
          <p:cNvSpPr txBox="1"/>
          <p:nvPr/>
        </p:nvSpPr>
        <p:spPr>
          <a:xfrm>
            <a:off x="8913418" y="1480944"/>
            <a:ext cx="301686" cy="369332"/>
          </a:xfrm>
          <a:prstGeom prst="rect">
            <a:avLst/>
          </a:prstGeom>
          <a:solidFill>
            <a:schemeClr val="accent1"/>
          </a:solidFill>
        </p:spPr>
        <p:txBody>
          <a:bodyPr wrap="none" rtlCol="0">
            <a:spAutoFit/>
          </a:bodyPr>
          <a:lstStyle/>
          <a:p>
            <a:r>
              <a:rPr lang="en-US" dirty="0">
                <a:solidFill>
                  <a:schemeClr val="bg1"/>
                </a:solidFill>
              </a:rPr>
              <a:t>2</a:t>
            </a:r>
          </a:p>
        </p:txBody>
      </p:sp>
      <p:sp>
        <p:nvSpPr>
          <p:cNvPr id="4" name="TextBox 3">
            <a:extLst>
              <a:ext uri="{FF2B5EF4-FFF2-40B4-BE49-F238E27FC236}">
                <a16:creationId xmlns:a16="http://schemas.microsoft.com/office/drawing/2014/main" id="{B0CDB0D1-CEF5-D113-CB54-D88FDEAF8BEB}"/>
              </a:ext>
            </a:extLst>
          </p:cNvPr>
          <p:cNvSpPr txBox="1"/>
          <p:nvPr/>
        </p:nvSpPr>
        <p:spPr>
          <a:xfrm>
            <a:off x="5572587" y="3893775"/>
            <a:ext cx="301686" cy="369332"/>
          </a:xfrm>
          <a:prstGeom prst="rect">
            <a:avLst/>
          </a:prstGeom>
          <a:solidFill>
            <a:schemeClr val="accent1"/>
          </a:solidFill>
        </p:spPr>
        <p:txBody>
          <a:bodyPr wrap="none" rtlCol="0">
            <a:spAutoFit/>
          </a:bodyPr>
          <a:lstStyle/>
          <a:p>
            <a:r>
              <a:rPr lang="en-US" dirty="0">
                <a:solidFill>
                  <a:schemeClr val="bg1"/>
                </a:solidFill>
              </a:rPr>
              <a:t>3</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287640" y="920621"/>
            <a:ext cx="511919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REU </a:t>
            </a:r>
          </a:p>
          <a:p>
            <a:pPr marL="285750" indent="-285750" eaLnBrk="1" hangingPunct="1">
              <a:buFont typeface="Arial" panose="020B0604020202020204" pitchFamily="34" charset="0"/>
              <a:buChar char="•"/>
            </a:pPr>
            <a:r>
              <a:rPr lang="en-US" sz="1600" dirty="0"/>
              <a:t>2-year community college students successfully transferred to 4-year programs; several will continue to do research with their summer mentors</a:t>
            </a:r>
          </a:p>
          <a:p>
            <a:pPr eaLnBrk="1" hangingPunct="1"/>
            <a:r>
              <a:rPr lang="en-US" sz="1600" b="1" dirty="0"/>
              <a:t>REU and RET</a:t>
            </a:r>
          </a:p>
          <a:p>
            <a:pPr marL="285750" indent="-285750">
              <a:buFont typeface="Arial" panose="020B0604020202020204" pitchFamily="34" charset="0"/>
              <a:buChar char="•"/>
            </a:pPr>
            <a:r>
              <a:rPr lang="en-US" sz="1600" dirty="0"/>
              <a:t>Cohorts participated in professional development activities each week ranging from joint seminars on careers pathways, poster presentations and ethics with the University of Maryland System LSAMP (Louise Stokes Alliance for Minority Participation) summer program to tours of a start-up company and nuclear reactor to elevator speech practice.</a:t>
            </a:r>
            <a:endParaRPr lang="en-US" sz="1600" b="1" dirty="0"/>
          </a:p>
          <a:p>
            <a:pPr eaLnBrk="1" hangingPunct="1"/>
            <a:r>
              <a:rPr lang="en-US" sz="1600" b="1" dirty="0"/>
              <a:t>RET </a:t>
            </a:r>
          </a:p>
          <a:p>
            <a:pPr eaLnBrk="1" hangingPunct="1"/>
            <a:r>
              <a:rPr lang="en-US" sz="1600" dirty="0"/>
              <a:t>High school students will learn about sustainable and renewable energy in a real- world context via:</a:t>
            </a:r>
          </a:p>
          <a:p>
            <a:pPr marL="285750" indent="-285750" eaLnBrk="1" hangingPunct="1">
              <a:buFont typeface="Arial" panose="020B0604020202020204" pitchFamily="34" charset="0"/>
              <a:buChar char="•"/>
            </a:pPr>
            <a:r>
              <a:rPr lang="en-US" sz="1600" dirty="0"/>
              <a:t>New energy related curriculum units in the RET teachers’ classrooms</a:t>
            </a:r>
          </a:p>
          <a:p>
            <a:pPr marL="285750" indent="-285750" eaLnBrk="1" hangingPunct="1">
              <a:buFont typeface="Arial" panose="020B0604020202020204" pitchFamily="34" charset="0"/>
              <a:buChar char="•"/>
            </a:pPr>
            <a:r>
              <a:rPr lang="en-US" sz="1600" dirty="0"/>
              <a:t>Visits the UMD to tour the Materials Science and Engineering Department and the Maryland Energy Innovation Institute</a:t>
            </a:r>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j-ea"/>
              </a:rPr>
              <a:t>REU/RET Site: Summer Research Experiences in Renewable and Sustainable Energy Technology (ReSET)</a:t>
            </a:r>
            <a:endPar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530946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Isabel K. Lloyd, University of Maryland, College Park</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2149982</a:t>
            </a:r>
          </a:p>
        </p:txBody>
      </p:sp>
      <p:pic>
        <p:nvPicPr>
          <p:cNvPr id="2" name="Picture 1" descr="Action shot of Audrey Fehlhaber explaining how she evaluated the effects of low temperature plasmas on molecule formation as a preliminary step to creating fertilizer using much less energy than current processes.">
            <a:extLst>
              <a:ext uri="{FF2B5EF4-FFF2-40B4-BE49-F238E27FC236}">
                <a16:creationId xmlns:a16="http://schemas.microsoft.com/office/drawing/2014/main" id="{607DA695-1522-FADD-1B14-B6386BEBB490}"/>
              </a:ext>
            </a:extLst>
          </p:cNvPr>
          <p:cNvPicPr>
            <a:picLocks noChangeAspect="1"/>
          </p:cNvPicPr>
          <p:nvPr/>
        </p:nvPicPr>
        <p:blipFill rotWithShape="1">
          <a:blip r:embed="rId3"/>
          <a:srcRect l="5756" t="13993" r="13573"/>
          <a:stretch/>
        </p:blipFill>
        <p:spPr>
          <a:xfrm>
            <a:off x="5622122" y="1440654"/>
            <a:ext cx="2654392" cy="2122448"/>
          </a:xfrm>
          <a:prstGeom prst="rect">
            <a:avLst/>
          </a:prstGeom>
        </p:spPr>
      </p:pic>
      <p:pic>
        <p:nvPicPr>
          <p:cNvPr id="3" name="Picture 2" descr="Sandra Platt, the computer science teacher in the RET program used a computer to present her final poster. She is posing in front of her poster with Mildred Patt and Dr. Lloyd, the program PI.">
            <a:extLst>
              <a:ext uri="{FF2B5EF4-FFF2-40B4-BE49-F238E27FC236}">
                <a16:creationId xmlns:a16="http://schemas.microsoft.com/office/drawing/2014/main" id="{458CA828-092D-272E-6B15-7EE5DE5CC53A}"/>
              </a:ext>
            </a:extLst>
          </p:cNvPr>
          <p:cNvPicPr>
            <a:picLocks noChangeAspect="1"/>
          </p:cNvPicPr>
          <p:nvPr/>
        </p:nvPicPr>
        <p:blipFill>
          <a:blip r:embed="rId4"/>
          <a:stretch>
            <a:fillRect/>
          </a:stretch>
        </p:blipFill>
        <p:spPr>
          <a:xfrm>
            <a:off x="5581211" y="3820046"/>
            <a:ext cx="2695303" cy="2021477"/>
          </a:xfrm>
          <a:prstGeom prst="rect">
            <a:avLst/>
          </a:prstGeom>
        </p:spPr>
      </p:pic>
      <p:pic>
        <p:nvPicPr>
          <p:cNvPr id="4" name="Picture 3" descr="Group shot of the summer 2022 REU cohort with the program PIs and Executive Director">
            <a:extLst>
              <a:ext uri="{FF2B5EF4-FFF2-40B4-BE49-F238E27FC236}">
                <a16:creationId xmlns:a16="http://schemas.microsoft.com/office/drawing/2014/main" id="{07827D4F-ADDB-BFAD-EAAF-37E0C639BCA9}"/>
              </a:ext>
            </a:extLst>
          </p:cNvPr>
          <p:cNvPicPr>
            <a:picLocks noChangeAspect="1"/>
          </p:cNvPicPr>
          <p:nvPr/>
        </p:nvPicPr>
        <p:blipFill rotWithShape="1">
          <a:blip r:embed="rId5"/>
          <a:srcRect l="2954" t="5449" r="5170" b="11392"/>
          <a:stretch/>
        </p:blipFill>
        <p:spPr>
          <a:xfrm>
            <a:off x="8450893" y="1440654"/>
            <a:ext cx="3126590" cy="2122448"/>
          </a:xfrm>
          <a:prstGeom prst="rect">
            <a:avLst/>
          </a:prstGeom>
        </p:spPr>
      </p:pic>
      <p:sp>
        <p:nvSpPr>
          <p:cNvPr id="5" name="TextBox 4" descr="&#10;">
            <a:extLst>
              <a:ext uri="{FF2B5EF4-FFF2-40B4-BE49-F238E27FC236}">
                <a16:creationId xmlns:a16="http://schemas.microsoft.com/office/drawing/2014/main" id="{00E9D824-A83E-D456-31EB-A87BF14FECA6}"/>
              </a:ext>
            </a:extLst>
          </p:cNvPr>
          <p:cNvSpPr txBox="1"/>
          <p:nvPr/>
        </p:nvSpPr>
        <p:spPr>
          <a:xfrm>
            <a:off x="8310529" y="3702507"/>
            <a:ext cx="3552920" cy="2462213"/>
          </a:xfrm>
          <a:prstGeom prst="rect">
            <a:avLst/>
          </a:prstGeom>
          <a:noFill/>
        </p:spPr>
        <p:txBody>
          <a:bodyPr wrap="square" rtlCol="0">
            <a:spAutoFit/>
          </a:bodyPr>
          <a:lstStyle/>
          <a:p>
            <a:r>
              <a:rPr lang="en-US" sz="1400" dirty="0"/>
              <a:t>Concluding poster session:</a:t>
            </a:r>
          </a:p>
          <a:p>
            <a:pPr marL="342900" indent="-342900">
              <a:buAutoNum type="arabicPeriod"/>
            </a:pPr>
            <a:r>
              <a:rPr lang="en-US" sz="1400" dirty="0"/>
              <a:t>Audrey Fehlhaber (REU) explains her project to Rakin Alim (REU)</a:t>
            </a:r>
          </a:p>
          <a:p>
            <a:pPr marL="342900" indent="-342900">
              <a:buAutoNum type="arabicPeriod"/>
            </a:pPr>
            <a:r>
              <a:rPr lang="en-US" sz="1400" dirty="0"/>
              <a:t>2022 REU Cohort: Rakin Alim, Mason Conaway, Akash Lujan, Audrey Fehlhaber, Crystal Pham, Saleh Kamel, Jason Maher with the PI Isabel Lloyd, Co-PI Luz Martinez-Miranda, and Executive Director, Cathy O’Brian Stephens</a:t>
            </a:r>
          </a:p>
          <a:p>
            <a:pPr marL="342900" indent="-342900">
              <a:buAutoNum type="arabicPeriod"/>
            </a:pPr>
            <a:r>
              <a:rPr lang="en-US" sz="1400" dirty="0"/>
              <a:t>2022 RET Cohort: Mildred Pates and Sandi Platt with Isabel Lloyd</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4234</TotalTime>
  <Words>623</Words>
  <Application>Microsoft Office PowerPoint</Application>
  <PresentationFormat>Widescreen</PresentationFormat>
  <Paragraphs>40</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REU/RET Site: Summer Research Experiences in Renewable and Sustainable Energy Technology (ReSET)</vt:lpstr>
      <vt:lpstr>REU/RET Site: Summer Research Experiences in Renewable and Sustainable Energy Technology (ReSET)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282</cp:revision>
  <cp:lastPrinted>2018-03-20T12:31:18Z</cp:lastPrinted>
  <dcterms:created xsi:type="dcterms:W3CDTF">2017-10-05T17:34:54Z</dcterms:created>
  <dcterms:modified xsi:type="dcterms:W3CDTF">2023-03-22T13:37:59Z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2dc27f5b-fc08-4ff1-8fa9-593dbcd36e4e</vt:lpwstr>
  </property>
  <property fmtid="{D5CDD505-2E9C-101B-9397-08002B2CF9AE}" pid="3" name="ContainsCUI">
    <vt:lpwstr>No</vt:lpwstr>
  </property>
</Properties>
</file>