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
  </p:notesMasterIdLst>
  <p:handoutMasterIdLst>
    <p:handoutMasterId r:id="rId5"/>
  </p:handoutMasterIdLst>
  <p:sldIdLst>
    <p:sldId id="387" r:id="rId2"/>
    <p:sldId id="388" r:id="rId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B3F3F-C62F-4FF3-8A72-BB05E7AAFC9E}" v="61" dt="2023-01-03T19:29:25.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6" autoAdjust="0"/>
    <p:restoredTop sz="94839" autoAdjust="0"/>
  </p:normalViewPr>
  <p:slideViewPr>
    <p:cSldViewPr snapToGrid="0" snapToObjects="1">
      <p:cViewPr varScale="1">
        <p:scale>
          <a:sx n="79" d="100"/>
          <a:sy n="79" d="100"/>
        </p:scale>
        <p:origin x="965"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10" Type="http://schemas.microsoft.com/office/2015/10/relationships/revisionInfo" Target="revisionInfo.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3/22/2023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dirty="0"/>
          </a:p>
        </p:txBody>
      </p:sp>
    </p:spTree>
    <p:extLst>
      <p:ext uri="{BB962C8B-B14F-4D97-AF65-F5344CB8AC3E}">
        <p14:creationId xmlns:p14="http://schemas.microsoft.com/office/powerpoint/2010/main" val="164222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2</a:t>
            </a:fld>
            <a:endParaRPr lang="en-US" dirty="0"/>
          </a:p>
        </p:txBody>
      </p:sp>
    </p:spTree>
    <p:extLst>
      <p:ext uri="{BB962C8B-B14F-4D97-AF65-F5344CB8AC3E}">
        <p14:creationId xmlns:p14="http://schemas.microsoft.com/office/powerpoint/2010/main" val="228242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3BB7A501-C97D-4620-39BF-EF02C68C3ECB}"/>
              </a:ext>
            </a:extLst>
          </p:cNvPr>
          <p:cNvSpPr txBox="1"/>
          <p:nvPr userDrawn="1"/>
        </p:nvSpPr>
        <p:spPr>
          <a:xfrm>
            <a:off x="0" y="0"/>
            <a:ext cx="12192000" cy="369332"/>
          </a:xfrm>
          <a:prstGeom prst="rect">
            <a:avLst/>
          </a:prstGeom>
          <a:noFill/>
        </p:spPr>
        <p:txBody>
          <a:bodyPr vert="horz" rtlCol="0">
            <a:spAutoFit/>
          </a:bodyPr>
          <a:lstStyle/>
          <a:p>
            <a:endParaRPr lang="en-US" dirty="0"/>
          </a:p>
        </p:txBody>
      </p:sp>
      <p:sp>
        <p:nvSpPr>
          <p:cNvPr id="8" name="hcTitle SlideHeader">
            <a:extLst>
              <a:ext uri="{FF2B5EF4-FFF2-40B4-BE49-F238E27FC236}">
                <a16:creationId xmlns:a16="http://schemas.microsoft.com/office/drawing/2014/main" id="{20F85C5E-CBE9-DC1A-1893-F5BF6BA9B691}"/>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hcSlideMaster.Title and ContentHeader">
            <a:extLst>
              <a:ext uri="{FF2B5EF4-FFF2-40B4-BE49-F238E27FC236}">
                <a16:creationId xmlns:a16="http://schemas.microsoft.com/office/drawing/2014/main" id="{08DFCB95-885B-73F1-96AC-73A570CD89F9}"/>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8108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98AF04F4-D30D-3153-6466-91049BC56C3A}"/>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
        <p:nvSpPr>
          <p:cNvPr id="5" name="hcSlideMaster.BlankHeader">
            <a:extLst>
              <a:ext uri="{FF2B5EF4-FFF2-40B4-BE49-F238E27FC236}">
                <a16:creationId xmlns:a16="http://schemas.microsoft.com/office/drawing/2014/main" id="{BD496AC0-1983-04F2-C876-AFB236014713}"/>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4432300" y="150813"/>
            <a:ext cx="7759700" cy="566737"/>
          </a:xfrm>
        </p:spPr>
        <p:txBody>
          <a:bodyPr>
            <a:normAutofit fontScale="90000"/>
          </a:bodyPr>
          <a:lstStyle/>
          <a:p>
            <a:r>
              <a:rPr lang="en-US" sz="2000" b="1" dirty="0">
                <a:solidFill>
                  <a:srgbClr val="C00000"/>
                </a:solidFill>
                <a:latin typeface="Arial" panose="020B0604020202020204" pitchFamily="34" charset="0"/>
                <a:cs typeface="Arial" panose="020B0604020202020204" pitchFamily="34" charset="0"/>
              </a:rPr>
              <a:t>REU Site: Advanced Interdisciplinary Materials Research for Maritime Applications</a:t>
            </a:r>
          </a:p>
        </p:txBody>
      </p:sp>
      <p:sp>
        <p:nvSpPr>
          <p:cNvPr id="5" name="TextBox 4">
            <a:extLst>
              <a:ext uri="{FF2B5EF4-FFF2-40B4-BE49-F238E27FC236}">
                <a16:creationId xmlns:a16="http://schemas.microsoft.com/office/drawing/2014/main" id="{9ED36953-0DFC-4F49-9298-E739FD3F2CFC}"/>
              </a:ext>
            </a:extLst>
          </p:cNvPr>
          <p:cNvSpPr txBox="1"/>
          <p:nvPr/>
        </p:nvSpPr>
        <p:spPr>
          <a:xfrm>
            <a:off x="100483" y="300183"/>
            <a:ext cx="150554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DMR 2149893</a:t>
            </a:r>
          </a:p>
        </p:txBody>
      </p:sp>
      <p:sp>
        <p:nvSpPr>
          <p:cNvPr id="7" name="Rectangle 6">
            <a:extLst>
              <a:ext uri="{FF2B5EF4-FFF2-40B4-BE49-F238E27FC236}">
                <a16:creationId xmlns:a16="http://schemas.microsoft.com/office/drawing/2014/main" id="{386F1C4C-66FF-4C4C-A15E-FBB5BE953C6F}"/>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Intellectual Merit</a:t>
            </a:r>
          </a:p>
        </p:txBody>
      </p:sp>
      <p:sp>
        <p:nvSpPr>
          <p:cNvPr id="21" name="TextBox 20">
            <a:extLst>
              <a:ext uri="{FF2B5EF4-FFF2-40B4-BE49-F238E27FC236}">
                <a16:creationId xmlns:a16="http://schemas.microsoft.com/office/drawing/2014/main" id="{426A9296-2844-4E28-A508-770A45A2E9C0}"/>
              </a:ext>
            </a:extLst>
          </p:cNvPr>
          <p:cNvSpPr txBox="1"/>
          <p:nvPr/>
        </p:nvSpPr>
        <p:spPr>
          <a:xfrm>
            <a:off x="5622122" y="845156"/>
            <a:ext cx="6249916"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Vijaya B. Chalivendra, University of Massachusetts Dartmouth</a:t>
            </a:r>
          </a:p>
        </p:txBody>
      </p:sp>
      <p:sp>
        <p:nvSpPr>
          <p:cNvPr id="3"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75585" y="1072616"/>
            <a:ext cx="4467430" cy="506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just" eaLnBrk="1" hangingPunct="1">
              <a:spcBef>
                <a:spcPts val="600"/>
              </a:spcBef>
              <a:buFont typeface="Arial" panose="020B0604020202020204" pitchFamily="34" charset="0"/>
              <a:buChar char="•"/>
            </a:pPr>
            <a:r>
              <a:rPr lang="en-US" sz="1400" b="1" dirty="0"/>
              <a:t>Conducted interdisciplinary advanced materials research for maritime applications</a:t>
            </a:r>
          </a:p>
          <a:p>
            <a:pPr marL="285750" indent="-285750" algn="just" eaLnBrk="1" hangingPunct="1">
              <a:spcBef>
                <a:spcPts val="600"/>
              </a:spcBef>
              <a:buFont typeface="Arial" panose="020B0604020202020204" pitchFamily="34" charset="0"/>
              <a:buChar char="•"/>
            </a:pPr>
            <a:r>
              <a:rPr lang="en-US" sz="1400" b="1" dirty="0"/>
              <a:t>Trained a cohort of 10 community college students in various research topics: super hydrophobic surfaces, non-aqueous redox flow batteries, bioinspired photonic materials, surface adsorption of plasmonic nanoparticles on gold nanorods, tactile sensors for soft bodied underwater robots, antibiofouling coatings, plasmonic inks, and structural super capacitors</a:t>
            </a:r>
          </a:p>
          <a:p>
            <a:pPr marL="285750" indent="-285750" algn="just" eaLnBrk="1" hangingPunct="1">
              <a:spcBef>
                <a:spcPts val="600"/>
              </a:spcBef>
              <a:buFont typeface="Arial" panose="020B0604020202020204" pitchFamily="34" charset="0"/>
              <a:buChar char="•"/>
            </a:pPr>
            <a:r>
              <a:rPr lang="en-US" sz="1400" b="1" dirty="0"/>
              <a:t>Enhanced skills of REU students through various workshops such as on research ethics, design of experiments, library databases, research communication skills, and scanning electron microscopy </a:t>
            </a:r>
          </a:p>
          <a:p>
            <a:pPr marL="285750" indent="-285750" algn="just" eaLnBrk="1" hangingPunct="1">
              <a:spcBef>
                <a:spcPts val="600"/>
              </a:spcBef>
              <a:buFont typeface="Arial" panose="020B0604020202020204" pitchFamily="34" charset="0"/>
              <a:buChar char="•"/>
            </a:pPr>
            <a:r>
              <a:rPr lang="en-US" sz="1400" b="1" dirty="0"/>
              <a:t>Exposed REU students to various practical applications of advanced materials through field trips to Woods Hole Oceanography Institution (WHOI), Morgan Advanced Materials, AMETEK, and School of Marine Science and Technology of UMass Dartmouth.</a:t>
            </a:r>
          </a:p>
        </p:txBody>
      </p:sp>
      <p:sp>
        <p:nvSpPr>
          <p:cNvPr id="8" name="Rectangle 37">
            <a:extLst>
              <a:ext uri="{FF2B5EF4-FFF2-40B4-BE49-F238E27FC236}">
                <a16:creationId xmlns:a16="http://schemas.microsoft.com/office/drawing/2014/main" id="{0D7491B8-BB70-4859-9BB7-EB60800EB5C9}"/>
              </a:ext>
              <a:ext uri="{C183D7F6-B498-43B3-948B-1728B52AA6E4}">
                <adec:decorative xmlns:adec="http://schemas.microsoft.com/office/drawing/2017/decorative" val="1"/>
              </a:ext>
            </a:extLst>
          </p:cNvPr>
          <p:cNvSpPr>
            <a:spLocks noChangeArrowheads="1"/>
          </p:cNvSpPr>
          <p:nvPr/>
        </p:nvSpPr>
        <p:spPr bwMode="auto">
          <a:xfrm>
            <a:off x="4764483" y="1504169"/>
            <a:ext cx="7350027" cy="4439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nvGrpSpPr>
          <p:cNvPr id="23" name="Group 22">
            <a:extLst>
              <a:ext uri="{FF2B5EF4-FFF2-40B4-BE49-F238E27FC236}">
                <a16:creationId xmlns:a16="http://schemas.microsoft.com/office/drawing/2014/main" id="{56D0B33E-B981-F3B7-AAAC-EB1AC6FADEBA}"/>
              </a:ext>
              <a:ext uri="{C183D7F6-B498-43B3-948B-1728B52AA6E4}">
                <adec:decorative xmlns:adec="http://schemas.microsoft.com/office/drawing/2017/decorative" val="1"/>
              </a:ext>
            </a:extLst>
          </p:cNvPr>
          <p:cNvGrpSpPr/>
          <p:nvPr/>
        </p:nvGrpSpPr>
        <p:grpSpPr>
          <a:xfrm>
            <a:off x="4733487" y="1550662"/>
            <a:ext cx="7332473" cy="4330428"/>
            <a:chOff x="4733487" y="1550662"/>
            <a:chExt cx="7332473" cy="4330428"/>
          </a:xfrm>
        </p:grpSpPr>
        <p:grpSp>
          <p:nvGrpSpPr>
            <p:cNvPr id="15" name="Group 14">
              <a:extLst>
                <a:ext uri="{FF2B5EF4-FFF2-40B4-BE49-F238E27FC236}">
                  <a16:creationId xmlns:a16="http://schemas.microsoft.com/office/drawing/2014/main" id="{9A3364E3-AA23-51E7-971A-6848AE83A989}"/>
                </a:ext>
              </a:extLst>
            </p:cNvPr>
            <p:cNvGrpSpPr/>
            <p:nvPr/>
          </p:nvGrpSpPr>
          <p:grpSpPr>
            <a:xfrm>
              <a:off x="4733487" y="1550662"/>
              <a:ext cx="7332473" cy="4330428"/>
              <a:chOff x="4733487" y="1550662"/>
              <a:chExt cx="7332473" cy="4330428"/>
            </a:xfrm>
          </p:grpSpPr>
          <p:pic>
            <p:nvPicPr>
              <p:cNvPr id="6" name="Picture 5" descr="The figures (a) to (e) are images of the REU students working on their experiments.">
                <a:extLst>
                  <a:ext uri="{FF2B5EF4-FFF2-40B4-BE49-F238E27FC236}">
                    <a16:creationId xmlns:a16="http://schemas.microsoft.com/office/drawing/2014/main" id="{FE6137A1-69F2-8C56-4D6A-383169E15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973" y="1550662"/>
                <a:ext cx="2572653" cy="1924831"/>
              </a:xfrm>
              <a:prstGeom prst="rect">
                <a:avLst/>
              </a:prstGeom>
              <a:noFill/>
              <a:ln>
                <a:noFill/>
              </a:ln>
            </p:spPr>
          </p:pic>
          <p:pic>
            <p:nvPicPr>
              <p:cNvPr id="9" name="Picture 8" descr="The figures (a) to (e) are images of the REU students working on their experiments.">
                <a:extLst>
                  <a:ext uri="{FF2B5EF4-FFF2-40B4-BE49-F238E27FC236}">
                    <a16:creationId xmlns:a16="http://schemas.microsoft.com/office/drawing/2014/main" id="{04A57FF7-EB7B-C220-A5F9-DE33296CFE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1120" y="1551294"/>
                <a:ext cx="2407369" cy="1924831"/>
              </a:xfrm>
              <a:prstGeom prst="rect">
                <a:avLst/>
              </a:prstGeom>
              <a:noFill/>
              <a:ln>
                <a:noFill/>
              </a:ln>
            </p:spPr>
          </p:pic>
          <p:pic>
            <p:nvPicPr>
              <p:cNvPr id="10" name="Picture 9" descr="The figures (a) to (e) are images of the REU students working on their experiments.">
                <a:extLst>
                  <a:ext uri="{FF2B5EF4-FFF2-40B4-BE49-F238E27FC236}">
                    <a16:creationId xmlns:a16="http://schemas.microsoft.com/office/drawing/2014/main" id="{89191A4D-B6B9-A6BD-FFAA-5B6F6B4424B8}"/>
                  </a:ext>
                </a:extLst>
              </p:cNvPr>
              <p:cNvPicPr>
                <a:picLocks noChangeAspect="1"/>
              </p:cNvPicPr>
              <p:nvPr/>
            </p:nvPicPr>
            <p:blipFill rotWithShape="1">
              <a:blip r:embed="rId5">
                <a:extLst>
                  <a:ext uri="{28A0092B-C50C-407E-A947-70E740481C1C}">
                    <a14:useLocalDpi xmlns:a14="http://schemas.microsoft.com/office/drawing/2010/main" val="0"/>
                  </a:ext>
                </a:extLst>
              </a:blip>
              <a:srcRect l="25212" r="6767"/>
              <a:stretch/>
            </p:blipFill>
            <p:spPr bwMode="auto">
              <a:xfrm rot="5400000">
                <a:off x="9995654" y="1452484"/>
                <a:ext cx="1924832" cy="2122453"/>
              </a:xfrm>
              <a:prstGeom prst="rect">
                <a:avLst/>
              </a:prstGeom>
              <a:noFill/>
              <a:ln>
                <a:noFill/>
              </a:ln>
            </p:spPr>
          </p:pic>
          <p:pic>
            <p:nvPicPr>
              <p:cNvPr id="11" name="Picture 10" descr="The figures (a) to (e) are images of the REU students working on their experiments.">
                <a:extLst>
                  <a:ext uri="{FF2B5EF4-FFF2-40B4-BE49-F238E27FC236}">
                    <a16:creationId xmlns:a16="http://schemas.microsoft.com/office/drawing/2014/main" id="{9C74F90C-8035-2728-035F-D29064A8987B}"/>
                  </a:ext>
                </a:extLst>
              </p:cNvPr>
              <p:cNvPicPr>
                <a:picLocks noChangeAspect="1"/>
              </p:cNvPicPr>
              <p:nvPr/>
            </p:nvPicPr>
            <p:blipFill rotWithShape="1">
              <a:blip r:embed="rId6">
                <a:extLst>
                  <a:ext uri="{28A0092B-C50C-407E-A947-70E740481C1C}">
                    <a14:useLocalDpi xmlns:a14="http://schemas.microsoft.com/office/drawing/2010/main" val="0"/>
                  </a:ext>
                </a:extLst>
              </a:blip>
              <a:srcRect r="-15888"/>
              <a:stretch/>
            </p:blipFill>
            <p:spPr bwMode="auto">
              <a:xfrm>
                <a:off x="4847141" y="3552982"/>
                <a:ext cx="2296541" cy="1722406"/>
              </a:xfrm>
              <a:prstGeom prst="rect">
                <a:avLst/>
              </a:prstGeom>
              <a:noFill/>
              <a:ln>
                <a:noFill/>
              </a:ln>
            </p:spPr>
          </p:pic>
          <p:pic>
            <p:nvPicPr>
              <p:cNvPr id="12" name="Picture 11" descr="The figures (a) to (e) are images of the REU students working on their experiments.">
                <a:extLst>
                  <a:ext uri="{FF2B5EF4-FFF2-40B4-BE49-F238E27FC236}">
                    <a16:creationId xmlns:a16="http://schemas.microsoft.com/office/drawing/2014/main" id="{AD08781B-B671-8E9F-6645-4C2654363F51}"/>
                  </a:ext>
                </a:extLst>
              </p:cNvPr>
              <p:cNvPicPr>
                <a:picLocks noChangeAspect="1"/>
              </p:cNvPicPr>
              <p:nvPr/>
            </p:nvPicPr>
            <p:blipFill rotWithShape="1">
              <a:blip r:embed="rId7">
                <a:extLst>
                  <a:ext uri="{28A0092B-C50C-407E-A947-70E740481C1C}">
                    <a14:useLocalDpi xmlns:a14="http://schemas.microsoft.com/office/drawing/2010/main" val="0"/>
                  </a:ext>
                </a:extLst>
              </a:blip>
              <a:srcRect l="18658" t="18781" r="14573"/>
              <a:stretch/>
            </p:blipFill>
            <p:spPr bwMode="auto">
              <a:xfrm>
                <a:off x="6929693" y="3584301"/>
                <a:ext cx="1887922" cy="1722405"/>
              </a:xfrm>
              <a:prstGeom prst="rect">
                <a:avLst/>
              </a:prstGeom>
              <a:noFill/>
              <a:ln>
                <a:noFill/>
              </a:ln>
              <a:extLst>
                <a:ext uri="{53640926-AAD7-44D8-BBD7-CCE9431645EC}">
                  <a14:shadowObscured xmlns:a14="http://schemas.microsoft.com/office/drawing/2010/main"/>
                </a:ext>
              </a:extLst>
            </p:spPr>
          </p:pic>
          <p:pic>
            <p:nvPicPr>
              <p:cNvPr id="13" name="Picture 12" descr="The figure (f) is the REU students group picture at Woods Hole Oceanographic Institute taken on 06/28/22. ">
                <a:extLst>
                  <a:ext uri="{FF2B5EF4-FFF2-40B4-BE49-F238E27FC236}">
                    <a16:creationId xmlns:a16="http://schemas.microsoft.com/office/drawing/2014/main" id="{A76B359E-A395-1AF1-BC7F-A07B937A473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79608" y="3491822"/>
                <a:ext cx="3186352" cy="2389268"/>
              </a:xfrm>
              <a:prstGeom prst="rect">
                <a:avLst/>
              </a:prstGeom>
              <a:noFill/>
              <a:ln>
                <a:noFill/>
              </a:ln>
            </p:spPr>
          </p:pic>
          <p:sp>
            <p:nvSpPr>
              <p:cNvPr id="14" name="TextBox 13" descr="Figures: (a)- (e) Pictures of some REU students &#10;with their experiments, and (f) field trip to WHOI">
                <a:extLst>
                  <a:ext uri="{FF2B5EF4-FFF2-40B4-BE49-F238E27FC236}">
                    <a16:creationId xmlns:a16="http://schemas.microsoft.com/office/drawing/2014/main" id="{DB1A78AB-04C3-2DEF-6745-AAF2B9712156}"/>
                  </a:ext>
                </a:extLst>
              </p:cNvPr>
              <p:cNvSpPr txBox="1"/>
              <p:nvPr/>
            </p:nvSpPr>
            <p:spPr>
              <a:xfrm>
                <a:off x="4733487" y="5302268"/>
                <a:ext cx="4125809" cy="553998"/>
              </a:xfrm>
              <a:prstGeom prst="rect">
                <a:avLst/>
              </a:prstGeom>
              <a:noFill/>
            </p:spPr>
            <p:txBody>
              <a:bodyPr wrap="none" rtlCol="0">
                <a:spAutoFit/>
              </a:bodyPr>
              <a:lstStyle/>
              <a:p>
                <a:r>
                  <a:rPr lang="en-US" sz="1500" b="1" dirty="0"/>
                  <a:t>Figures: (a)- (e) Pictures of some REU students </a:t>
                </a:r>
              </a:p>
              <a:p>
                <a:r>
                  <a:rPr lang="en-US" sz="1500" b="1" dirty="0"/>
                  <a:t>with their experiments, and (f) field trip to WHOI </a:t>
                </a:r>
              </a:p>
            </p:txBody>
          </p:sp>
        </p:grpSp>
        <p:sp>
          <p:nvSpPr>
            <p:cNvPr id="16" name="TextBox 15">
              <a:extLst>
                <a:ext uri="{FF2B5EF4-FFF2-40B4-BE49-F238E27FC236}">
                  <a16:creationId xmlns:a16="http://schemas.microsoft.com/office/drawing/2014/main" id="{D04ADFAC-89AB-D8BE-B8BB-995AD7D5AEB4}"/>
                </a:ext>
              </a:extLst>
            </p:cNvPr>
            <p:cNvSpPr txBox="1"/>
            <p:nvPr/>
          </p:nvSpPr>
          <p:spPr>
            <a:xfrm>
              <a:off x="6807726" y="1587497"/>
              <a:ext cx="442750" cy="369332"/>
            </a:xfrm>
            <a:prstGeom prst="rect">
              <a:avLst/>
            </a:prstGeom>
            <a:noFill/>
          </p:spPr>
          <p:txBody>
            <a:bodyPr wrap="none" rtlCol="0">
              <a:spAutoFit/>
            </a:bodyPr>
            <a:lstStyle/>
            <a:p>
              <a:r>
                <a:rPr lang="en-US" b="1" dirty="0">
                  <a:solidFill>
                    <a:srgbClr val="FF0000"/>
                  </a:solidFill>
                </a:rPr>
                <a:t>(a)</a:t>
              </a:r>
            </a:p>
          </p:txBody>
        </p:sp>
        <p:sp>
          <p:nvSpPr>
            <p:cNvPr id="17" name="TextBox 16">
              <a:extLst>
                <a:ext uri="{FF2B5EF4-FFF2-40B4-BE49-F238E27FC236}">
                  <a16:creationId xmlns:a16="http://schemas.microsoft.com/office/drawing/2014/main" id="{23F30466-5D24-20F2-D0C1-470CC89118D7}"/>
                </a:ext>
              </a:extLst>
            </p:cNvPr>
            <p:cNvSpPr txBox="1"/>
            <p:nvPr/>
          </p:nvSpPr>
          <p:spPr>
            <a:xfrm>
              <a:off x="7554642" y="1597662"/>
              <a:ext cx="452368" cy="369332"/>
            </a:xfrm>
            <a:prstGeom prst="rect">
              <a:avLst/>
            </a:prstGeom>
            <a:noFill/>
          </p:spPr>
          <p:txBody>
            <a:bodyPr wrap="none" rtlCol="0">
              <a:spAutoFit/>
            </a:bodyPr>
            <a:lstStyle/>
            <a:p>
              <a:r>
                <a:rPr lang="en-US" b="1" dirty="0">
                  <a:solidFill>
                    <a:srgbClr val="FF0000"/>
                  </a:solidFill>
                </a:rPr>
                <a:t>(b)</a:t>
              </a:r>
            </a:p>
          </p:txBody>
        </p:sp>
        <p:sp>
          <p:nvSpPr>
            <p:cNvPr id="18" name="TextBox 17">
              <a:extLst>
                <a:ext uri="{FF2B5EF4-FFF2-40B4-BE49-F238E27FC236}">
                  <a16:creationId xmlns:a16="http://schemas.microsoft.com/office/drawing/2014/main" id="{E4094500-DB12-1B1F-9C2A-5CCF9C75B54C}"/>
                </a:ext>
              </a:extLst>
            </p:cNvPr>
            <p:cNvSpPr txBox="1"/>
            <p:nvPr/>
          </p:nvSpPr>
          <p:spPr>
            <a:xfrm>
              <a:off x="9866024" y="1550686"/>
              <a:ext cx="436338" cy="369332"/>
            </a:xfrm>
            <a:prstGeom prst="rect">
              <a:avLst/>
            </a:prstGeom>
            <a:noFill/>
          </p:spPr>
          <p:txBody>
            <a:bodyPr wrap="none" rtlCol="0">
              <a:spAutoFit/>
            </a:bodyPr>
            <a:lstStyle/>
            <a:p>
              <a:r>
                <a:rPr lang="en-US" b="1" dirty="0">
                  <a:solidFill>
                    <a:srgbClr val="FF0000"/>
                  </a:solidFill>
                </a:rPr>
                <a:t>(c)</a:t>
              </a:r>
            </a:p>
          </p:txBody>
        </p:sp>
        <p:sp>
          <p:nvSpPr>
            <p:cNvPr id="19" name="TextBox 18">
              <a:extLst>
                <a:ext uri="{FF2B5EF4-FFF2-40B4-BE49-F238E27FC236}">
                  <a16:creationId xmlns:a16="http://schemas.microsoft.com/office/drawing/2014/main" id="{FD52BAD0-A781-CB6A-9631-60ECF965E29F}"/>
                </a:ext>
              </a:extLst>
            </p:cNvPr>
            <p:cNvSpPr txBox="1"/>
            <p:nvPr/>
          </p:nvSpPr>
          <p:spPr>
            <a:xfrm>
              <a:off x="6420142" y="3584301"/>
              <a:ext cx="452368" cy="369332"/>
            </a:xfrm>
            <a:prstGeom prst="rect">
              <a:avLst/>
            </a:prstGeom>
            <a:noFill/>
          </p:spPr>
          <p:txBody>
            <a:bodyPr wrap="none" rtlCol="0">
              <a:spAutoFit/>
            </a:bodyPr>
            <a:lstStyle/>
            <a:p>
              <a:r>
                <a:rPr lang="en-US" b="1" dirty="0">
                  <a:solidFill>
                    <a:srgbClr val="FF0000"/>
                  </a:solidFill>
                </a:rPr>
                <a:t>(d)</a:t>
              </a:r>
            </a:p>
          </p:txBody>
        </p:sp>
        <p:sp>
          <p:nvSpPr>
            <p:cNvPr id="20" name="TextBox 19">
              <a:extLst>
                <a:ext uri="{FF2B5EF4-FFF2-40B4-BE49-F238E27FC236}">
                  <a16:creationId xmlns:a16="http://schemas.microsoft.com/office/drawing/2014/main" id="{6FF826DB-5574-490A-0D20-453FDC5ECB6B}"/>
                </a:ext>
              </a:extLst>
            </p:cNvPr>
            <p:cNvSpPr txBox="1"/>
            <p:nvPr/>
          </p:nvSpPr>
          <p:spPr>
            <a:xfrm>
              <a:off x="8422964" y="3566239"/>
              <a:ext cx="441146" cy="369332"/>
            </a:xfrm>
            <a:prstGeom prst="rect">
              <a:avLst/>
            </a:prstGeom>
            <a:noFill/>
          </p:spPr>
          <p:txBody>
            <a:bodyPr wrap="none" rtlCol="0">
              <a:spAutoFit/>
            </a:bodyPr>
            <a:lstStyle/>
            <a:p>
              <a:r>
                <a:rPr lang="en-US" b="1" dirty="0">
                  <a:solidFill>
                    <a:srgbClr val="FF0000"/>
                  </a:solidFill>
                </a:rPr>
                <a:t>(e)</a:t>
              </a:r>
            </a:p>
          </p:txBody>
        </p:sp>
        <p:sp>
          <p:nvSpPr>
            <p:cNvPr id="22" name="TextBox 21">
              <a:extLst>
                <a:ext uri="{FF2B5EF4-FFF2-40B4-BE49-F238E27FC236}">
                  <a16:creationId xmlns:a16="http://schemas.microsoft.com/office/drawing/2014/main" id="{25CD28EB-7A86-5EAD-1EB9-34CE33A6297D}"/>
                </a:ext>
              </a:extLst>
            </p:cNvPr>
            <p:cNvSpPr txBox="1"/>
            <p:nvPr/>
          </p:nvSpPr>
          <p:spPr>
            <a:xfrm>
              <a:off x="11581786" y="3539171"/>
              <a:ext cx="406073" cy="369332"/>
            </a:xfrm>
            <a:prstGeom prst="rect">
              <a:avLst/>
            </a:prstGeom>
            <a:noFill/>
          </p:spPr>
          <p:txBody>
            <a:bodyPr wrap="none" rtlCol="0">
              <a:spAutoFit/>
            </a:bodyPr>
            <a:lstStyle/>
            <a:p>
              <a:r>
                <a:rPr lang="en-US" b="1" dirty="0">
                  <a:solidFill>
                    <a:srgbClr val="FF0000"/>
                  </a:solidFill>
                </a:rPr>
                <a:t>(f)</a:t>
              </a:r>
            </a:p>
          </p:txBody>
        </p:sp>
      </p:grpSp>
      <p:sp>
        <p:nvSpPr>
          <p:cNvPr id="24" name="flSlide132Footer">
            <a:extLst>
              <a:ext uri="{FF2B5EF4-FFF2-40B4-BE49-F238E27FC236}">
                <a16:creationId xmlns:a16="http://schemas.microsoft.com/office/drawing/2014/main" id="{DBBB748D-5BE5-4AA8-C193-0432819E5448}"/>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dirty="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86602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E9C3AA5F-05F2-4342-92D6-6EC116A33943}"/>
              </a:ext>
            </a:extLst>
          </p:cNvPr>
          <p:cNvSpPr txBox="1">
            <a:spLocks noChangeArrowheads="1"/>
          </p:cNvSpPr>
          <p:nvPr/>
        </p:nvSpPr>
        <p:spPr bwMode="auto">
          <a:xfrm>
            <a:off x="-17432" y="963965"/>
            <a:ext cx="4620430" cy="530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spcBef>
                <a:spcPts val="600"/>
              </a:spcBef>
              <a:buFont typeface="Arial" panose="020B0604020202020204" pitchFamily="34" charset="0"/>
              <a:buChar char="•"/>
            </a:pPr>
            <a:r>
              <a:rPr lang="en-US" b="1" dirty="0"/>
              <a:t>Recruited a cohort of 10 community college underrepresented students, out of which five are female students; two are African-American students; and one is Hispanic student. </a:t>
            </a:r>
          </a:p>
          <a:p>
            <a:pPr marL="285750" indent="-285750" eaLnBrk="1" hangingPunct="1">
              <a:spcBef>
                <a:spcPts val="600"/>
              </a:spcBef>
              <a:buFont typeface="Arial" panose="020B0604020202020204" pitchFamily="34" charset="0"/>
              <a:buChar char="•"/>
            </a:pPr>
            <a:r>
              <a:rPr lang="en-US" b="1" dirty="0"/>
              <a:t>Developed research presentation skills of REU students through weekly review meetings and exposed them to state-of-the-art materials research from graduate students’ presentations.</a:t>
            </a:r>
          </a:p>
          <a:p>
            <a:pPr marL="285750" indent="-285750" eaLnBrk="1" hangingPunct="1">
              <a:spcBef>
                <a:spcPts val="600"/>
              </a:spcBef>
              <a:buFont typeface="Arial" panose="020B0604020202020204" pitchFamily="34" charset="0"/>
              <a:buChar char="•"/>
            </a:pPr>
            <a:r>
              <a:rPr lang="en-US" b="1" dirty="0"/>
              <a:t>REU students established new connections with research community during weekly social gatherings of cookouts.</a:t>
            </a:r>
          </a:p>
          <a:p>
            <a:pPr marL="285750" indent="-285750" eaLnBrk="1" hangingPunct="1">
              <a:spcBef>
                <a:spcPts val="600"/>
              </a:spcBef>
              <a:buFont typeface="Arial" panose="020B0604020202020204" pitchFamily="34" charset="0"/>
              <a:buChar char="•"/>
            </a:pPr>
            <a:r>
              <a:rPr lang="en-US" b="1" dirty="0"/>
              <a:t>Participated in poster symposium and presented their research to UMass Dartmouth Community. </a:t>
            </a:r>
          </a:p>
        </p:txBody>
      </p:sp>
      <p:sp>
        <p:nvSpPr>
          <p:cNvPr id="14" name="Rectangle 37">
            <a:extLst>
              <a:ext uri="{FF2B5EF4-FFF2-40B4-BE49-F238E27FC236}">
                <a16:creationId xmlns:a16="http://schemas.microsoft.com/office/drawing/2014/main" id="{E6A754AA-3268-4E0B-B7AC-7136B6A6963A}"/>
              </a:ext>
              <a:ext uri="{C183D7F6-B498-43B3-948B-1728B52AA6E4}">
                <adec:decorative xmlns:adec="http://schemas.microsoft.com/office/drawing/2017/decorative" val="1"/>
              </a:ext>
            </a:extLst>
          </p:cNvPr>
          <p:cNvSpPr>
            <a:spLocks noChangeArrowheads="1"/>
          </p:cNvSpPr>
          <p:nvPr/>
        </p:nvSpPr>
        <p:spPr bwMode="auto">
          <a:xfrm>
            <a:off x="4602998" y="1311060"/>
            <a:ext cx="7470182" cy="47017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0" name="Rectangle 29">
            <a:extLst>
              <a:ext uri="{FF2B5EF4-FFF2-40B4-BE49-F238E27FC236}">
                <a16:creationId xmlns:a16="http://schemas.microsoft.com/office/drawing/2014/main" id="{214F4D8C-0507-44C8-9197-44F32C14CB59}"/>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Broader Impacts</a:t>
            </a:r>
          </a:p>
        </p:txBody>
      </p:sp>
      <p:sp>
        <p:nvSpPr>
          <p:cNvPr id="11" name="Title 1">
            <a:extLst>
              <a:ext uri="{FF2B5EF4-FFF2-40B4-BE49-F238E27FC236}">
                <a16:creationId xmlns:a16="http://schemas.microsoft.com/office/drawing/2014/main" id="{D3B332F7-6EDD-4E4A-8EC3-FAC439648E78}"/>
              </a:ext>
            </a:extLst>
          </p:cNvPr>
          <p:cNvSpPr txBox="1">
            <a:spLocks noGrp="1"/>
          </p:cNvSpPr>
          <p:nvPr>
            <p:ph type="title" idx="4294967295"/>
          </p:nvPr>
        </p:nvSpPr>
        <p:spPr>
          <a:xfrm>
            <a:off x="3818375" y="151087"/>
            <a:ext cx="7759108" cy="566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REU Site: Advanced Interdisciplinary Materials Research for Maritime Applications</a:t>
            </a:r>
          </a:p>
        </p:txBody>
      </p:sp>
      <p:sp>
        <p:nvSpPr>
          <p:cNvPr id="13" name="TextBox 12">
            <a:extLst>
              <a:ext uri="{FF2B5EF4-FFF2-40B4-BE49-F238E27FC236}">
                <a16:creationId xmlns:a16="http://schemas.microsoft.com/office/drawing/2014/main" id="{24293888-9B9A-4F52-848A-B96B0D67B3E9}"/>
              </a:ext>
            </a:extLst>
          </p:cNvPr>
          <p:cNvSpPr txBox="1"/>
          <p:nvPr/>
        </p:nvSpPr>
        <p:spPr>
          <a:xfrm>
            <a:off x="5622122" y="845156"/>
            <a:ext cx="6249916"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Vijaya B. Chalivendra, University of Massachusetts Dartmouth</a:t>
            </a:r>
          </a:p>
        </p:txBody>
      </p:sp>
      <p:sp>
        <p:nvSpPr>
          <p:cNvPr id="15" name="TextBox 14">
            <a:extLst>
              <a:ext uri="{FF2B5EF4-FFF2-40B4-BE49-F238E27FC236}">
                <a16:creationId xmlns:a16="http://schemas.microsoft.com/office/drawing/2014/main" id="{8D476AB0-938C-47AA-2DC7-D04816836B35}"/>
              </a:ext>
            </a:extLst>
          </p:cNvPr>
          <p:cNvSpPr txBox="1"/>
          <p:nvPr/>
        </p:nvSpPr>
        <p:spPr>
          <a:xfrm>
            <a:off x="100483" y="300183"/>
            <a:ext cx="150554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DMR 2149893</a:t>
            </a:r>
          </a:p>
        </p:txBody>
      </p:sp>
      <p:grpSp>
        <p:nvGrpSpPr>
          <p:cNvPr id="21" name="Group 20">
            <a:extLst>
              <a:ext uri="{FF2B5EF4-FFF2-40B4-BE49-F238E27FC236}">
                <a16:creationId xmlns:a16="http://schemas.microsoft.com/office/drawing/2014/main" id="{F59384EC-1E6A-FDB5-1C4F-B12FCE9BA802}"/>
              </a:ext>
              <a:ext uri="{C183D7F6-B498-43B3-948B-1728B52AA6E4}">
                <adec:decorative xmlns:adec="http://schemas.microsoft.com/office/drawing/2017/decorative" val="1"/>
              </a:ext>
            </a:extLst>
          </p:cNvPr>
          <p:cNvGrpSpPr/>
          <p:nvPr/>
        </p:nvGrpSpPr>
        <p:grpSpPr>
          <a:xfrm>
            <a:off x="4602998" y="1355138"/>
            <a:ext cx="7427927" cy="4595760"/>
            <a:chOff x="4602998" y="1355138"/>
            <a:chExt cx="7427927" cy="4595760"/>
          </a:xfrm>
        </p:grpSpPr>
        <p:pic>
          <p:nvPicPr>
            <p:cNvPr id="2" name="Picture 1" descr="The figure (a) provides the REU students who participated during the 10 weeks summer program in 2022. ">
              <a:extLst>
                <a:ext uri="{FF2B5EF4-FFF2-40B4-BE49-F238E27FC236}">
                  <a16:creationId xmlns:a16="http://schemas.microsoft.com/office/drawing/2014/main" id="{2C006767-D4EC-A17E-5899-916F57191E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4990" y="1360327"/>
              <a:ext cx="2305470" cy="1847822"/>
            </a:xfrm>
            <a:prstGeom prst="rect">
              <a:avLst/>
            </a:prstGeom>
            <a:noFill/>
            <a:ln>
              <a:noFill/>
            </a:ln>
          </p:spPr>
        </p:pic>
        <p:pic>
          <p:nvPicPr>
            <p:cNvPr id="3" name="Picture 2" descr="The figures (b) to (f) are images of poster session where the REU students are presenting their research to attendees of the symposium.">
              <a:extLst>
                <a:ext uri="{FF2B5EF4-FFF2-40B4-BE49-F238E27FC236}">
                  <a16:creationId xmlns:a16="http://schemas.microsoft.com/office/drawing/2014/main" id="{6393E0FE-7680-7AFA-8822-7F8A51F5E0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953" y="1360327"/>
              <a:ext cx="2452509" cy="1839382"/>
            </a:xfrm>
            <a:prstGeom prst="rect">
              <a:avLst/>
            </a:prstGeom>
            <a:noFill/>
            <a:ln>
              <a:noFill/>
            </a:ln>
          </p:spPr>
        </p:pic>
        <p:pic>
          <p:nvPicPr>
            <p:cNvPr id="4" name="Picture 3" descr="The figures (b) to (f) are images of poster session where the REU students are presenting their research to attendees of the symposium.">
              <a:extLst>
                <a:ext uri="{FF2B5EF4-FFF2-40B4-BE49-F238E27FC236}">
                  <a16:creationId xmlns:a16="http://schemas.microsoft.com/office/drawing/2014/main" id="{7B1851E0-5DC2-5A90-5347-0AA026AB38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1690" y="1368767"/>
              <a:ext cx="2452272" cy="1839382"/>
            </a:xfrm>
            <a:prstGeom prst="rect">
              <a:avLst/>
            </a:prstGeom>
            <a:noFill/>
            <a:ln>
              <a:noFill/>
            </a:ln>
          </p:spPr>
        </p:pic>
        <p:pic>
          <p:nvPicPr>
            <p:cNvPr id="5" name="Picture 4" descr="A picture containing text&#10;&#10;Description automatically generated">
              <a:extLst>
                <a:ext uri="{FF2B5EF4-FFF2-40B4-BE49-F238E27FC236}">
                  <a16:creationId xmlns:a16="http://schemas.microsoft.com/office/drawing/2014/main" id="{FA0A43A4-323B-3EA5-11DB-5741D7E45A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8650" y="3257416"/>
              <a:ext cx="2362200" cy="1771650"/>
            </a:xfrm>
            <a:prstGeom prst="rect">
              <a:avLst/>
            </a:prstGeom>
            <a:noFill/>
            <a:ln>
              <a:noFill/>
            </a:ln>
          </p:spPr>
        </p:pic>
        <p:pic>
          <p:nvPicPr>
            <p:cNvPr id="6" name="Picture 5" descr="The figures (b) to (f) are images of poster session where the REU students are presenting their research to attendees of the symposium.">
              <a:extLst>
                <a:ext uri="{FF2B5EF4-FFF2-40B4-BE49-F238E27FC236}">
                  <a16:creationId xmlns:a16="http://schemas.microsoft.com/office/drawing/2014/main" id="{8FBB54B2-E025-6CFF-0EA7-6592FAF948C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60536" y="3257416"/>
              <a:ext cx="2362200" cy="1771267"/>
            </a:xfrm>
            <a:prstGeom prst="rect">
              <a:avLst/>
            </a:prstGeom>
            <a:noFill/>
            <a:ln>
              <a:noFill/>
            </a:ln>
          </p:spPr>
        </p:pic>
        <p:pic>
          <p:nvPicPr>
            <p:cNvPr id="7" name="Picture 6" descr="The figures (b) to (f) are images of poster session where the REU students are presenting their research to attendees of the symposium.">
              <a:extLst>
                <a:ext uri="{FF2B5EF4-FFF2-40B4-BE49-F238E27FC236}">
                  <a16:creationId xmlns:a16="http://schemas.microsoft.com/office/drawing/2014/main" id="{2CED5FB4-E5FC-8CAB-1157-14F11A52747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13837" y="3257416"/>
              <a:ext cx="2362200" cy="1771650"/>
            </a:xfrm>
            <a:prstGeom prst="rect">
              <a:avLst/>
            </a:prstGeom>
            <a:noFill/>
            <a:ln>
              <a:noFill/>
            </a:ln>
          </p:spPr>
        </p:pic>
        <p:sp>
          <p:nvSpPr>
            <p:cNvPr id="8" name="TextBox 7" descr="Figure: (a) group Image of the REU students, (b)-(f) students are presenting &#10;their research during the poster symposium at the end of REU-Site summer&#10;program  &#10;">
              <a:extLst>
                <a:ext uri="{FF2B5EF4-FFF2-40B4-BE49-F238E27FC236}">
                  <a16:creationId xmlns:a16="http://schemas.microsoft.com/office/drawing/2014/main" id="{DFC7A5D9-85EF-4184-82D9-6DB06CA88623}"/>
                </a:ext>
              </a:extLst>
            </p:cNvPr>
            <p:cNvSpPr txBox="1"/>
            <p:nvPr/>
          </p:nvSpPr>
          <p:spPr>
            <a:xfrm>
              <a:off x="4658650" y="5027568"/>
              <a:ext cx="7372275" cy="923330"/>
            </a:xfrm>
            <a:prstGeom prst="rect">
              <a:avLst/>
            </a:prstGeom>
            <a:noFill/>
          </p:spPr>
          <p:txBody>
            <a:bodyPr wrap="none" rtlCol="0">
              <a:spAutoFit/>
            </a:bodyPr>
            <a:lstStyle/>
            <a:p>
              <a:r>
                <a:rPr lang="en-US" b="1" dirty="0"/>
                <a:t>Figure: (a) group Image of the REU students, (b)-(f) students are presenting </a:t>
              </a:r>
            </a:p>
            <a:p>
              <a:r>
                <a:rPr lang="en-US" b="1" dirty="0"/>
                <a:t>their research during the poster symposium at the end of REU-Site summer</a:t>
              </a:r>
            </a:p>
            <a:p>
              <a:r>
                <a:rPr lang="en-US" b="1" dirty="0"/>
                <a:t>program  </a:t>
              </a:r>
            </a:p>
          </p:txBody>
        </p:sp>
        <p:sp>
          <p:nvSpPr>
            <p:cNvPr id="9" name="TextBox 8">
              <a:extLst>
                <a:ext uri="{FF2B5EF4-FFF2-40B4-BE49-F238E27FC236}">
                  <a16:creationId xmlns:a16="http://schemas.microsoft.com/office/drawing/2014/main" id="{CC4C887B-325A-84F0-B2F5-74F739255F31}"/>
                </a:ext>
              </a:extLst>
            </p:cNvPr>
            <p:cNvSpPr txBox="1"/>
            <p:nvPr/>
          </p:nvSpPr>
          <p:spPr>
            <a:xfrm>
              <a:off x="4602998" y="1355138"/>
              <a:ext cx="442750" cy="369332"/>
            </a:xfrm>
            <a:prstGeom prst="rect">
              <a:avLst/>
            </a:prstGeom>
            <a:noFill/>
          </p:spPr>
          <p:txBody>
            <a:bodyPr wrap="none" rtlCol="0">
              <a:spAutoFit/>
            </a:bodyPr>
            <a:lstStyle/>
            <a:p>
              <a:r>
                <a:rPr lang="en-US" b="1" dirty="0">
                  <a:solidFill>
                    <a:srgbClr val="FFC000"/>
                  </a:solidFill>
                </a:rPr>
                <a:t>(a)</a:t>
              </a:r>
            </a:p>
          </p:txBody>
        </p:sp>
        <p:sp>
          <p:nvSpPr>
            <p:cNvPr id="16" name="TextBox 15">
              <a:extLst>
                <a:ext uri="{FF2B5EF4-FFF2-40B4-BE49-F238E27FC236}">
                  <a16:creationId xmlns:a16="http://schemas.microsoft.com/office/drawing/2014/main" id="{ED2D0C09-819A-D50F-9EEC-8C261AD2DD3C}"/>
                </a:ext>
              </a:extLst>
            </p:cNvPr>
            <p:cNvSpPr txBox="1"/>
            <p:nvPr/>
          </p:nvSpPr>
          <p:spPr>
            <a:xfrm>
              <a:off x="6995291" y="1447069"/>
              <a:ext cx="452368" cy="369332"/>
            </a:xfrm>
            <a:prstGeom prst="rect">
              <a:avLst/>
            </a:prstGeom>
            <a:noFill/>
          </p:spPr>
          <p:txBody>
            <a:bodyPr wrap="none" rtlCol="0">
              <a:spAutoFit/>
            </a:bodyPr>
            <a:lstStyle/>
            <a:p>
              <a:r>
                <a:rPr lang="en-US" b="1" dirty="0">
                  <a:solidFill>
                    <a:srgbClr val="FFC000"/>
                  </a:solidFill>
                </a:rPr>
                <a:t>(b)</a:t>
              </a:r>
            </a:p>
          </p:txBody>
        </p:sp>
        <p:sp>
          <p:nvSpPr>
            <p:cNvPr id="17" name="TextBox 16">
              <a:extLst>
                <a:ext uri="{FF2B5EF4-FFF2-40B4-BE49-F238E27FC236}">
                  <a16:creationId xmlns:a16="http://schemas.microsoft.com/office/drawing/2014/main" id="{7DE264AF-415F-C3A0-0C99-81D157EBEE94}"/>
                </a:ext>
              </a:extLst>
            </p:cNvPr>
            <p:cNvSpPr txBox="1"/>
            <p:nvPr/>
          </p:nvSpPr>
          <p:spPr>
            <a:xfrm>
              <a:off x="9651373" y="1392249"/>
              <a:ext cx="436338" cy="369332"/>
            </a:xfrm>
            <a:prstGeom prst="rect">
              <a:avLst/>
            </a:prstGeom>
            <a:noFill/>
          </p:spPr>
          <p:txBody>
            <a:bodyPr wrap="none" rtlCol="0">
              <a:spAutoFit/>
            </a:bodyPr>
            <a:lstStyle/>
            <a:p>
              <a:r>
                <a:rPr lang="en-US" b="1" dirty="0">
                  <a:solidFill>
                    <a:srgbClr val="FFC000"/>
                  </a:solidFill>
                </a:rPr>
                <a:t>(c)</a:t>
              </a:r>
            </a:p>
          </p:txBody>
        </p:sp>
        <p:sp>
          <p:nvSpPr>
            <p:cNvPr id="18" name="TextBox 17">
              <a:extLst>
                <a:ext uri="{FF2B5EF4-FFF2-40B4-BE49-F238E27FC236}">
                  <a16:creationId xmlns:a16="http://schemas.microsoft.com/office/drawing/2014/main" id="{6A3F896C-CBD0-EF7D-262C-33D4F2195725}"/>
                </a:ext>
              </a:extLst>
            </p:cNvPr>
            <p:cNvSpPr txBox="1"/>
            <p:nvPr/>
          </p:nvSpPr>
          <p:spPr>
            <a:xfrm>
              <a:off x="4689286" y="3299733"/>
              <a:ext cx="452368" cy="369332"/>
            </a:xfrm>
            <a:prstGeom prst="rect">
              <a:avLst/>
            </a:prstGeom>
            <a:noFill/>
          </p:spPr>
          <p:txBody>
            <a:bodyPr wrap="none" rtlCol="0">
              <a:spAutoFit/>
            </a:bodyPr>
            <a:lstStyle/>
            <a:p>
              <a:r>
                <a:rPr lang="en-US" b="1" dirty="0">
                  <a:solidFill>
                    <a:srgbClr val="FFC000"/>
                  </a:solidFill>
                </a:rPr>
                <a:t>(d)</a:t>
              </a:r>
            </a:p>
          </p:txBody>
        </p:sp>
        <p:sp>
          <p:nvSpPr>
            <p:cNvPr id="19" name="TextBox 18">
              <a:extLst>
                <a:ext uri="{FF2B5EF4-FFF2-40B4-BE49-F238E27FC236}">
                  <a16:creationId xmlns:a16="http://schemas.microsoft.com/office/drawing/2014/main" id="{B652CDB9-A5B0-200D-77E1-D54AD32AB2B5}"/>
                </a:ext>
              </a:extLst>
            </p:cNvPr>
            <p:cNvSpPr txBox="1"/>
            <p:nvPr/>
          </p:nvSpPr>
          <p:spPr>
            <a:xfrm>
              <a:off x="7068303" y="3263068"/>
              <a:ext cx="441146" cy="369332"/>
            </a:xfrm>
            <a:prstGeom prst="rect">
              <a:avLst/>
            </a:prstGeom>
            <a:noFill/>
          </p:spPr>
          <p:txBody>
            <a:bodyPr wrap="none" rtlCol="0">
              <a:spAutoFit/>
            </a:bodyPr>
            <a:lstStyle/>
            <a:p>
              <a:r>
                <a:rPr lang="en-US" b="1" dirty="0">
                  <a:solidFill>
                    <a:srgbClr val="FFC000"/>
                  </a:solidFill>
                </a:rPr>
                <a:t>(e)</a:t>
              </a:r>
            </a:p>
          </p:txBody>
        </p:sp>
        <p:sp>
          <p:nvSpPr>
            <p:cNvPr id="20" name="TextBox 19">
              <a:extLst>
                <a:ext uri="{FF2B5EF4-FFF2-40B4-BE49-F238E27FC236}">
                  <a16:creationId xmlns:a16="http://schemas.microsoft.com/office/drawing/2014/main" id="{25A04B85-79F0-A415-DA22-C1D2797C0990}"/>
                </a:ext>
              </a:extLst>
            </p:cNvPr>
            <p:cNvSpPr txBox="1"/>
            <p:nvPr/>
          </p:nvSpPr>
          <p:spPr>
            <a:xfrm>
              <a:off x="9569024" y="3274593"/>
              <a:ext cx="406073" cy="369332"/>
            </a:xfrm>
            <a:prstGeom prst="rect">
              <a:avLst/>
            </a:prstGeom>
            <a:noFill/>
          </p:spPr>
          <p:txBody>
            <a:bodyPr wrap="none" rtlCol="0">
              <a:spAutoFit/>
            </a:bodyPr>
            <a:lstStyle/>
            <a:p>
              <a:r>
                <a:rPr lang="en-US" b="1" dirty="0">
                  <a:solidFill>
                    <a:srgbClr val="FFC000"/>
                  </a:solidFill>
                </a:rPr>
                <a:t>(f)</a:t>
              </a:r>
            </a:p>
          </p:txBody>
        </p:sp>
      </p:grpSp>
    </p:spTree>
    <p:extLst>
      <p:ext uri="{BB962C8B-B14F-4D97-AF65-F5344CB8AC3E}">
        <p14:creationId xmlns:p14="http://schemas.microsoft.com/office/powerpoint/2010/main" val="18309774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3839</TotalTime>
  <Words>354</Words>
  <Application>Microsoft Office PowerPoint</Application>
  <PresentationFormat>Widescreen</PresentationFormat>
  <Paragraphs>36</Paragraphs>
  <Slides>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Arial</vt:lpstr>
      <vt:lpstr>Calibri</vt:lpstr>
      <vt:lpstr>Calibri Light</vt:lpstr>
      <vt:lpstr>Microsoft Sans Serif</vt:lpstr>
      <vt:lpstr>Sitka Subheading</vt:lpstr>
      <vt:lpstr>Times New Roman</vt:lpstr>
      <vt:lpstr>Wingdings</vt:lpstr>
      <vt:lpstr>Office Theme</vt:lpstr>
      <vt:lpstr>REU Site: Advanced Interdisciplinary Materials Research for Maritime Applications</vt:lpstr>
      <vt:lpstr>REU Site: Advanced Interdisciplinary Materials Research for Maritime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Williams, Catherine</cp:lastModifiedBy>
  <cp:revision>288</cp:revision>
  <cp:lastPrinted>2018-03-20T12:31:18Z</cp:lastPrinted>
  <dcterms:created xsi:type="dcterms:W3CDTF">2017-10-05T17:34:54Z</dcterms:created>
  <dcterms:modified xsi:type="dcterms:W3CDTF">2023-03-22T13:36:14Z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888169d0-8fe1-431a-9652-50e2f5158769</vt:lpwstr>
  </property>
  <property fmtid="{D5CDD505-2E9C-101B-9397-08002B2CF9AE}" pid="3" name="ContainsCUI">
    <vt:lpwstr>No</vt:lpwstr>
  </property>
</Properties>
</file>