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
  </p:notesMasterIdLst>
  <p:handoutMasterIdLst>
    <p:handoutMasterId r:id="rId5"/>
  </p:handoutMasterIdLst>
  <p:sldIdLst>
    <p:sldId id="387" r:id="rId2"/>
    <p:sldId id="388" r:id="rId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76" autoAdjust="0"/>
    <p:restoredTop sz="95097" autoAdjust="0"/>
  </p:normalViewPr>
  <p:slideViewPr>
    <p:cSldViewPr snapToGrid="0" snapToObjects="1">
      <p:cViewPr varScale="1">
        <p:scale>
          <a:sx n="79" d="100"/>
          <a:sy n="79" d="100"/>
        </p:scale>
        <p:origin x="965" y="77"/>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70" d="100"/>
        <a:sy n="70" d="100"/>
      </p:scale>
      <p:origin x="0" y="-4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3/22/2023</a:t>
            </a:fld>
            <a:endParaRPr lang="en-US" dirty="0"/>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dirty="0"/>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3/22/2023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dirty="0"/>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Chemical pressure schemes are plotted for the atoms in the structures using the convention that black lobes correspond to negative pressures (atoms want to get closer to each other), while white lobes indicate positive pressures (atoms want to get farther away from each other).  The size of a lobe along any direction is proportional to the magnitude of the sums of the pressure contributions along that direction. </a:t>
            </a:r>
          </a:p>
          <a:p>
            <a:endParaRPr lang="en-US" dirty="0"/>
          </a:p>
          <a:p>
            <a:r>
              <a:rPr lang="en-US" dirty="0"/>
              <a:t>Reference:  Kendall Kamp, Daniel C. Fredrickson, A Tour of Soft Atomic Motions: Chemical Pressure Quadrupoles Across Transition Metal-Main Group 1:2 Structure Types, </a:t>
            </a:r>
            <a:r>
              <a:rPr lang="en-US" i="0" dirty="0"/>
              <a:t>submitted to </a:t>
            </a:r>
            <a:r>
              <a:rPr lang="en-US" i="1" dirty="0"/>
              <a:t>Chemistry of Materials.  </a:t>
            </a:r>
            <a:r>
              <a:rPr lang="en-US" dirty="0"/>
              <a:t> </a:t>
            </a:r>
          </a:p>
        </p:txBody>
      </p:sp>
      <p:sp>
        <p:nvSpPr>
          <p:cNvPr id="4" name="Slide Number Placeholder 3"/>
          <p:cNvSpPr>
            <a:spLocks noGrp="1"/>
          </p:cNvSpPr>
          <p:nvPr>
            <p:ph type="sldNum" sz="quarter" idx="5"/>
          </p:nvPr>
        </p:nvSpPr>
        <p:spPr/>
        <p:txBody>
          <a:bodyPr/>
          <a:lstStyle/>
          <a:p>
            <a:fld id="{B17D0DCA-A90A-4D9A-9651-03AC7085FB63}" type="slidenum">
              <a:rPr lang="en-US" smtClean="0"/>
              <a:t>1</a:t>
            </a:fld>
            <a:endParaRPr lang="en-US" dirty="0"/>
          </a:p>
        </p:txBody>
      </p:sp>
    </p:spTree>
    <p:extLst>
      <p:ext uri="{BB962C8B-B14F-4D97-AF65-F5344CB8AC3E}">
        <p14:creationId xmlns:p14="http://schemas.microsoft.com/office/powerpoint/2010/main" val="1329557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
        <p:nvSpPr>
          <p:cNvPr id="7" name="hcSlideMaster.Title SlideHeader">
            <a:extLst>
              <a:ext uri="{FF2B5EF4-FFF2-40B4-BE49-F238E27FC236}">
                <a16:creationId xmlns:a16="http://schemas.microsoft.com/office/drawing/2014/main" id="{0E3CC8CB-D763-BA70-AA4A-60401495FCE5}"/>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D6210E3C-F35C-2AFA-EBF9-3509B9632C0B}"/>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hcSlideMaster.Title and ContentHeader">
            <a:extLst>
              <a:ext uri="{FF2B5EF4-FFF2-40B4-BE49-F238E27FC236}">
                <a16:creationId xmlns:a16="http://schemas.microsoft.com/office/drawing/2014/main" id="{DFBC2D35-FD22-5B4E-0612-D70098F98792}"/>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TITU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43054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dirty="0"/>
          </a:p>
        </p:txBody>
      </p:sp>
      <p:sp>
        <p:nvSpPr>
          <p:cNvPr id="7" name="hcSlideMaster.1_Title and ContentHeader">
            <a:extLst>
              <a:ext uri="{FF2B5EF4-FFF2-40B4-BE49-F238E27FC236}">
                <a16:creationId xmlns:a16="http://schemas.microsoft.com/office/drawing/2014/main" id="{5D595C60-2AC7-4A3E-14E8-E44F70B67A2F}"/>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430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dirty="0"/>
          </a:p>
        </p:txBody>
      </p:sp>
      <p:sp>
        <p:nvSpPr>
          <p:cNvPr id="5" name="hcSlideMaster.BlankHeader">
            <a:extLst>
              <a:ext uri="{FF2B5EF4-FFF2-40B4-BE49-F238E27FC236}">
                <a16:creationId xmlns:a16="http://schemas.microsoft.com/office/drawing/2014/main" id="{8BCBEA1E-9BDA-965E-E9FC-560E6442699D}"/>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3180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3/22/2023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dirty="0"/>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84" r:id="rId4"/>
    <p:sldLayoutId id="21474836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B5F67-D43C-4406-A78E-D20527F1F17F}"/>
              </a:ext>
            </a:extLst>
          </p:cNvPr>
          <p:cNvSpPr>
            <a:spLocks noGrp="1"/>
          </p:cNvSpPr>
          <p:nvPr>
            <p:ph type="title" idx="4294967295"/>
          </p:nvPr>
        </p:nvSpPr>
        <p:spPr>
          <a:xfrm>
            <a:off x="4191000" y="150813"/>
            <a:ext cx="8001000" cy="566737"/>
          </a:xfrm>
        </p:spPr>
        <p:txBody>
          <a:bodyPr>
            <a:normAutofit fontScale="90000"/>
          </a:bodyPr>
          <a:lstStyle/>
          <a:p>
            <a:r>
              <a:rPr lang="en-US" sz="2000" b="1" dirty="0">
                <a:solidFill>
                  <a:srgbClr val="C00000"/>
                </a:solidFill>
                <a:latin typeface="Arial" panose="020B0604020202020204" pitchFamily="34" charset="0"/>
                <a:cs typeface="Arial" panose="020B0604020202020204" pitchFamily="34" charset="0"/>
              </a:rPr>
              <a:t>Discovery and Design with the FAST Principle:  Following Local Models of Stability to Emergent Phenomena in Intermetallic Structures</a:t>
            </a:r>
          </a:p>
        </p:txBody>
      </p:sp>
      <p:sp>
        <p:nvSpPr>
          <p:cNvPr id="5" name="TextBox 4">
            <a:extLst>
              <a:ext uri="{FF2B5EF4-FFF2-40B4-BE49-F238E27FC236}">
                <a16:creationId xmlns:a16="http://schemas.microsoft.com/office/drawing/2014/main" id="{9ED36953-0DFC-4F49-9298-E739FD3F2CFC}"/>
              </a:ext>
            </a:extLst>
          </p:cNvPr>
          <p:cNvSpPr txBox="1"/>
          <p:nvPr/>
        </p:nvSpPr>
        <p:spPr>
          <a:xfrm>
            <a:off x="100483" y="300183"/>
            <a:ext cx="150554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DMR 2127349</a:t>
            </a:r>
          </a:p>
        </p:txBody>
      </p:sp>
      <p:sp>
        <p:nvSpPr>
          <p:cNvPr id="7" name="Rectangle 6">
            <a:extLst>
              <a:ext uri="{FF2B5EF4-FFF2-40B4-BE49-F238E27FC236}">
                <a16:creationId xmlns:a16="http://schemas.microsoft.com/office/drawing/2014/main" id="{386F1C4C-66FF-4C4C-A15E-FBB5BE953C6F}"/>
              </a:ext>
            </a:extLst>
          </p:cNvPr>
          <p:cNvSpPr/>
          <p:nvPr/>
        </p:nvSpPr>
        <p:spPr>
          <a:xfrm>
            <a:off x="100483" y="-27263"/>
            <a:ext cx="3003806" cy="338554"/>
          </a:xfrm>
          <a:prstGeom prst="rect">
            <a:avLst/>
          </a:prstGeom>
        </p:spPr>
        <p:txBody>
          <a:bodyPr wrap="square" anchor="ctr">
            <a:spAutoFit/>
          </a:bodyPr>
          <a:lstStyle/>
          <a:p>
            <a:r>
              <a:rPr lang="en-US" sz="1600" b="1" dirty="0">
                <a:solidFill>
                  <a:schemeClr val="accent2">
                    <a:lumMod val="20000"/>
                    <a:lumOff val="80000"/>
                  </a:schemeClr>
                </a:solidFill>
                <a:latin typeface="Arial" panose="020B0604020202020204" pitchFamily="34" charset="0"/>
                <a:cs typeface="Arial" panose="020B0604020202020204" pitchFamily="34" charset="0"/>
              </a:rPr>
              <a:t>2022  Intellectual Merit</a:t>
            </a:r>
          </a:p>
        </p:txBody>
      </p:sp>
      <p:sp>
        <p:nvSpPr>
          <p:cNvPr id="21" name="TextBox 20">
            <a:extLst>
              <a:ext uri="{FF2B5EF4-FFF2-40B4-BE49-F238E27FC236}">
                <a16:creationId xmlns:a16="http://schemas.microsoft.com/office/drawing/2014/main" id="{426A9296-2844-4E28-A508-770A45A2E9C0}"/>
              </a:ext>
            </a:extLst>
          </p:cNvPr>
          <p:cNvSpPr txBox="1"/>
          <p:nvPr/>
        </p:nvSpPr>
        <p:spPr>
          <a:xfrm>
            <a:off x="5622122" y="845156"/>
            <a:ext cx="5944063"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Daniel C. Fredrickson, University of Wisconsin–Madison </a:t>
            </a:r>
          </a:p>
        </p:txBody>
      </p:sp>
      <p:sp>
        <p:nvSpPr>
          <p:cNvPr id="3" name="Text Box 28">
            <a:extLst>
              <a:ext uri="{FF2B5EF4-FFF2-40B4-BE49-F238E27FC236}">
                <a16:creationId xmlns:a16="http://schemas.microsoft.com/office/drawing/2014/main" id="{1ECF6B61-63FD-47EF-B775-0F2DBA9AD6D4}"/>
              </a:ext>
            </a:extLst>
          </p:cNvPr>
          <p:cNvSpPr txBox="1">
            <a:spLocks noChangeArrowheads="1"/>
          </p:cNvSpPr>
          <p:nvPr/>
        </p:nvSpPr>
        <p:spPr bwMode="auto">
          <a:xfrm>
            <a:off x="387309" y="1299908"/>
            <a:ext cx="5128948"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dirty="0"/>
              <a:t>Connecting the geometrical arrangements of atoms within a material to its properties is a fundamental goal in solid state and materials chemistry.  For intermetallic phases—compounds formed from mixtures of metals—achieving this goal is particularly challenging due to the need for models relating composition to structure and function.</a:t>
            </a:r>
          </a:p>
          <a:p>
            <a:pPr algn="just" eaLnBrk="1" hangingPunct="1"/>
            <a:endParaRPr lang="en-US" sz="1400" dirty="0"/>
          </a:p>
          <a:p>
            <a:pPr algn="just" eaLnBrk="1" hangingPunct="1"/>
            <a:r>
              <a:rPr lang="en-US" sz="1400" dirty="0"/>
              <a:t>In this project, the chemical pressure quadrupole metric was developed as a means for investigating these relationships.  When atoms are pressed from opposite sides by their neighbors, they tend to easily slide out into more spacious areas.  This effect can give rise to easy atomic motion important for a variety of materials behavior.  The CP quadrupole (QP) metric quantifies this character for the individual atoms within a structure from theoretical calculations.  With this tool, surprising differences can be detected that are lost in a geometrical analysis of structures.  For example, the local atomic arrangements in TiSi</a:t>
            </a:r>
            <a:r>
              <a:rPr lang="en-US" sz="1400" baseline="-25000" dirty="0"/>
              <a:t>2</a:t>
            </a:r>
            <a:r>
              <a:rPr lang="en-US" sz="1400" dirty="0"/>
              <a:t> and CrSi</a:t>
            </a:r>
            <a:r>
              <a:rPr lang="en-US" sz="1400" baseline="-25000" dirty="0"/>
              <a:t>2</a:t>
            </a:r>
            <a:r>
              <a:rPr lang="en-US" sz="1400" dirty="0"/>
              <a:t> are nearly indistinguishable, but the QP value is nearly twice as high for the former.  This helps explain why the TiSi</a:t>
            </a:r>
            <a:r>
              <a:rPr lang="en-US" sz="1400" baseline="-25000" dirty="0"/>
              <a:t>2</a:t>
            </a:r>
            <a:r>
              <a:rPr lang="en-US" sz="1400" dirty="0"/>
              <a:t> type forms the basis for a broad superstructure family, but no analogues based on the CrSi</a:t>
            </a:r>
            <a:r>
              <a:rPr lang="en-US" sz="1400" baseline="-25000" dirty="0"/>
              <a:t>2</a:t>
            </a:r>
            <a:r>
              <a:rPr lang="en-US" sz="1400" dirty="0"/>
              <a:t> type have been observed.</a:t>
            </a:r>
          </a:p>
        </p:txBody>
      </p:sp>
      <p:grpSp>
        <p:nvGrpSpPr>
          <p:cNvPr id="16" name="Group 15" descr="Distributions of the local pressures calculated for atoms in a variety of crystal structures sorted by the degree of their &quot;quadrupolar&quot; character.&#10;">
            <a:extLst>
              <a:ext uri="{FF2B5EF4-FFF2-40B4-BE49-F238E27FC236}">
                <a16:creationId xmlns:a16="http://schemas.microsoft.com/office/drawing/2014/main" id="{F72D0EBB-2722-62CB-2B5C-E87EA6CBE88B}"/>
              </a:ext>
            </a:extLst>
          </p:cNvPr>
          <p:cNvGrpSpPr/>
          <p:nvPr/>
        </p:nvGrpSpPr>
        <p:grpSpPr>
          <a:xfrm>
            <a:off x="6632751" y="1485931"/>
            <a:ext cx="4732638" cy="2520843"/>
            <a:chOff x="6523567" y="2004548"/>
            <a:chExt cx="4851840" cy="2584336"/>
          </a:xfrm>
        </p:grpSpPr>
        <p:pic>
          <p:nvPicPr>
            <p:cNvPr id="6" name="Picture 5" descr="Diagram&#10;&#10;Description automatically generated">
              <a:extLst>
                <a:ext uri="{FF2B5EF4-FFF2-40B4-BE49-F238E27FC236}">
                  <a16:creationId xmlns:a16="http://schemas.microsoft.com/office/drawing/2014/main" id="{16D74304-D8D4-23C0-8151-1743C5571C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567" y="2024121"/>
              <a:ext cx="4763132" cy="2564763"/>
            </a:xfrm>
            <a:prstGeom prst="rect">
              <a:avLst/>
            </a:prstGeom>
          </p:spPr>
        </p:pic>
        <p:sp>
          <p:nvSpPr>
            <p:cNvPr id="11" name="Rectangle 10">
              <a:extLst>
                <a:ext uri="{FF2B5EF4-FFF2-40B4-BE49-F238E27FC236}">
                  <a16:creationId xmlns:a16="http://schemas.microsoft.com/office/drawing/2014/main" id="{07C1629D-27AA-6741-FA66-353A5963BCD3}"/>
                </a:ext>
              </a:extLst>
            </p:cNvPr>
            <p:cNvSpPr/>
            <p:nvPr/>
          </p:nvSpPr>
          <p:spPr>
            <a:xfrm>
              <a:off x="6523567" y="2004548"/>
              <a:ext cx="1351191" cy="520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2B07A43-405C-7424-AAAF-75AE001AA07B}"/>
                </a:ext>
              </a:extLst>
            </p:cNvPr>
            <p:cNvSpPr/>
            <p:nvPr/>
          </p:nvSpPr>
          <p:spPr>
            <a:xfrm>
              <a:off x="6675967" y="2156948"/>
              <a:ext cx="1351191" cy="520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4135176-9EF1-1095-932C-BBE2863538C3}"/>
                </a:ext>
              </a:extLst>
            </p:cNvPr>
            <p:cNvSpPr/>
            <p:nvPr/>
          </p:nvSpPr>
          <p:spPr>
            <a:xfrm>
              <a:off x="10024216" y="4068595"/>
              <a:ext cx="1351191" cy="520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descr="The Chemical Pressure &#10;Quadrupole (QP) Metric&#10;">
            <a:extLst>
              <a:ext uri="{FF2B5EF4-FFF2-40B4-BE49-F238E27FC236}">
                <a16:creationId xmlns:a16="http://schemas.microsoft.com/office/drawing/2014/main" id="{975553B7-8DCA-052F-461D-6054D01D6C8B}"/>
              </a:ext>
            </a:extLst>
          </p:cNvPr>
          <p:cNvSpPr txBox="1"/>
          <p:nvPr/>
        </p:nvSpPr>
        <p:spPr>
          <a:xfrm>
            <a:off x="6316064" y="1311151"/>
            <a:ext cx="2510624" cy="584775"/>
          </a:xfrm>
          <a:prstGeom prst="rect">
            <a:avLst/>
          </a:prstGeom>
          <a:noFill/>
        </p:spPr>
        <p:txBody>
          <a:bodyPr wrap="square" rtlCol="0">
            <a:spAutoFit/>
          </a:bodyPr>
          <a:lstStyle/>
          <a:p>
            <a:r>
              <a:rPr lang="en-US" sz="1600" b="1" i="1" dirty="0">
                <a:latin typeface="Arial" panose="020B0604020202020204" pitchFamily="34" charset="0"/>
                <a:cs typeface="Arial" panose="020B0604020202020204" pitchFamily="34" charset="0"/>
              </a:rPr>
              <a:t>The Chemical Pressure </a:t>
            </a:r>
          </a:p>
          <a:p>
            <a:r>
              <a:rPr lang="en-US" sz="1600" b="1" i="1" dirty="0">
                <a:latin typeface="Arial" panose="020B0604020202020204" pitchFamily="34" charset="0"/>
                <a:cs typeface="Arial" panose="020B0604020202020204" pitchFamily="34" charset="0"/>
              </a:rPr>
              <a:t>Quadrupole (QP) Metric</a:t>
            </a:r>
          </a:p>
        </p:txBody>
      </p:sp>
      <p:sp>
        <p:nvSpPr>
          <p:cNvPr id="8" name="Rectangle 37">
            <a:extLst>
              <a:ext uri="{FF2B5EF4-FFF2-40B4-BE49-F238E27FC236}">
                <a16:creationId xmlns:a16="http://schemas.microsoft.com/office/drawing/2014/main" id="{0D7491B8-BB70-4859-9BB7-EB60800EB5C9}"/>
              </a:ext>
              <a:ext uri="{C183D7F6-B498-43B3-948B-1728B52AA6E4}">
                <adec:decorative xmlns:adec="http://schemas.microsoft.com/office/drawing/2017/decorative" val="1"/>
              </a:ext>
            </a:extLst>
          </p:cNvPr>
          <p:cNvSpPr>
            <a:spLocks noChangeArrowheads="1"/>
          </p:cNvSpPr>
          <p:nvPr/>
        </p:nvSpPr>
        <p:spPr bwMode="auto">
          <a:xfrm>
            <a:off x="6058312" y="1311060"/>
            <a:ext cx="5507873" cy="487137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grpSp>
        <p:nvGrpSpPr>
          <p:cNvPr id="46" name="Group 45" descr="Portions of the TiSi2 and CrSi2 structures are shown side by side, each overlaid with chemical pressure data.  The quadrupole metric values calculated for the two structure are compared.  That of TiSi2 (0.49) is more than twice that of CrSi2 (0.23) despite their geometrically features being nearly indistinguishable from visual inspection.  ">
            <a:extLst>
              <a:ext uri="{FF2B5EF4-FFF2-40B4-BE49-F238E27FC236}">
                <a16:creationId xmlns:a16="http://schemas.microsoft.com/office/drawing/2014/main" id="{FF1DB650-56E3-7C2C-FBC7-5FA19DFC3609}"/>
              </a:ext>
            </a:extLst>
          </p:cNvPr>
          <p:cNvGrpSpPr>
            <a:grpSpLocks noGrp="1" noUngrp="1" noRot="1" noMove="1" noResize="1"/>
          </p:cNvGrpSpPr>
          <p:nvPr/>
        </p:nvGrpSpPr>
        <p:grpSpPr>
          <a:xfrm>
            <a:off x="6334854" y="4006171"/>
            <a:ext cx="4981249" cy="1864537"/>
            <a:chOff x="6334854" y="4006171"/>
            <a:chExt cx="4981249" cy="1864537"/>
          </a:xfrm>
        </p:grpSpPr>
        <p:pic>
          <p:nvPicPr>
            <p:cNvPr id="26" name="Picture 25">
              <a:extLst>
                <a:ext uri="{FF2B5EF4-FFF2-40B4-BE49-F238E27FC236}">
                  <a16:creationId xmlns:a16="http://schemas.microsoft.com/office/drawing/2014/main" id="{61648D32-D9F5-2403-45F9-CBDD9E2F380B}"/>
                </a:ext>
              </a:extLst>
            </p:cNvPr>
            <p:cNvPicPr>
              <a:picLocks noGrp="1" noRot="1" noChangeAspect="1" noMove="1" noResize="1" noEditPoints="1" noAdjustHandles="1" noChangeArrowheads="1" noChangeShapeType="1" noCrop="1"/>
            </p:cNvPicPr>
            <p:nvPr/>
          </p:nvPicPr>
          <p:blipFill rotWithShape="1">
            <a:blip r:embed="rId4"/>
            <a:srcRect r="52956" b="11792"/>
            <a:stretch/>
          </p:blipFill>
          <p:spPr>
            <a:xfrm>
              <a:off x="8994975" y="4006172"/>
              <a:ext cx="1735748" cy="1778505"/>
            </a:xfrm>
            <a:prstGeom prst="rect">
              <a:avLst/>
            </a:prstGeom>
          </p:spPr>
        </p:pic>
        <p:pic>
          <p:nvPicPr>
            <p:cNvPr id="29" name="Picture 28">
              <a:extLst>
                <a:ext uri="{FF2B5EF4-FFF2-40B4-BE49-F238E27FC236}">
                  <a16:creationId xmlns:a16="http://schemas.microsoft.com/office/drawing/2014/main" id="{D253198C-3246-497A-FA43-47581CC58A3B}"/>
                </a:ext>
              </a:extLst>
            </p:cNvPr>
            <p:cNvPicPr>
              <a:picLocks noGrp="1" noRot="1" noChangeAspect="1" noMove="1" noResize="1" noEditPoints="1" noAdjustHandles="1" noChangeArrowheads="1" noChangeShapeType="1" noCrop="1"/>
            </p:cNvPicPr>
            <p:nvPr/>
          </p:nvPicPr>
          <p:blipFill rotWithShape="1">
            <a:blip r:embed="rId4"/>
            <a:srcRect l="46451" r="-1196" b="11792"/>
            <a:stretch/>
          </p:blipFill>
          <p:spPr>
            <a:xfrm>
              <a:off x="6508482" y="4006171"/>
              <a:ext cx="2019868" cy="1778505"/>
            </a:xfrm>
            <a:prstGeom prst="rect">
              <a:avLst/>
            </a:prstGeom>
          </p:spPr>
        </p:pic>
        <p:sp>
          <p:nvSpPr>
            <p:cNvPr id="30" name="Rectangle 29">
              <a:extLst>
                <a:ext uri="{FF2B5EF4-FFF2-40B4-BE49-F238E27FC236}">
                  <a16:creationId xmlns:a16="http://schemas.microsoft.com/office/drawing/2014/main" id="{A58FC1C2-9D78-392F-8D3E-FAE555B1364B}"/>
                </a:ext>
              </a:extLst>
            </p:cNvPr>
            <p:cNvSpPr>
              <a:spLocks noGrp="1" noRot="1" noMove="1" noResize="1" noEditPoints="1" noAdjustHandles="1" noChangeArrowheads="1" noChangeShapeType="1"/>
            </p:cNvSpPr>
            <p:nvPr/>
          </p:nvSpPr>
          <p:spPr>
            <a:xfrm>
              <a:off x="6400800" y="5650168"/>
              <a:ext cx="409433" cy="220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44DB48B5-C950-4288-A695-975DEB8690B6}"/>
                </a:ext>
              </a:extLst>
            </p:cNvPr>
            <p:cNvSpPr>
              <a:spLocks noGrp="1" noRot="1" noMove="1" noResize="1" noEditPoints="1" noAdjustHandles="1" noChangeArrowheads="1" noChangeShapeType="1"/>
            </p:cNvSpPr>
            <p:nvPr/>
          </p:nvSpPr>
          <p:spPr>
            <a:xfrm>
              <a:off x="10326643" y="5511621"/>
              <a:ext cx="409433" cy="273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7F7B7852-699F-5EEE-8238-816D84239ABF}"/>
                </a:ext>
              </a:extLst>
            </p:cNvPr>
            <p:cNvSpPr txBox="1">
              <a:spLocks noGrp="1" noRot="1" noMove="1" noResize="1" noEditPoints="1" noAdjustHandles="1" noChangeArrowheads="1" noChangeShapeType="1"/>
            </p:cNvSpPr>
            <p:nvPr/>
          </p:nvSpPr>
          <p:spPr>
            <a:xfrm>
              <a:off x="7600305" y="5525459"/>
              <a:ext cx="1112292"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QP = 0.49</a:t>
              </a:r>
            </a:p>
          </p:txBody>
        </p:sp>
        <p:sp>
          <p:nvSpPr>
            <p:cNvPr id="35" name="TextBox 34">
              <a:extLst>
                <a:ext uri="{FF2B5EF4-FFF2-40B4-BE49-F238E27FC236}">
                  <a16:creationId xmlns:a16="http://schemas.microsoft.com/office/drawing/2014/main" id="{9FBE4DB9-F6D1-62DC-28F2-E68613EDE2A4}"/>
                </a:ext>
              </a:extLst>
            </p:cNvPr>
            <p:cNvSpPr txBox="1">
              <a:spLocks noGrp="1" noRot="1" noMove="1" noResize="1" noEditPoints="1" noAdjustHandles="1" noChangeArrowheads="1" noChangeShapeType="1"/>
            </p:cNvSpPr>
            <p:nvPr/>
          </p:nvSpPr>
          <p:spPr>
            <a:xfrm>
              <a:off x="10203811" y="5525459"/>
              <a:ext cx="1112292"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QP = 0.23</a:t>
              </a:r>
            </a:p>
          </p:txBody>
        </p:sp>
        <p:sp>
          <p:nvSpPr>
            <p:cNvPr id="37" name="Rectangle 36">
              <a:extLst>
                <a:ext uri="{FF2B5EF4-FFF2-40B4-BE49-F238E27FC236}">
                  <a16:creationId xmlns:a16="http://schemas.microsoft.com/office/drawing/2014/main" id="{C074D09F-A95F-F9FF-7813-02094BF527C5}"/>
                </a:ext>
              </a:extLst>
            </p:cNvPr>
            <p:cNvSpPr>
              <a:spLocks noGrp="1" noRot="1" noMove="1" noResize="1" noEditPoints="1" noAdjustHandles="1" noChangeArrowheads="1" noChangeShapeType="1"/>
            </p:cNvSpPr>
            <p:nvPr/>
          </p:nvSpPr>
          <p:spPr>
            <a:xfrm>
              <a:off x="6457602" y="4045166"/>
              <a:ext cx="598291" cy="315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82D6BEED-D3F1-ADB0-BA99-55367CC917F1}"/>
                </a:ext>
              </a:extLst>
            </p:cNvPr>
            <p:cNvSpPr>
              <a:spLocks noGrp="1" noRot="1" noMove="1" noResize="1" noEditPoints="1" noAdjustHandles="1" noChangeArrowheads="1" noChangeShapeType="1"/>
            </p:cNvSpPr>
            <p:nvPr/>
          </p:nvSpPr>
          <p:spPr>
            <a:xfrm>
              <a:off x="8923266" y="4026643"/>
              <a:ext cx="598291" cy="315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3BE9C252-E05B-050A-8B07-438465F1E96F}"/>
                </a:ext>
              </a:extLst>
            </p:cNvPr>
            <p:cNvSpPr txBox="1">
              <a:spLocks noGrp="1" noRot="1" noMove="1" noResize="1" noEditPoints="1" noAdjustHandles="1" noChangeArrowheads="1" noChangeShapeType="1"/>
            </p:cNvSpPr>
            <p:nvPr/>
          </p:nvSpPr>
          <p:spPr>
            <a:xfrm>
              <a:off x="6334854" y="4064565"/>
              <a:ext cx="713785" cy="400110"/>
            </a:xfrm>
            <a:prstGeom prst="rect">
              <a:avLst/>
            </a:prstGeom>
            <a:noFill/>
          </p:spPr>
          <p:txBody>
            <a:bodyPr wrap="none" rtlCol="0">
              <a:spAutoFit/>
            </a:bodyPr>
            <a:lstStyle/>
            <a:p>
              <a:r>
                <a:rPr lang="en-US" sz="2000" dirty="0">
                  <a:solidFill>
                    <a:schemeClr val="bg1">
                      <a:lumMod val="65000"/>
                    </a:schemeClr>
                  </a:solidFill>
                  <a:latin typeface="Arial" panose="020B0604020202020204" pitchFamily="34" charset="0"/>
                  <a:cs typeface="Arial" panose="020B0604020202020204" pitchFamily="34" charset="0"/>
                </a:rPr>
                <a:t>Ti</a:t>
              </a:r>
              <a:r>
                <a:rPr lang="en-US" sz="2000" dirty="0">
                  <a:solidFill>
                    <a:srgbClr val="FF0000"/>
                  </a:solidFill>
                  <a:latin typeface="Arial" panose="020B0604020202020204" pitchFamily="34" charset="0"/>
                  <a:cs typeface="Arial" panose="020B0604020202020204" pitchFamily="34" charset="0"/>
                </a:rPr>
                <a:t>Si</a:t>
              </a:r>
              <a:r>
                <a:rPr lang="en-US" sz="2000" baseline="-25000" dirty="0">
                  <a:solidFill>
                    <a:srgbClr val="FF0000"/>
                  </a:solidFill>
                  <a:latin typeface="Arial" panose="020B0604020202020204" pitchFamily="34" charset="0"/>
                  <a:cs typeface="Arial" panose="020B0604020202020204" pitchFamily="34" charset="0"/>
                </a:rPr>
                <a:t>2</a:t>
              </a:r>
            </a:p>
          </p:txBody>
        </p:sp>
        <p:sp>
          <p:nvSpPr>
            <p:cNvPr id="42" name="TextBox 41">
              <a:extLst>
                <a:ext uri="{FF2B5EF4-FFF2-40B4-BE49-F238E27FC236}">
                  <a16:creationId xmlns:a16="http://schemas.microsoft.com/office/drawing/2014/main" id="{B608AF59-4A4F-D063-D499-18D1C2FBAB63}"/>
                </a:ext>
              </a:extLst>
            </p:cNvPr>
            <p:cNvSpPr txBox="1">
              <a:spLocks noGrp="1" noRot="1" noMove="1" noResize="1" noEditPoints="1" noAdjustHandles="1" noChangeArrowheads="1" noChangeShapeType="1"/>
            </p:cNvSpPr>
            <p:nvPr/>
          </p:nvSpPr>
          <p:spPr>
            <a:xfrm>
              <a:off x="8829930" y="4064565"/>
              <a:ext cx="779381" cy="400110"/>
            </a:xfrm>
            <a:prstGeom prst="rect">
              <a:avLst/>
            </a:prstGeom>
            <a:noFill/>
          </p:spPr>
          <p:txBody>
            <a:bodyPr wrap="none" rtlCol="0">
              <a:spAutoFit/>
            </a:bodyPr>
            <a:lstStyle/>
            <a:p>
              <a:r>
                <a:rPr lang="en-US" sz="2000" dirty="0">
                  <a:solidFill>
                    <a:schemeClr val="bg1">
                      <a:lumMod val="65000"/>
                    </a:schemeClr>
                  </a:solidFill>
                  <a:latin typeface="Arial" panose="020B0604020202020204" pitchFamily="34" charset="0"/>
                  <a:cs typeface="Arial" panose="020B0604020202020204" pitchFamily="34" charset="0"/>
                </a:rPr>
                <a:t>Cr</a:t>
              </a:r>
              <a:r>
                <a:rPr lang="en-US" sz="2000" dirty="0">
                  <a:solidFill>
                    <a:srgbClr val="FF0000"/>
                  </a:solidFill>
                  <a:latin typeface="Arial" panose="020B0604020202020204" pitchFamily="34" charset="0"/>
                  <a:cs typeface="Arial" panose="020B0604020202020204" pitchFamily="34" charset="0"/>
                </a:rPr>
                <a:t>Si</a:t>
              </a:r>
              <a:r>
                <a:rPr lang="en-US" sz="2000" baseline="-25000" dirty="0">
                  <a:solidFill>
                    <a:srgbClr val="FF0000"/>
                  </a:solidFill>
                  <a:latin typeface="Arial" panose="020B0604020202020204" pitchFamily="34" charset="0"/>
                  <a:cs typeface="Arial" panose="020B0604020202020204" pitchFamily="34" charset="0"/>
                </a:rPr>
                <a:t>2</a:t>
              </a:r>
            </a:p>
          </p:txBody>
        </p:sp>
      </p:grpSp>
      <p:sp>
        <p:nvSpPr>
          <p:cNvPr id="45" name="TextBox 44" descr="Different behavior predicted for two very similar structures">
            <a:extLst>
              <a:ext uri="{FF2B5EF4-FFF2-40B4-BE49-F238E27FC236}">
                <a16:creationId xmlns:a16="http://schemas.microsoft.com/office/drawing/2014/main" id="{62C8787C-F810-DAB4-E567-E9024F9CA9E8}"/>
              </a:ext>
            </a:extLst>
          </p:cNvPr>
          <p:cNvSpPr txBox="1"/>
          <p:nvPr/>
        </p:nvSpPr>
        <p:spPr>
          <a:xfrm flipH="1">
            <a:off x="6133689" y="5875088"/>
            <a:ext cx="5722571"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Different behavior predicted for two very similar structures.</a:t>
            </a:r>
          </a:p>
        </p:txBody>
      </p:sp>
    </p:spTree>
    <p:extLst>
      <p:ext uri="{BB962C8B-B14F-4D97-AF65-F5344CB8AC3E}">
        <p14:creationId xmlns:p14="http://schemas.microsoft.com/office/powerpoint/2010/main" val="3866026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s image introduces the Networks module of Interactive Solid State Chemistry's Understanding Crystal Structures resource. In a comic strip format, Netty the Turtle introduces the concept of networks in crystal structures.  ">
            <a:extLst>
              <a:ext uri="{FF2B5EF4-FFF2-40B4-BE49-F238E27FC236}">
                <a16:creationId xmlns:a16="http://schemas.microsoft.com/office/drawing/2014/main" id="{E55669C0-7605-8B73-39B2-4061695337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688" y="1518632"/>
            <a:ext cx="6032311" cy="4524233"/>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4">
            <a:extLst>
              <a:ext uri="{FF2B5EF4-FFF2-40B4-BE49-F238E27FC236}">
                <a16:creationId xmlns:a16="http://schemas.microsoft.com/office/drawing/2014/main" id="{E9C3AA5F-05F2-4342-92D6-6EC116A33943}"/>
              </a:ext>
            </a:extLst>
          </p:cNvPr>
          <p:cNvSpPr txBox="1">
            <a:spLocks noChangeArrowheads="1"/>
          </p:cNvSpPr>
          <p:nvPr/>
        </p:nvSpPr>
        <p:spPr bwMode="auto">
          <a:xfrm>
            <a:off x="444784" y="1655106"/>
            <a:ext cx="4458781"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dirty="0"/>
              <a:t>This project is continuing the development of the online textbook </a:t>
            </a:r>
            <a:r>
              <a:rPr lang="en-US" sz="1400" i="1" dirty="0"/>
              <a:t>Interactive Solid State Chemistry </a:t>
            </a:r>
            <a:r>
              <a:rPr lang="en-US" sz="1400" dirty="0"/>
              <a:t>as a freely available resource to students and educators.  On this website, comics featuring characters such as Netty the Turtle, and Poly the Parrot introduce interactive tools that will lead students through concepts in solid state and materials chemistry.  </a:t>
            </a:r>
          </a:p>
          <a:p>
            <a:pPr algn="just" eaLnBrk="1" hangingPunct="1"/>
            <a:endParaRPr lang="en-US" sz="1400" dirty="0"/>
          </a:p>
          <a:p>
            <a:pPr algn="just" eaLnBrk="1" hangingPunct="1"/>
            <a:r>
              <a:rPr lang="en-US" sz="1400" dirty="0"/>
              <a:t>This year the first unit, on understanding crystal structures, is being prepared for import into the </a:t>
            </a:r>
            <a:r>
              <a:rPr lang="en-US" sz="1400" i="1" dirty="0"/>
              <a:t>LibreTexts</a:t>
            </a:r>
            <a:r>
              <a:rPr lang="en-US" sz="1400" dirty="0"/>
              <a:t> platform.  Over the course of a series of examples divided into four modules, students learn about how crystals are constructed at the levels of individual coordination polyhedra, the arrangements of these units into networks, and the combination of such networks into full crystal structures.</a:t>
            </a:r>
          </a:p>
          <a:p>
            <a:pPr algn="just" eaLnBrk="1" hangingPunct="1"/>
            <a:endParaRPr lang="en-US" sz="1400" dirty="0"/>
          </a:p>
          <a:p>
            <a:pPr algn="just" eaLnBrk="1" hangingPunct="1"/>
            <a:r>
              <a:rPr lang="en-US" sz="1400" i="1" dirty="0"/>
              <a:t>Image credit: </a:t>
            </a:r>
            <a:r>
              <a:rPr lang="en-US" sz="1400" dirty="0"/>
              <a:t>Danica G. Gressel, an inorganic chemistry Ph.D. student in the Fredrickson Group.  </a:t>
            </a:r>
          </a:p>
          <a:p>
            <a:pPr algn="just" eaLnBrk="1" hangingPunct="1"/>
            <a:r>
              <a:rPr lang="en-US" sz="1400" dirty="0"/>
              <a:t>    </a:t>
            </a:r>
            <a:endParaRPr lang="en-US" sz="1400" b="1" dirty="0">
              <a:solidFill>
                <a:srgbClr val="C00000"/>
              </a:solidFill>
            </a:endParaRPr>
          </a:p>
          <a:p>
            <a:pPr eaLnBrk="1" hangingPunct="1"/>
            <a:endParaRPr lang="en-US" sz="1600" b="1" dirty="0"/>
          </a:p>
        </p:txBody>
      </p:sp>
      <p:sp>
        <p:nvSpPr>
          <p:cNvPr id="14" name="Rectangle 37">
            <a:extLst>
              <a:ext uri="{FF2B5EF4-FFF2-40B4-BE49-F238E27FC236}">
                <a16:creationId xmlns:a16="http://schemas.microsoft.com/office/drawing/2014/main" id="{E6A754AA-3268-4E0B-B7AC-7136B6A6963A}"/>
              </a:ext>
              <a:ext uri="{C183D7F6-B498-43B3-948B-1728B52AA6E4}">
                <adec:decorative xmlns:adec="http://schemas.microsoft.com/office/drawing/2017/decorative" val="1"/>
              </a:ext>
            </a:extLst>
          </p:cNvPr>
          <p:cNvSpPr>
            <a:spLocks noChangeArrowheads="1"/>
          </p:cNvSpPr>
          <p:nvPr/>
        </p:nvSpPr>
        <p:spPr bwMode="auto">
          <a:xfrm>
            <a:off x="5397688" y="1518632"/>
            <a:ext cx="6032311" cy="45242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30" name="Rectangle 29">
            <a:extLst>
              <a:ext uri="{FF2B5EF4-FFF2-40B4-BE49-F238E27FC236}">
                <a16:creationId xmlns:a16="http://schemas.microsoft.com/office/drawing/2014/main" id="{214F4D8C-0507-44C8-9197-44F32C14CB59}"/>
              </a:ext>
            </a:extLst>
          </p:cNvPr>
          <p:cNvSpPr/>
          <p:nvPr/>
        </p:nvSpPr>
        <p:spPr>
          <a:xfrm>
            <a:off x="100483" y="-27263"/>
            <a:ext cx="3003806" cy="338554"/>
          </a:xfrm>
          <a:prstGeom prst="rect">
            <a:avLst/>
          </a:prstGeom>
        </p:spPr>
        <p:txBody>
          <a:bodyPr wrap="square" anchor="ctr">
            <a:spAutoFit/>
          </a:bodyPr>
          <a:lstStyle/>
          <a:p>
            <a:r>
              <a:rPr lang="en-US" sz="1600" b="1" dirty="0">
                <a:solidFill>
                  <a:schemeClr val="accent2">
                    <a:lumMod val="20000"/>
                    <a:lumOff val="80000"/>
                  </a:schemeClr>
                </a:solidFill>
                <a:latin typeface="Arial" panose="020B0604020202020204" pitchFamily="34" charset="0"/>
                <a:cs typeface="Arial" panose="020B0604020202020204" pitchFamily="34" charset="0"/>
              </a:rPr>
              <a:t>2022  Broader Impacts</a:t>
            </a:r>
          </a:p>
        </p:txBody>
      </p:sp>
      <p:sp>
        <p:nvSpPr>
          <p:cNvPr id="13" name="TextBox 12">
            <a:extLst>
              <a:ext uri="{FF2B5EF4-FFF2-40B4-BE49-F238E27FC236}">
                <a16:creationId xmlns:a16="http://schemas.microsoft.com/office/drawing/2014/main" id="{24293888-9B9A-4F52-848A-B96B0D67B3E9}"/>
              </a:ext>
            </a:extLst>
          </p:cNvPr>
          <p:cNvSpPr txBox="1"/>
          <p:nvPr/>
        </p:nvSpPr>
        <p:spPr>
          <a:xfrm>
            <a:off x="5622122" y="845156"/>
            <a:ext cx="583025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Daniel C. Fredrickson, University of Wisconsin–Madison </a:t>
            </a:r>
          </a:p>
        </p:txBody>
      </p:sp>
      <p:sp>
        <p:nvSpPr>
          <p:cNvPr id="3" name="Title 1">
            <a:extLst>
              <a:ext uri="{FF2B5EF4-FFF2-40B4-BE49-F238E27FC236}">
                <a16:creationId xmlns:a16="http://schemas.microsoft.com/office/drawing/2014/main" id="{C823A6E0-D17B-153D-2615-6142C6D48A72}"/>
              </a:ext>
            </a:extLst>
          </p:cNvPr>
          <p:cNvSpPr txBox="1">
            <a:spLocks noGrp="1"/>
          </p:cNvSpPr>
          <p:nvPr>
            <p:ph type="title" idx="4294967295"/>
          </p:nvPr>
        </p:nvSpPr>
        <p:spPr>
          <a:xfrm>
            <a:off x="3545419" y="151087"/>
            <a:ext cx="8000586" cy="5667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Discovery and Design with the FAST Principle:  Following Local Models of Stability to Emergent Phenomena in Intermetallic Structures</a:t>
            </a:r>
          </a:p>
        </p:txBody>
      </p:sp>
      <p:sp>
        <p:nvSpPr>
          <p:cNvPr id="6" name="TextBox 5">
            <a:extLst>
              <a:ext uri="{FF2B5EF4-FFF2-40B4-BE49-F238E27FC236}">
                <a16:creationId xmlns:a16="http://schemas.microsoft.com/office/drawing/2014/main" id="{F595AFF6-0D00-F62A-1D63-159A3EDA5B16}"/>
              </a:ext>
            </a:extLst>
          </p:cNvPr>
          <p:cNvSpPr txBox="1"/>
          <p:nvPr/>
        </p:nvSpPr>
        <p:spPr>
          <a:xfrm>
            <a:off x="100483" y="300183"/>
            <a:ext cx="150554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DMR 2127349</a:t>
            </a:r>
          </a:p>
        </p:txBody>
      </p:sp>
    </p:spTree>
    <p:extLst>
      <p:ext uri="{BB962C8B-B14F-4D97-AF65-F5344CB8AC3E}">
        <p14:creationId xmlns:p14="http://schemas.microsoft.com/office/powerpoint/2010/main" val="18309774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3112</TotalTime>
  <Words>554</Words>
  <Application>Microsoft Office PowerPoint</Application>
  <PresentationFormat>Widescreen</PresentationFormat>
  <Paragraphs>28</Paragraphs>
  <Slides>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Light</vt:lpstr>
      <vt:lpstr>Sitka Subheading</vt:lpstr>
      <vt:lpstr>Times New Roman</vt:lpstr>
      <vt:lpstr>Wingdings</vt:lpstr>
      <vt:lpstr>Office Theme</vt:lpstr>
      <vt:lpstr>Discovery and Design with the FAST Principle:  Following Local Models of Stability to Emergent Phenomena in Intermetallic Structures</vt:lpstr>
      <vt:lpstr>Discovery and Design with the FAST Principle:  Following Local Models of Stability to Emergent Phenomena in Intermetallic Structures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Williams, Catherine</cp:lastModifiedBy>
  <cp:revision>276</cp:revision>
  <cp:lastPrinted>2018-03-20T12:31:18Z</cp:lastPrinted>
  <dcterms:created xsi:type="dcterms:W3CDTF">2017-10-05T17:34:54Z</dcterms:created>
  <dcterms:modified xsi:type="dcterms:W3CDTF">2023-03-22T13:29:41Z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df65f0e4-f048-4b9f-bce6-23f7018d092c</vt:lpwstr>
  </property>
  <property fmtid="{D5CDD505-2E9C-101B-9397-08002B2CF9AE}" pid="3" name="ContainsCUI">
    <vt:lpwstr>No</vt:lpwstr>
  </property>
</Properties>
</file>