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4"/>
  </p:notesMasterIdLst>
  <p:handoutMasterIdLst>
    <p:handoutMasterId r:id="rId5"/>
  </p:handoutMasterIdLst>
  <p:sldIdLst>
    <p:sldId id="387" r:id="rId2"/>
    <p:sldId id="388" r:id="rId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5A2E"/>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5" autoAdjust="0"/>
    <p:restoredTop sz="86469" autoAdjust="0"/>
  </p:normalViewPr>
  <p:slideViewPr>
    <p:cSldViewPr snapToGrid="0" snapToObjects="1">
      <p:cViewPr varScale="1">
        <p:scale>
          <a:sx n="62" d="100"/>
          <a:sy n="62" d="100"/>
        </p:scale>
        <p:origin x="86" y="27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3/22/2023</a:t>
            </a:fld>
            <a:endParaRPr lang="en-US" dirty="0"/>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dirty="0"/>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3/22/2023</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dirty="0"/>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This project aims to expand our design control and understanding of the family of ordered double-transition metal MXenes by the inclusion of the rare-earth (f-orbital) elements in MXenes.</a:t>
            </a:r>
          </a:p>
          <a:p>
            <a:pPr marL="171450" indent="-171450">
              <a:buFontTx/>
              <a:buChar char="-"/>
            </a:pPr>
            <a:r>
              <a:rPr lang="en-US" dirty="0"/>
              <a:t>In the first year of this project, we successfully designed new structures and expanded the family of ordered double-transition metal Mxenes by adding </a:t>
            </a:r>
            <a:r>
              <a:rPr lang="en-US" sz="1200" b="1" dirty="0"/>
              <a:t>Mo</a:t>
            </a:r>
            <a:r>
              <a:rPr lang="en-US" sz="1200" b="1" baseline="-25000" dirty="0">
                <a:latin typeface="Arial" panose="020B0604020202020204" pitchFamily="34" charset="0"/>
                <a:cs typeface="Arial" panose="020B0604020202020204" pitchFamily="34" charset="0"/>
              </a:rPr>
              <a:t>2+</a:t>
            </a:r>
            <a:r>
              <a:rPr lang="el-GR" sz="120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200" b="1" dirty="0"/>
              <a:t>Nb</a:t>
            </a:r>
            <a:r>
              <a:rPr lang="en-US" sz="1200" b="1" baseline="-25000" dirty="0"/>
              <a:t>2</a:t>
            </a:r>
            <a:r>
              <a:rPr lang="en-US" sz="1200" b="1" baseline="-25000" dirty="0">
                <a:latin typeface="Arial" panose="020B0604020202020204" pitchFamily="34" charset="0"/>
                <a:cs typeface="Arial" panose="020B0604020202020204" pitchFamily="34" charset="0"/>
              </a:rPr>
              <a:t>-</a:t>
            </a:r>
            <a:r>
              <a:rPr lang="el-GR" sz="120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200" b="1" dirty="0"/>
              <a:t>C</a:t>
            </a:r>
            <a:r>
              <a:rPr lang="en-US" sz="1200" b="1" baseline="-25000" dirty="0"/>
              <a:t>3</a:t>
            </a:r>
            <a:r>
              <a:rPr lang="en-US" sz="1200" b="1" dirty="0"/>
              <a:t>T</a:t>
            </a:r>
            <a:r>
              <a:rPr lang="en-US" sz="1200" b="1" i="1" baseline="-25000" dirty="0"/>
              <a:t>x </a:t>
            </a:r>
            <a:r>
              <a:rPr lang="en-US" sz="1200" b="0" i="0" baseline="0" dirty="0"/>
              <a:t>and </a:t>
            </a:r>
            <a:r>
              <a:rPr lang="en-US" sz="1200" b="1" dirty="0"/>
              <a:t>W</a:t>
            </a:r>
            <a:r>
              <a:rPr lang="en-US" sz="1200" b="1" baseline="-25000" dirty="0"/>
              <a:t>2</a:t>
            </a:r>
            <a:r>
              <a:rPr lang="en-US" sz="1200" b="1" dirty="0"/>
              <a:t>TiC</a:t>
            </a:r>
            <a:r>
              <a:rPr lang="en-US" sz="1200" b="1" baseline="-25000" dirty="0"/>
              <a:t>2</a:t>
            </a:r>
            <a:r>
              <a:rPr lang="en-US" sz="1200" b="1" dirty="0"/>
              <a:t>T</a:t>
            </a:r>
            <a:r>
              <a:rPr lang="en-US" sz="1200" b="1" i="1" baseline="-25000" dirty="0"/>
              <a:t>x.</a:t>
            </a:r>
          </a:p>
          <a:p>
            <a:pPr marL="171450" indent="-171450">
              <a:buFontTx/>
              <a:buChar char="-"/>
            </a:pPr>
            <a:r>
              <a:rPr lang="en-US" sz="1200" b="1" dirty="0"/>
              <a:t>Mo</a:t>
            </a:r>
            <a:r>
              <a:rPr lang="en-US" sz="1200" b="1" baseline="-25000" dirty="0">
                <a:latin typeface="Arial" panose="020B0604020202020204" pitchFamily="34" charset="0"/>
                <a:cs typeface="Arial" panose="020B0604020202020204" pitchFamily="34" charset="0"/>
              </a:rPr>
              <a:t>2+</a:t>
            </a:r>
            <a:r>
              <a:rPr lang="el-GR" sz="120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200" b="1" dirty="0"/>
              <a:t>Nb</a:t>
            </a:r>
            <a:r>
              <a:rPr lang="en-US" sz="1200" b="1" baseline="-25000" dirty="0"/>
              <a:t>2</a:t>
            </a:r>
            <a:r>
              <a:rPr lang="en-US" sz="1200" b="1" baseline="-25000" dirty="0">
                <a:latin typeface="Arial" panose="020B0604020202020204" pitchFamily="34" charset="0"/>
                <a:cs typeface="Arial" panose="020B0604020202020204" pitchFamily="34" charset="0"/>
              </a:rPr>
              <a:t>-</a:t>
            </a:r>
            <a:r>
              <a:rPr lang="el-GR" sz="120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200" b="1" dirty="0"/>
              <a:t>C</a:t>
            </a:r>
            <a:r>
              <a:rPr lang="en-US" sz="1200" b="1" baseline="-25000" dirty="0"/>
              <a:t>3</a:t>
            </a:r>
            <a:r>
              <a:rPr lang="en-US" sz="1200" b="1" dirty="0"/>
              <a:t>T</a:t>
            </a:r>
            <a:r>
              <a:rPr lang="en-US" sz="1200" b="1" i="1" baseline="-25000" dirty="0"/>
              <a:t>x</a:t>
            </a:r>
            <a:r>
              <a:rPr lang="en-US" sz="1200" b="1" i="0" baseline="0" dirty="0"/>
              <a:t>:</a:t>
            </a:r>
            <a:r>
              <a:rPr lang="en-US" sz="1200" b="0" i="0" baseline="0" dirty="0"/>
              <a:t> A novel Mo-Nb MXene was designed and synthesized. We conducted a systematic study by changing the molar ratios of Mo:Nb to identify the effect of atomic intermixing in the M-layers of Mxenes. Our analyses indicate that Mo prefers the outer M layers and Nb prefers to occupy the inner M layers (see </a:t>
            </a:r>
            <a:r>
              <a:rPr lang="en-US" sz="1200" b="0" dirty="0"/>
              <a:t>Mo</a:t>
            </a:r>
            <a:r>
              <a:rPr lang="en-US" sz="1200" b="0" baseline="-25000" dirty="0">
                <a:latin typeface="Arial" panose="020B0604020202020204" pitchFamily="34" charset="0"/>
                <a:cs typeface="Arial" panose="020B0604020202020204" pitchFamily="34" charset="0"/>
              </a:rPr>
              <a:t>2+</a:t>
            </a:r>
            <a:r>
              <a:rPr lang="el-GR" sz="1200" b="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200" b="0" dirty="0"/>
              <a:t>Nb</a:t>
            </a:r>
            <a:r>
              <a:rPr lang="en-US" sz="1200" b="0" baseline="-25000" dirty="0"/>
              <a:t>2</a:t>
            </a:r>
            <a:r>
              <a:rPr lang="en-US" sz="1200" b="0" baseline="-25000" dirty="0">
                <a:latin typeface="Arial" panose="020B0604020202020204" pitchFamily="34" charset="0"/>
                <a:cs typeface="Arial" panose="020B0604020202020204" pitchFamily="34" charset="0"/>
              </a:rPr>
              <a:t>-</a:t>
            </a:r>
            <a:r>
              <a:rPr lang="el-GR" sz="1200" b="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200" b="0" dirty="0"/>
              <a:t>C</a:t>
            </a:r>
            <a:r>
              <a:rPr lang="en-US" sz="1200" b="0" baseline="-25000" dirty="0"/>
              <a:t>3</a:t>
            </a:r>
            <a:r>
              <a:rPr lang="en-US" sz="1200" b="0" dirty="0"/>
              <a:t>T</a:t>
            </a:r>
            <a:r>
              <a:rPr lang="en-US" sz="1200" b="0" i="1" baseline="-25000" dirty="0"/>
              <a:t>x </a:t>
            </a:r>
            <a:r>
              <a:rPr lang="en-US" sz="1200" b="0" i="0" baseline="0" dirty="0"/>
              <a:t>schematic). </a:t>
            </a:r>
          </a:p>
          <a:p>
            <a:pPr marL="171450" indent="-171450">
              <a:buFontTx/>
              <a:buChar char="-"/>
            </a:pPr>
            <a:r>
              <a:rPr lang="en-US" sz="1200" b="0" i="0" baseline="0" dirty="0"/>
              <a:t>Mo can occupy some of the inner M sites in the Nb planes. In other words, some intermixing of Mo atoms is allowed in the Nb inner M layers. However, the structure cannot be stable if Nb atoms intermix with Mo in the Mo layers (outer M layers). </a:t>
            </a:r>
          </a:p>
          <a:p>
            <a:pPr marL="171450" indent="-171450">
              <a:buFontTx/>
              <a:buChar char="-"/>
            </a:pPr>
            <a:r>
              <a:rPr lang="en-US" sz="1200" b="0" i="0" baseline="0" dirty="0"/>
              <a:t>Density functional theory calculations that were done by the collaborator PI (Prof. Strachan) confirmed higher stability of ordered structures: Mo in the outer M layers and Nb in the inner M layers. </a:t>
            </a:r>
          </a:p>
          <a:p>
            <a:pPr marL="171450" indent="-171450">
              <a:buFontTx/>
              <a:buChar char="-"/>
            </a:pPr>
            <a:r>
              <a:rPr lang="en-US" sz="1200" b="0" i="0" baseline="0" dirty="0"/>
              <a:t>The new </a:t>
            </a:r>
            <a:r>
              <a:rPr lang="en-US" sz="1200" b="1" dirty="0"/>
              <a:t>Mo</a:t>
            </a:r>
            <a:r>
              <a:rPr lang="en-US" sz="1200" b="1" baseline="-25000" dirty="0">
                <a:latin typeface="Arial" panose="020B0604020202020204" pitchFamily="34" charset="0"/>
                <a:cs typeface="Arial" panose="020B0604020202020204" pitchFamily="34" charset="0"/>
              </a:rPr>
              <a:t>2+</a:t>
            </a:r>
            <a:r>
              <a:rPr lang="el-GR" sz="120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200" b="1" dirty="0"/>
              <a:t>Nb</a:t>
            </a:r>
            <a:r>
              <a:rPr lang="en-US" sz="1200" b="1" baseline="-25000" dirty="0"/>
              <a:t>2</a:t>
            </a:r>
            <a:r>
              <a:rPr lang="en-US" sz="1200" b="1" baseline="-25000" dirty="0">
                <a:latin typeface="Arial" panose="020B0604020202020204" pitchFamily="34" charset="0"/>
                <a:cs typeface="Arial" panose="020B0604020202020204" pitchFamily="34" charset="0"/>
              </a:rPr>
              <a:t>-</a:t>
            </a:r>
            <a:r>
              <a:rPr lang="el-GR" sz="120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200" b="1" dirty="0"/>
              <a:t>C</a:t>
            </a:r>
            <a:r>
              <a:rPr lang="en-US" sz="1200" b="1" baseline="-25000" dirty="0"/>
              <a:t>3</a:t>
            </a:r>
            <a:r>
              <a:rPr lang="en-US" sz="1200" b="1" dirty="0"/>
              <a:t>T</a:t>
            </a:r>
            <a:r>
              <a:rPr lang="en-US" sz="1200" b="1" i="1" baseline="-25000" dirty="0"/>
              <a:t>x </a:t>
            </a:r>
            <a:r>
              <a:rPr lang="en-US" sz="1200" b="0" i="0" baseline="0" dirty="0"/>
              <a:t>composition show one of the lowest overpotential needed for hydrogen evolution reaction among 2D MXene carbides, getting closer to that of platinum. </a:t>
            </a:r>
          </a:p>
          <a:p>
            <a:pPr marL="171450" indent="-171450">
              <a:buFontTx/>
              <a:buChar char="-"/>
            </a:pPr>
            <a:r>
              <a:rPr lang="en-US" sz="1200" b="0" i="0" baseline="0" dirty="0"/>
              <a:t>We also synthesize a novel three-layer MXene with tungsten for the first time, </a:t>
            </a:r>
            <a:r>
              <a:rPr lang="en-US" sz="1200" b="1" dirty="0"/>
              <a:t>W</a:t>
            </a:r>
            <a:r>
              <a:rPr lang="en-US" sz="1200" b="1" baseline="-25000" dirty="0"/>
              <a:t>2</a:t>
            </a:r>
            <a:r>
              <a:rPr lang="en-US" sz="1200" b="1" dirty="0"/>
              <a:t>TiC</a:t>
            </a:r>
            <a:r>
              <a:rPr lang="en-US" sz="1200" b="1" baseline="-25000" dirty="0"/>
              <a:t>2</a:t>
            </a:r>
            <a:r>
              <a:rPr lang="en-US" sz="1200" b="1" dirty="0"/>
              <a:t>T</a:t>
            </a:r>
            <a:r>
              <a:rPr lang="en-US" sz="1200" b="1" i="1" baseline="-25000" dirty="0"/>
              <a:t>x,</a:t>
            </a:r>
            <a:r>
              <a:rPr lang="en-US" sz="1200" b="0" i="0" baseline="0" dirty="0"/>
              <a:t> from a non-MAX structure, opening more possibilities in the design of 2D structures.</a:t>
            </a:r>
          </a:p>
          <a:p>
            <a:pPr marL="171450" indent="-171450">
              <a:buFontTx/>
              <a:buChar char="-"/>
            </a:pPr>
            <a:r>
              <a:rPr lang="en-US" sz="1200" b="1" dirty="0"/>
              <a:t>W</a:t>
            </a:r>
            <a:r>
              <a:rPr lang="en-US" sz="1200" b="1" baseline="-25000" dirty="0"/>
              <a:t>2</a:t>
            </a:r>
            <a:r>
              <a:rPr lang="en-US" sz="1200" b="1" dirty="0"/>
              <a:t>TiC</a:t>
            </a:r>
            <a:r>
              <a:rPr lang="en-US" sz="1200" b="1" baseline="-25000" dirty="0"/>
              <a:t>2</a:t>
            </a:r>
            <a:r>
              <a:rPr lang="en-US" sz="1200" b="1" dirty="0"/>
              <a:t>T</a:t>
            </a:r>
            <a:r>
              <a:rPr lang="en-US" sz="1200" b="1" i="1" baseline="-25000" dirty="0"/>
              <a:t>x</a:t>
            </a:r>
            <a:r>
              <a:rPr lang="en-US" sz="1200" b="0" i="0" baseline="0" dirty="0"/>
              <a:t> showed the lowest overpotential for hydrogen evolution reaction. </a:t>
            </a:r>
          </a:p>
          <a:p>
            <a:pPr marL="171450" indent="-171450">
              <a:buFontTx/>
              <a:buChar char="-"/>
            </a:pPr>
            <a:r>
              <a:rPr lang="en-US" sz="1200" b="0" i="0" baseline="0" dirty="0"/>
              <a:t>By modifying the electronic structure of these two Mxenes, we achieve electrocatalytic performances close to that of noble metals, a step toward earth-abundant catalysts.</a:t>
            </a:r>
            <a:endParaRPr lang="en-US" b="0"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dirty="0"/>
          </a:p>
        </p:txBody>
      </p:sp>
    </p:spTree>
    <p:extLst>
      <p:ext uri="{BB962C8B-B14F-4D97-AF65-F5344CB8AC3E}">
        <p14:creationId xmlns:p14="http://schemas.microsoft.com/office/powerpoint/2010/main" val="3753029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Krista Pulley was an undergraduate student researcher with a dual degree in biology and mechanical engineering. She never thought about research in materials science. She presented her research at the Materials Research Society (MRS) in Spring 2022 and won the best poster award at the MXenes Symposium.</a:t>
            </a:r>
          </a:p>
          <a:p>
            <a:pPr marL="171450" indent="-171450">
              <a:buFontTx/>
              <a:buChar char="-"/>
            </a:pPr>
            <a:r>
              <a:rPr lang="en-US" dirty="0"/>
              <a:t>Krista Pulley received a one-year university fellowship to pursue her M.Sc. and she joined the PI’s lab. </a:t>
            </a:r>
          </a:p>
          <a:p>
            <a:pPr marL="171450" indent="-171450">
              <a:buFontTx/>
              <a:buChar char="-"/>
            </a:pPr>
            <a:r>
              <a:rPr lang="en-US" dirty="0"/>
              <a:t>Annabelle Harding was an undergraduate student who did not consider graduate school until the Fall of 2021. She started research in PI’s lab and worked on rare-earth-containing MXenes (this project). Annabelle applied for the DOE Science Undergraduate Laboratory Internship (SULI) in the Winter of 2022 and was selected to go to the Oak Ridge National Lab. </a:t>
            </a:r>
          </a:p>
          <a:p>
            <a:pPr marL="171450" indent="-171450">
              <a:buFontTx/>
              <a:buChar char="-"/>
            </a:pPr>
            <a:r>
              <a:rPr lang="en-US" dirty="0"/>
              <a:t>Annabelle Harding is now a PhD student in the PI’s lab and received the Purdue School of Engineering's one-year graduate fellowship. She is the only recipient from the Mechanical Engineering Department. </a:t>
            </a:r>
          </a:p>
          <a:p>
            <a:pPr marL="171450" indent="-171450">
              <a:buFontTx/>
              <a:buChar char="-"/>
            </a:pPr>
            <a:endParaRPr lang="en-US" dirty="0"/>
          </a:p>
          <a:p>
            <a:pPr marL="171450" indent="-171450">
              <a:buFontTx/>
              <a:buChar char="-"/>
            </a:pPr>
            <a:r>
              <a:rPr lang="en-US" dirty="0"/>
              <a:t>The PI’s lab organized a nanoart gallery. </a:t>
            </a:r>
          </a:p>
          <a:p>
            <a:pPr marL="171450" indent="-171450">
              <a:buFontTx/>
              <a:buChar char="-"/>
            </a:pPr>
            <a:r>
              <a:rPr lang="en-US" dirty="0"/>
              <a:t>NanoArtography is a science and art competition that was created by the PI in 2016. </a:t>
            </a:r>
          </a:p>
          <a:p>
            <a:pPr marL="171450" indent="-171450">
              <a:buFontTx/>
              <a:buChar char="-"/>
            </a:pPr>
            <a:r>
              <a:rPr lang="en-US" dirty="0"/>
              <a:t>The PI’s team created an art gallery for the 8-16 years old girls. We used the gallery to explain the concept of nano to them. </a:t>
            </a:r>
          </a:p>
          <a:p>
            <a:pPr marL="171450" indent="-171450">
              <a:buFontTx/>
              <a:buChar char="-"/>
            </a:pPr>
            <a:r>
              <a:rPr lang="en-US" dirty="0"/>
              <a:t>We had four hands-on stations that students could learn more about nano. The instructors for the hands-on experiments were the PI’s students (bottom right image). </a:t>
            </a:r>
          </a:p>
        </p:txBody>
      </p:sp>
      <p:sp>
        <p:nvSpPr>
          <p:cNvPr id="4" name="Slide Number Placeholder 3"/>
          <p:cNvSpPr>
            <a:spLocks noGrp="1"/>
          </p:cNvSpPr>
          <p:nvPr>
            <p:ph type="sldNum" sz="quarter" idx="5"/>
          </p:nvPr>
        </p:nvSpPr>
        <p:spPr/>
        <p:txBody>
          <a:bodyPr/>
          <a:lstStyle/>
          <a:p>
            <a:fld id="{B17D0DCA-A90A-4D9A-9651-03AC7085FB63}" type="slidenum">
              <a:rPr lang="en-US" smtClean="0"/>
              <a:t>2</a:t>
            </a:fld>
            <a:endParaRPr lang="en-US" dirty="0"/>
          </a:p>
        </p:txBody>
      </p:sp>
    </p:spTree>
    <p:extLst>
      <p:ext uri="{BB962C8B-B14F-4D97-AF65-F5344CB8AC3E}">
        <p14:creationId xmlns:p14="http://schemas.microsoft.com/office/powerpoint/2010/main" val="1172748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6A4E4ED2-961B-0093-4A3A-0F1B49A6320E}"/>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2428465-7CAC-9F9C-4F3B-C17E2154F220}"/>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hcSlideMaster.Title and ContentHeader">
            <a:extLst>
              <a:ext uri="{FF2B5EF4-FFF2-40B4-BE49-F238E27FC236}">
                <a16:creationId xmlns:a16="http://schemas.microsoft.com/office/drawing/2014/main" id="{F186ADAD-710C-9C4C-1C7C-02796E7DB45A}"/>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51288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dirty="0"/>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F420D12B-FFBC-CB59-7463-A77BAB610C53}"/>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3/22/2023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dirty="0"/>
          </a:p>
        </p:txBody>
      </p:sp>
      <p:sp>
        <p:nvSpPr>
          <p:cNvPr id="5" name="hcSlideMaster.BlankHeader">
            <a:extLst>
              <a:ext uri="{FF2B5EF4-FFF2-40B4-BE49-F238E27FC236}">
                <a16:creationId xmlns:a16="http://schemas.microsoft.com/office/drawing/2014/main" id="{D649C60E-9F1D-DAFE-E1A4-846440FF5CCB}"/>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3/22/2023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dirty="0"/>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B5F67-D43C-4406-A78E-D20527F1F17F}"/>
              </a:ext>
            </a:extLst>
          </p:cNvPr>
          <p:cNvSpPr>
            <a:spLocks noGrp="1"/>
          </p:cNvSpPr>
          <p:nvPr>
            <p:ph type="title" idx="4294967295"/>
          </p:nvPr>
        </p:nvSpPr>
        <p:spPr>
          <a:xfrm>
            <a:off x="4432300" y="150813"/>
            <a:ext cx="7759700" cy="566737"/>
          </a:xfrm>
        </p:spPr>
        <p:txBody>
          <a:bodyPr>
            <a:normAutofit fontScale="90000"/>
          </a:bodyPr>
          <a:lstStyle/>
          <a:p>
            <a:r>
              <a:rPr lang="en-US" sz="2000" b="1" dirty="0">
                <a:solidFill>
                  <a:srgbClr val="C00000"/>
                </a:solidFill>
                <a:latin typeface="Arial" panose="020B0604020202020204" pitchFamily="34" charset="0"/>
                <a:cs typeface="Arial" panose="020B0604020202020204" pitchFamily="34" charset="0"/>
              </a:rPr>
              <a:t>Theory-guided Design and Discovery of Rare-Earth Element 2D</a:t>
            </a:r>
            <a:br>
              <a:rPr lang="en-US" sz="2000" b="1" dirty="0">
                <a:solidFill>
                  <a:srgbClr val="C00000"/>
                </a:solidFill>
                <a:latin typeface="Arial" panose="020B0604020202020204" pitchFamily="34" charset="0"/>
                <a:cs typeface="Arial" panose="020B0604020202020204" pitchFamily="34" charset="0"/>
              </a:rPr>
            </a:br>
            <a:r>
              <a:rPr lang="en-US" sz="2000" b="1" dirty="0">
                <a:solidFill>
                  <a:srgbClr val="C00000"/>
                </a:solidFill>
                <a:latin typeface="Arial" panose="020B0604020202020204" pitchFamily="34" charset="0"/>
                <a:cs typeface="Arial" panose="020B0604020202020204" pitchFamily="34" charset="0"/>
              </a:rPr>
              <a:t>Transition Metal Carbides MXenes</a:t>
            </a:r>
          </a:p>
        </p:txBody>
      </p:sp>
      <p:sp>
        <p:nvSpPr>
          <p:cNvPr id="5" name="TextBox 4">
            <a:extLst>
              <a:ext uri="{FF2B5EF4-FFF2-40B4-BE49-F238E27FC236}">
                <a16:creationId xmlns:a16="http://schemas.microsoft.com/office/drawing/2014/main" id="{9ED36953-0DFC-4F49-9298-E739FD3F2CFC}"/>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2124478</a:t>
            </a:r>
          </a:p>
        </p:txBody>
      </p:sp>
      <p:sp>
        <p:nvSpPr>
          <p:cNvPr id="7" name="Rectangle 6">
            <a:extLst>
              <a:ext uri="{FF2B5EF4-FFF2-40B4-BE49-F238E27FC236}">
                <a16:creationId xmlns:a16="http://schemas.microsoft.com/office/drawing/2014/main" id="{386F1C4C-66FF-4C4C-A15E-FBB5BE953C6F}"/>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Intellectual Merit</a:t>
            </a:r>
          </a:p>
        </p:txBody>
      </p:sp>
      <p:sp>
        <p:nvSpPr>
          <p:cNvPr id="21" name="TextBox 20">
            <a:extLst>
              <a:ext uri="{FF2B5EF4-FFF2-40B4-BE49-F238E27FC236}">
                <a16:creationId xmlns:a16="http://schemas.microsoft.com/office/drawing/2014/main" id="{426A9296-2844-4E28-A508-770A45A2E9C0}"/>
              </a:ext>
            </a:extLst>
          </p:cNvPr>
          <p:cNvSpPr txBox="1"/>
          <p:nvPr/>
        </p:nvSpPr>
        <p:spPr>
          <a:xfrm>
            <a:off x="5622122" y="845156"/>
            <a:ext cx="349525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Babak Anasori, Indiana University</a:t>
            </a:r>
          </a:p>
        </p:txBody>
      </p:sp>
      <p:sp>
        <p:nvSpPr>
          <p:cNvPr id="3" name="Text Box 28">
            <a:extLst>
              <a:ext uri="{FF2B5EF4-FFF2-40B4-BE49-F238E27FC236}">
                <a16:creationId xmlns:a16="http://schemas.microsoft.com/office/drawing/2014/main" id="{1ECF6B61-63FD-47EF-B775-0F2DBA9AD6D4}"/>
              </a:ext>
            </a:extLst>
          </p:cNvPr>
          <p:cNvSpPr txBox="1">
            <a:spLocks noChangeArrowheads="1"/>
          </p:cNvSpPr>
          <p:nvPr/>
        </p:nvSpPr>
        <p:spPr bwMode="auto">
          <a:xfrm>
            <a:off x="412143" y="1597822"/>
            <a:ext cx="4881391" cy="5109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b="1" dirty="0"/>
              <a:t>Novel 2D Material Carbides</a:t>
            </a:r>
          </a:p>
          <a:p>
            <a:pPr marL="285750" indent="-285750" algn="just" eaLnBrk="1" hangingPunct="1">
              <a:buFont typeface="Arial" panose="020B0604020202020204" pitchFamily="34" charset="0"/>
              <a:buChar char="•"/>
            </a:pPr>
            <a:r>
              <a:rPr lang="en-US" sz="1400" dirty="0"/>
              <a:t>Design and synthesis of few-atom thick 2D carbides are essential for the advancement of future electronics and energy storage and generation. </a:t>
            </a:r>
          </a:p>
          <a:p>
            <a:pPr marL="285750" indent="-285750" algn="just" eaLnBrk="1" hangingPunct="1">
              <a:buFont typeface="Arial" panose="020B0604020202020204" pitchFamily="34" charset="0"/>
              <a:buChar char="•"/>
            </a:pPr>
            <a:r>
              <a:rPr lang="en-US" sz="1400" dirty="0"/>
              <a:t>We synthesized two novel 2D material MXenes: Mo</a:t>
            </a:r>
            <a:r>
              <a:rPr lang="en-US" sz="1400" baseline="-25000" dirty="0"/>
              <a:t>2</a:t>
            </a:r>
            <a:r>
              <a:rPr lang="en-US" sz="1400" dirty="0"/>
              <a:t>Nb</a:t>
            </a:r>
            <a:r>
              <a:rPr lang="en-US" sz="1400" baseline="-25000" dirty="0"/>
              <a:t>2</a:t>
            </a:r>
            <a:r>
              <a:rPr lang="en-US" sz="1400" dirty="0"/>
              <a:t>C</a:t>
            </a:r>
            <a:r>
              <a:rPr lang="en-US" sz="1400" baseline="-25000" dirty="0"/>
              <a:t>3</a:t>
            </a:r>
            <a:r>
              <a:rPr lang="en-US" sz="1400" dirty="0"/>
              <a:t>T</a:t>
            </a:r>
            <a:r>
              <a:rPr lang="en-US" sz="1400" i="1" baseline="-25000" dirty="0"/>
              <a:t>x</a:t>
            </a:r>
            <a:r>
              <a:rPr lang="en-US" sz="1400" dirty="0"/>
              <a:t> and W</a:t>
            </a:r>
            <a:r>
              <a:rPr lang="en-US" sz="1400" baseline="-25000" dirty="0"/>
              <a:t>2</a:t>
            </a:r>
            <a:r>
              <a:rPr lang="en-US" sz="1400" dirty="0"/>
              <a:t>TiC</a:t>
            </a:r>
            <a:r>
              <a:rPr lang="en-US" sz="1400" baseline="-25000" dirty="0"/>
              <a:t>2</a:t>
            </a:r>
            <a:r>
              <a:rPr lang="en-US" sz="1400" dirty="0"/>
              <a:t>T</a:t>
            </a:r>
            <a:r>
              <a:rPr lang="en-US" sz="1400" i="1" baseline="-25000" dirty="0"/>
              <a:t>x</a:t>
            </a:r>
            <a:endParaRPr lang="en-US" sz="1400" dirty="0"/>
          </a:p>
          <a:p>
            <a:pPr marL="285750" indent="-285750" algn="just" eaLnBrk="1" hangingPunct="1">
              <a:buFontTx/>
              <a:buChar char="-"/>
            </a:pPr>
            <a:endParaRPr lang="en-US" sz="1400" b="1" dirty="0"/>
          </a:p>
          <a:p>
            <a:pPr marL="285750" indent="-285750" algn="just" eaLnBrk="1" hangingPunct="1">
              <a:buFontTx/>
              <a:buChar char="-"/>
            </a:pPr>
            <a:r>
              <a:rPr lang="en-US" sz="1400" b="1" dirty="0"/>
              <a:t>Mo</a:t>
            </a:r>
            <a:r>
              <a:rPr lang="en-US" sz="1400" b="1" baseline="-25000" dirty="0"/>
              <a:t>2</a:t>
            </a:r>
            <a:r>
              <a:rPr lang="en-US" sz="1400" b="1" dirty="0"/>
              <a:t>Nb</a:t>
            </a:r>
            <a:r>
              <a:rPr lang="en-US" sz="1400" b="1" baseline="-25000" dirty="0"/>
              <a:t>2</a:t>
            </a:r>
            <a:r>
              <a:rPr lang="en-US" sz="1400" b="1" dirty="0"/>
              <a:t>C</a:t>
            </a:r>
            <a:r>
              <a:rPr lang="en-US" sz="1400" b="1" baseline="-25000" dirty="0"/>
              <a:t>3</a:t>
            </a:r>
            <a:r>
              <a:rPr lang="en-US" sz="1400" b="1" dirty="0"/>
              <a:t>T</a:t>
            </a:r>
            <a:r>
              <a:rPr lang="en-US" sz="1400" b="1" i="1" baseline="-25000" dirty="0"/>
              <a:t>x</a:t>
            </a:r>
            <a:r>
              <a:rPr lang="en-US" sz="1400" dirty="0"/>
              <a:t>: By the addition of Nb atoms within the metal layers of the electronic structure of Mo-containing MXenes is modified and led to the enhancement of its electrocatalytic performance as an earth-abundant and noble-metal free catalyst. </a:t>
            </a:r>
          </a:p>
          <a:p>
            <a:pPr marL="285750" indent="-285750" algn="just" eaLnBrk="1" hangingPunct="1">
              <a:buFontTx/>
              <a:buChar char="-"/>
            </a:pPr>
            <a:r>
              <a:rPr lang="en-US" sz="1400" b="1" dirty="0"/>
              <a:t>Mo</a:t>
            </a:r>
            <a:r>
              <a:rPr lang="en-US" sz="1400" b="1" baseline="-25000" dirty="0">
                <a:latin typeface="Arial" panose="020B0604020202020204" pitchFamily="34" charset="0"/>
                <a:cs typeface="Arial" panose="020B0604020202020204" pitchFamily="34" charset="0"/>
              </a:rPr>
              <a:t>2+</a:t>
            </a:r>
            <a:r>
              <a:rPr lang="el-GR" sz="140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400" b="1" dirty="0"/>
              <a:t>Nb</a:t>
            </a:r>
            <a:r>
              <a:rPr lang="en-US" sz="1400" b="1" baseline="-25000" dirty="0"/>
              <a:t>2</a:t>
            </a:r>
            <a:r>
              <a:rPr lang="en-US" sz="1400" b="1" baseline="-25000" dirty="0">
                <a:latin typeface="Arial" panose="020B0604020202020204" pitchFamily="34" charset="0"/>
                <a:cs typeface="Arial" panose="020B0604020202020204" pitchFamily="34" charset="0"/>
              </a:rPr>
              <a:t>-</a:t>
            </a:r>
            <a:r>
              <a:rPr lang="el-GR" sz="1400" baseline="-25000" dirty="0">
                <a:latin typeface="Arial" panose="020B0604020202020204" pitchFamily="34" charset="0"/>
                <a:ea typeface="Nirmala UI Semilight" panose="020B0402040204020203" pitchFamily="34" charset="0"/>
                <a:cs typeface="Arial" panose="020B0604020202020204" pitchFamily="34" charset="0"/>
              </a:rPr>
              <a:t>α</a:t>
            </a:r>
            <a:r>
              <a:rPr lang="en-US" sz="1400" b="1" dirty="0"/>
              <a:t>C</a:t>
            </a:r>
            <a:r>
              <a:rPr lang="en-US" sz="1400" b="1" baseline="-25000" dirty="0"/>
              <a:t>3</a:t>
            </a:r>
            <a:r>
              <a:rPr lang="en-US" sz="1400" b="1" dirty="0"/>
              <a:t>T</a:t>
            </a:r>
            <a:r>
              <a:rPr lang="en-US" sz="1400" b="1" i="1" baseline="-25000" dirty="0"/>
              <a:t>x</a:t>
            </a:r>
            <a:r>
              <a:rPr lang="en-US" sz="1400" dirty="0"/>
              <a:t>: high-precision control over the molybdenum content in the four-layers of metal further enhanced the electrocatalytic activity of MXenes. </a:t>
            </a:r>
          </a:p>
          <a:p>
            <a:pPr marL="285750" indent="-285750" algn="just" eaLnBrk="1" hangingPunct="1">
              <a:buFontTx/>
              <a:buChar char="-"/>
            </a:pPr>
            <a:endParaRPr lang="en-US" sz="1400" dirty="0"/>
          </a:p>
          <a:p>
            <a:pPr marL="285750" indent="-285750" algn="just" eaLnBrk="1" hangingPunct="1">
              <a:buFontTx/>
              <a:buChar char="-"/>
            </a:pPr>
            <a:r>
              <a:rPr lang="en-US" sz="1400" b="1" dirty="0"/>
              <a:t>W</a:t>
            </a:r>
            <a:r>
              <a:rPr lang="en-US" sz="1400" b="1" baseline="-25000" dirty="0"/>
              <a:t>2</a:t>
            </a:r>
            <a:r>
              <a:rPr lang="en-US" sz="1400" b="1" dirty="0"/>
              <a:t>TiC</a:t>
            </a:r>
            <a:r>
              <a:rPr lang="en-US" sz="1400" b="1" baseline="-25000" dirty="0"/>
              <a:t>2</a:t>
            </a:r>
            <a:r>
              <a:rPr lang="en-US" sz="1400" b="1" dirty="0"/>
              <a:t>T</a:t>
            </a:r>
            <a:r>
              <a:rPr lang="en-US" sz="1400" b="1" i="1" baseline="-25000" dirty="0"/>
              <a:t>x</a:t>
            </a:r>
            <a:r>
              <a:rPr lang="en-US" sz="1400" dirty="0"/>
              <a:t>: A new layered material was used to synthesize a tungsten-containing 2D carbide for the first time. In this study, we identified weaker bonded atomic layers by computational methods and successfully removed those layers. </a:t>
            </a:r>
          </a:p>
          <a:p>
            <a:pPr marL="285750" indent="-285750" algn="just" eaLnBrk="1" hangingPunct="1">
              <a:buFontTx/>
              <a:buChar char="-"/>
            </a:pPr>
            <a:endParaRPr lang="en-US" sz="1400" dirty="0"/>
          </a:p>
          <a:p>
            <a:pPr marL="285750" indent="-285750" algn="just" eaLnBrk="1" hangingPunct="1">
              <a:buFontTx/>
              <a:buChar char="-"/>
            </a:pPr>
            <a:endParaRPr lang="en-US" sz="1400" dirty="0"/>
          </a:p>
        </p:txBody>
      </p:sp>
      <p:sp>
        <p:nvSpPr>
          <p:cNvPr id="8" name="Rectangle 37">
            <a:extLst>
              <a:ext uri="{FF2B5EF4-FFF2-40B4-BE49-F238E27FC236}">
                <a16:creationId xmlns:a16="http://schemas.microsoft.com/office/drawing/2014/main" id="{0D7491B8-BB70-4859-9BB7-EB60800EB5C9}"/>
              </a:ext>
              <a:ext uri="{C183D7F6-B498-43B3-948B-1728B52AA6E4}">
                <adec:decorative xmlns:adec="http://schemas.microsoft.com/office/drawing/2017/decorative" val="1"/>
              </a:ext>
            </a:extLst>
          </p:cNvPr>
          <p:cNvSpPr>
            <a:spLocks noChangeArrowheads="1"/>
          </p:cNvSpPr>
          <p:nvPr/>
        </p:nvSpPr>
        <p:spPr bwMode="auto">
          <a:xfrm>
            <a:off x="5622122" y="1603856"/>
            <a:ext cx="6521487" cy="4339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pic>
        <p:nvPicPr>
          <p:cNvPr id="9" name="Picture 8" descr="- Schematic of a 2D flake of MXenes with different colors representing molybdenum and niobium atoms with an arrow pointing to a box on the right. &#10;The box on the right shows a diagram of overpotential vs current density for two different MXenes with the Mo2+αNb2-αC3Tx having the lower overpotential needed. &#10;An arrow connect the right box to a box on the bottom left. &#10;The bottom left box represent a schematic of hydrogen evolution reaction on 2D MXene flakes. ">
            <a:extLst>
              <a:ext uri="{FF2B5EF4-FFF2-40B4-BE49-F238E27FC236}">
                <a16:creationId xmlns:a16="http://schemas.microsoft.com/office/drawing/2014/main" id="{667477A2-0AF6-5FA6-003F-30B42696C0AE}"/>
              </a:ext>
            </a:extLst>
          </p:cNvPr>
          <p:cNvPicPr>
            <a:picLocks noChangeAspect="1"/>
          </p:cNvPicPr>
          <p:nvPr/>
        </p:nvPicPr>
        <p:blipFill>
          <a:blip r:embed="rId3"/>
          <a:stretch>
            <a:fillRect/>
          </a:stretch>
        </p:blipFill>
        <p:spPr>
          <a:xfrm>
            <a:off x="5720138" y="1974164"/>
            <a:ext cx="6423471" cy="3599033"/>
          </a:xfrm>
          <a:prstGeom prst="rect">
            <a:avLst/>
          </a:prstGeom>
        </p:spPr>
      </p:pic>
    </p:spTree>
    <p:extLst>
      <p:ext uri="{BB962C8B-B14F-4D97-AF65-F5344CB8AC3E}">
        <p14:creationId xmlns:p14="http://schemas.microsoft.com/office/powerpoint/2010/main" val="386602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4">
            <a:extLst>
              <a:ext uri="{FF2B5EF4-FFF2-40B4-BE49-F238E27FC236}">
                <a16:creationId xmlns:a16="http://schemas.microsoft.com/office/drawing/2014/main" id="{E9C3AA5F-05F2-4342-92D6-6EC116A33943}"/>
              </a:ext>
            </a:extLst>
          </p:cNvPr>
          <p:cNvSpPr txBox="1">
            <a:spLocks noChangeArrowheads="1"/>
          </p:cNvSpPr>
          <p:nvPr/>
        </p:nvSpPr>
        <p:spPr bwMode="auto">
          <a:xfrm>
            <a:off x="309182" y="1355556"/>
            <a:ext cx="531294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b="1" dirty="0"/>
              <a:t>Training underrepresented STEM educators and researchers:</a:t>
            </a:r>
          </a:p>
          <a:p>
            <a:pPr marL="285750" indent="-285750" algn="just" eaLnBrk="1" hangingPunct="1">
              <a:buFont typeface="Arial" panose="020B0604020202020204" pitchFamily="34" charset="0"/>
              <a:buChar char="•"/>
            </a:pPr>
            <a:r>
              <a:rPr lang="en-US" sz="1400" dirty="0"/>
              <a:t>Three female undergraduate students worked on this project in the first year. All three have considered continuing to graduate school. </a:t>
            </a:r>
          </a:p>
          <a:p>
            <a:pPr marL="285750" indent="-285750" algn="just" eaLnBrk="1" hangingPunct="1">
              <a:buFont typeface="Arial" panose="020B0604020202020204" pitchFamily="34" charset="0"/>
              <a:buChar char="•"/>
            </a:pPr>
            <a:r>
              <a:rPr lang="en-US" sz="1400" dirty="0"/>
              <a:t>Two of the female students have started their graduate studies and stayed in the PI’s lab, a PhD student and an M.Sc. None of these students had considered graduate school prior to joining this research. </a:t>
            </a:r>
          </a:p>
          <a:p>
            <a:pPr marL="285750" indent="-285750" algn="just" eaLnBrk="1" hangingPunct="1">
              <a:buFont typeface="Arial" panose="020B0604020202020204" pitchFamily="34" charset="0"/>
              <a:buChar char="•"/>
            </a:pPr>
            <a:endParaRPr lang="en-US" sz="1400" dirty="0"/>
          </a:p>
          <a:p>
            <a:pPr marL="285750" indent="-285750" algn="just" eaLnBrk="1" hangingPunct="1">
              <a:buFont typeface="Arial" panose="020B0604020202020204" pitchFamily="34" charset="0"/>
              <a:buChar char="•"/>
            </a:pPr>
            <a:endParaRPr lang="en-US" sz="1400" dirty="0"/>
          </a:p>
          <a:p>
            <a:pPr algn="just" eaLnBrk="1" hangingPunct="1"/>
            <a:r>
              <a:rPr lang="en-US" sz="1400" b="1" dirty="0"/>
              <a:t>Combining art and nanoscience to encourage girls of color to consider STEM: </a:t>
            </a:r>
          </a:p>
          <a:p>
            <a:pPr marL="285750" indent="-285750" algn="just" eaLnBrk="1" hangingPunct="1">
              <a:buFont typeface="Arial" panose="020B0604020202020204" pitchFamily="34" charset="0"/>
              <a:buChar char="•"/>
            </a:pPr>
            <a:r>
              <a:rPr lang="en-US" sz="1400" dirty="0"/>
              <a:t>The first in-person NanoArtography gallery on campus.</a:t>
            </a:r>
          </a:p>
          <a:p>
            <a:pPr marL="285750" indent="-285750" algn="just" eaLnBrk="1" hangingPunct="1">
              <a:buFont typeface="Arial" panose="020B0604020202020204" pitchFamily="34" charset="0"/>
              <a:buChar char="•"/>
            </a:pPr>
            <a:r>
              <a:rPr lang="en-US" sz="1400" dirty="0"/>
              <a:t>The PI and seven of his students held the nanoart gallery and a half-day nanoscience workshop. </a:t>
            </a:r>
          </a:p>
          <a:p>
            <a:pPr marL="285750" indent="-285750" algn="just" eaLnBrk="1" hangingPunct="1">
              <a:buFont typeface="Arial" panose="020B0604020202020204" pitchFamily="34" charset="0"/>
              <a:buChar char="•"/>
            </a:pPr>
            <a:r>
              <a:rPr lang="en-US" sz="1400" dirty="0"/>
              <a:t>The workshop and NanoArtography gallery was for the Girl STEM Institute with hands-on nano-related demos for the 8-16 years old girls of color.</a:t>
            </a:r>
          </a:p>
          <a:p>
            <a:pPr marL="285750" indent="-285750" algn="just" eaLnBrk="1" hangingPunct="1">
              <a:buFont typeface="Arial" panose="020B0604020202020204" pitchFamily="34" charset="0"/>
              <a:buChar char="•"/>
            </a:pPr>
            <a:endParaRPr lang="en-US" sz="1400" dirty="0"/>
          </a:p>
        </p:txBody>
      </p:sp>
      <p:sp>
        <p:nvSpPr>
          <p:cNvPr id="14" name="Rectangle 37">
            <a:extLst>
              <a:ext uri="{FF2B5EF4-FFF2-40B4-BE49-F238E27FC236}">
                <a16:creationId xmlns:a16="http://schemas.microsoft.com/office/drawing/2014/main" id="{E6A754AA-3268-4E0B-B7AC-7136B6A6963A}"/>
              </a:ext>
              <a:ext uri="{C183D7F6-B498-43B3-948B-1728B52AA6E4}">
                <adec:decorative xmlns:adec="http://schemas.microsoft.com/office/drawing/2017/decorative" val="1"/>
              </a:ext>
            </a:extLst>
          </p:cNvPr>
          <p:cNvSpPr>
            <a:spLocks noChangeArrowheads="1"/>
          </p:cNvSpPr>
          <p:nvPr/>
        </p:nvSpPr>
        <p:spPr bwMode="auto">
          <a:xfrm>
            <a:off x="5742311" y="1386875"/>
            <a:ext cx="6248255" cy="455147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30" name="Rectangle 29">
            <a:extLst>
              <a:ext uri="{FF2B5EF4-FFF2-40B4-BE49-F238E27FC236}">
                <a16:creationId xmlns:a16="http://schemas.microsoft.com/office/drawing/2014/main" id="{214F4D8C-0507-44C8-9197-44F32C14CB59}"/>
              </a:ext>
            </a:extLst>
          </p:cNvPr>
          <p:cNvSpPr/>
          <p:nvPr/>
        </p:nvSpPr>
        <p:spPr>
          <a:xfrm>
            <a:off x="100483" y="-27263"/>
            <a:ext cx="3003806" cy="338554"/>
          </a:xfrm>
          <a:prstGeom prst="rect">
            <a:avLst/>
          </a:prstGeom>
        </p:spPr>
        <p:txBody>
          <a:bodyPr wrap="square" anchor="ctr">
            <a:spAutoFit/>
          </a:bodyPr>
          <a:lstStyle/>
          <a:p>
            <a:r>
              <a:rPr lang="en-US" sz="1600" b="1" dirty="0">
                <a:solidFill>
                  <a:schemeClr val="accent2">
                    <a:lumMod val="20000"/>
                    <a:lumOff val="80000"/>
                  </a:schemeClr>
                </a:solidFill>
                <a:latin typeface="Arial" panose="020B0604020202020204" pitchFamily="34" charset="0"/>
                <a:cs typeface="Arial" panose="020B0604020202020204" pitchFamily="34" charset="0"/>
              </a:rPr>
              <a:t>2022  Broader Impacts</a:t>
            </a:r>
          </a:p>
        </p:txBody>
      </p:sp>
      <p:sp>
        <p:nvSpPr>
          <p:cNvPr id="11" name="Title 1">
            <a:extLst>
              <a:ext uri="{FF2B5EF4-FFF2-40B4-BE49-F238E27FC236}">
                <a16:creationId xmlns:a16="http://schemas.microsoft.com/office/drawing/2014/main" id="{D3B332F7-6EDD-4E4A-8EC3-FAC439648E78}"/>
              </a:ext>
            </a:extLst>
          </p:cNvPr>
          <p:cNvSpPr txBox="1">
            <a:spLocks noGrp="1"/>
          </p:cNvSpPr>
          <p:nvPr>
            <p:ph type="title" idx="4294967295"/>
          </p:nvPr>
        </p:nvSpPr>
        <p:spPr>
          <a:xfrm>
            <a:off x="3818375" y="151087"/>
            <a:ext cx="7759108" cy="566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Theory-guided Design and Discovery of Rare-Earth Element 2D</a:t>
            </a:r>
            <a:b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br>
            <a:r>
              <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rPr>
              <a:t>Transition Metal Carbides </a:t>
            </a:r>
            <a:r>
              <a:rPr kumimoji="0" lang="en-US" sz="2000" b="1" i="0" u="none" strike="noStrike" kern="1200" cap="none" spc="0" normalizeH="0" baseline="0" noProof="0" dirty="0" err="1">
                <a:ln>
                  <a:noFill/>
                </a:ln>
                <a:solidFill>
                  <a:srgbClr val="C00000"/>
                </a:solidFill>
                <a:effectLst/>
                <a:uLnTx/>
                <a:uFillTx/>
                <a:latin typeface="Arial" panose="020B0604020202020204" pitchFamily="34" charset="0"/>
                <a:ea typeface="+mj-ea"/>
                <a:cs typeface="Arial" panose="020B0604020202020204" pitchFamily="34" charset="0"/>
              </a:rPr>
              <a:t>MXenes</a:t>
            </a:r>
            <a:endParaRPr kumimoji="0" lang="en-US" sz="2000" b="1" i="0" u="none" strike="noStrike" kern="1200" cap="none" spc="0" normalizeH="0" baseline="0" noProof="0" dirty="0">
              <a:ln>
                <a:noFill/>
              </a:ln>
              <a:solidFill>
                <a:srgbClr val="C00000"/>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24293888-9B9A-4F52-848A-B96B0D67B3E9}"/>
              </a:ext>
            </a:extLst>
          </p:cNvPr>
          <p:cNvSpPr txBox="1"/>
          <p:nvPr/>
        </p:nvSpPr>
        <p:spPr>
          <a:xfrm>
            <a:off x="5622122" y="845156"/>
            <a:ext cx="3495252"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Babak Anasori, Indiana University</a:t>
            </a:r>
          </a:p>
        </p:txBody>
      </p:sp>
      <p:sp>
        <p:nvSpPr>
          <p:cNvPr id="15" name="TextBox 14">
            <a:extLst>
              <a:ext uri="{FF2B5EF4-FFF2-40B4-BE49-F238E27FC236}">
                <a16:creationId xmlns:a16="http://schemas.microsoft.com/office/drawing/2014/main" id="{8D476AB0-938C-47AA-2DC7-D04816836B35}"/>
              </a:ext>
            </a:extLst>
          </p:cNvPr>
          <p:cNvSpPr txBox="1"/>
          <p:nvPr/>
        </p:nvSpPr>
        <p:spPr>
          <a:xfrm>
            <a:off x="100483" y="300183"/>
            <a:ext cx="1505540" cy="338554"/>
          </a:xfrm>
          <a:prstGeom prst="rect">
            <a:avLst/>
          </a:prstGeom>
          <a:noFill/>
        </p:spPr>
        <p:txBody>
          <a:bodyPr wrap="none" rtlCol="0">
            <a:spAutoFit/>
          </a:bodyPr>
          <a:lstStyle/>
          <a:p>
            <a:r>
              <a:rPr lang="en-US" sz="1600" b="1" dirty="0">
                <a:latin typeface="Arial" panose="020B0604020202020204" pitchFamily="34" charset="0"/>
                <a:cs typeface="Arial" panose="020B0604020202020204" pitchFamily="34" charset="0"/>
              </a:rPr>
              <a:t>DMR 2124478</a:t>
            </a:r>
          </a:p>
        </p:txBody>
      </p:sp>
      <p:pic>
        <p:nvPicPr>
          <p:cNvPr id="3" name="Picture 2" descr="A group of young girls of color (8 to 16 years old) participating in some hands-on experiments about nano and listening to a lecture. &#10;Bottom row images: A group of young girls of color looking at NanoArtography gallery images. The right bottom image shows the PI and his students who helped in organizing the NanoArtography gallery and the workshop. ">
            <a:extLst>
              <a:ext uri="{FF2B5EF4-FFF2-40B4-BE49-F238E27FC236}">
                <a16:creationId xmlns:a16="http://schemas.microsoft.com/office/drawing/2014/main" id="{C187297B-3976-5774-1720-235D8DFA77B2}"/>
              </a:ext>
            </a:extLst>
          </p:cNvPr>
          <p:cNvPicPr>
            <a:picLocks noChangeAspect="1"/>
          </p:cNvPicPr>
          <p:nvPr/>
        </p:nvPicPr>
        <p:blipFill>
          <a:blip r:embed="rId3"/>
          <a:stretch>
            <a:fillRect/>
          </a:stretch>
        </p:blipFill>
        <p:spPr>
          <a:xfrm>
            <a:off x="5778164" y="3224373"/>
            <a:ext cx="6176549" cy="2279977"/>
          </a:xfrm>
          <a:prstGeom prst="rect">
            <a:avLst/>
          </a:prstGeom>
        </p:spPr>
      </p:pic>
      <p:pic>
        <p:nvPicPr>
          <p:cNvPr id="9" name="Picture 8" descr="A female student holding an award certificate next to her poster at a conference. ">
            <a:extLst>
              <a:ext uri="{FF2B5EF4-FFF2-40B4-BE49-F238E27FC236}">
                <a16:creationId xmlns:a16="http://schemas.microsoft.com/office/drawing/2014/main" id="{A5828613-C67D-5475-108A-D0B736E460C5}"/>
              </a:ext>
            </a:extLst>
          </p:cNvPr>
          <p:cNvPicPr>
            <a:picLocks noChangeAspect="1"/>
          </p:cNvPicPr>
          <p:nvPr/>
        </p:nvPicPr>
        <p:blipFill rotWithShape="1">
          <a:blip r:embed="rId4"/>
          <a:srcRect r="61499"/>
          <a:stretch/>
        </p:blipFill>
        <p:spPr>
          <a:xfrm>
            <a:off x="7226731" y="1566663"/>
            <a:ext cx="1689175" cy="1457547"/>
          </a:xfrm>
          <a:prstGeom prst="rect">
            <a:avLst/>
          </a:prstGeom>
        </p:spPr>
      </p:pic>
      <p:sp>
        <p:nvSpPr>
          <p:cNvPr id="16" name="TextBox 15" descr="An undergraduate student presented her research and won the best poster award at an international conference in 2022">
            <a:extLst>
              <a:ext uri="{FF2B5EF4-FFF2-40B4-BE49-F238E27FC236}">
                <a16:creationId xmlns:a16="http://schemas.microsoft.com/office/drawing/2014/main" id="{21771597-7095-4A96-8CC1-E2342E7ED4E8}"/>
              </a:ext>
            </a:extLst>
          </p:cNvPr>
          <p:cNvSpPr txBox="1"/>
          <p:nvPr/>
        </p:nvSpPr>
        <p:spPr>
          <a:xfrm>
            <a:off x="5778164" y="1587037"/>
            <a:ext cx="1543031"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undergraduate student presented her research and won the best poster award at an international conference in 2022. </a:t>
            </a:r>
          </a:p>
        </p:txBody>
      </p:sp>
      <p:pic>
        <p:nvPicPr>
          <p:cNvPr id="17" name="Picture 16" descr="A female student standing next to a large poster that says &quot;Solving Big Problems, Oak Ridge National Lab&quot;.">
            <a:extLst>
              <a:ext uri="{FF2B5EF4-FFF2-40B4-BE49-F238E27FC236}">
                <a16:creationId xmlns:a16="http://schemas.microsoft.com/office/drawing/2014/main" id="{910FB565-8EDD-936E-EE50-274360FEBEB0}"/>
              </a:ext>
            </a:extLst>
          </p:cNvPr>
          <p:cNvPicPr>
            <a:picLocks noChangeAspect="1"/>
          </p:cNvPicPr>
          <p:nvPr/>
        </p:nvPicPr>
        <p:blipFill rotWithShape="1">
          <a:blip r:embed="rId4"/>
          <a:srcRect l="64893" t="-1780" r="-335" b="1780"/>
          <a:stretch/>
        </p:blipFill>
        <p:spPr>
          <a:xfrm>
            <a:off x="10435609" y="1587038"/>
            <a:ext cx="1554957" cy="1457547"/>
          </a:xfrm>
          <a:prstGeom prst="rect">
            <a:avLst/>
          </a:prstGeom>
        </p:spPr>
      </p:pic>
      <p:sp>
        <p:nvSpPr>
          <p:cNvPr id="18" name="TextBox 17" descr="An undergraduate student at her DOE summer internship at the Oak Ridge National Lab in 2022. &#10;">
            <a:extLst>
              <a:ext uri="{FF2B5EF4-FFF2-40B4-BE49-F238E27FC236}">
                <a16:creationId xmlns:a16="http://schemas.microsoft.com/office/drawing/2014/main" id="{9A486D15-167E-32A5-8866-2897D9EC33E4}"/>
              </a:ext>
            </a:extLst>
          </p:cNvPr>
          <p:cNvSpPr txBox="1"/>
          <p:nvPr/>
        </p:nvSpPr>
        <p:spPr>
          <a:xfrm>
            <a:off x="9031727" y="1587037"/>
            <a:ext cx="1403882" cy="138499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An undergraduate student at her DOE summer internship at the Oak Ridge National Lab in 2022. </a:t>
            </a:r>
          </a:p>
        </p:txBody>
      </p:sp>
      <p:sp>
        <p:nvSpPr>
          <p:cNvPr id="19" name="TextBox 18" descr="The first in-person NanoArtography gallery with a hands-on workshop for the Girl STEM Institute. &#10;">
            <a:extLst>
              <a:ext uri="{FF2B5EF4-FFF2-40B4-BE49-F238E27FC236}">
                <a16:creationId xmlns:a16="http://schemas.microsoft.com/office/drawing/2014/main" id="{02017422-A7A0-C992-8224-BAD620E3E99B}"/>
              </a:ext>
            </a:extLst>
          </p:cNvPr>
          <p:cNvSpPr txBox="1"/>
          <p:nvPr/>
        </p:nvSpPr>
        <p:spPr>
          <a:xfrm>
            <a:off x="5778164" y="5476681"/>
            <a:ext cx="6176549"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The first in-person NanoArtography gallery with a hands-on workshop for the Girl STEM Institute. </a:t>
            </a:r>
          </a:p>
        </p:txBody>
      </p:sp>
      <p:cxnSp>
        <p:nvCxnSpPr>
          <p:cNvPr id="21" name="Straight Connector 20">
            <a:extLst>
              <a:ext uri="{FF2B5EF4-FFF2-40B4-BE49-F238E27FC236}">
                <a16:creationId xmlns:a16="http://schemas.microsoft.com/office/drawing/2014/main" id="{8F73EF37-77B4-B9AC-F04D-F587A0DE67D7}"/>
              </a:ext>
              <a:ext uri="{C183D7F6-B498-43B3-948B-1728B52AA6E4}">
                <adec:decorative xmlns:adec="http://schemas.microsoft.com/office/drawing/2017/decorative" val="1"/>
              </a:ext>
            </a:extLst>
          </p:cNvPr>
          <p:cNvCxnSpPr/>
          <p:nvPr/>
        </p:nvCxnSpPr>
        <p:spPr>
          <a:xfrm>
            <a:off x="9031727" y="1383102"/>
            <a:ext cx="0" cy="182089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D89BFA1-DF71-C707-705A-083FC8980EC6}"/>
              </a:ext>
              <a:ext uri="{C183D7F6-B498-43B3-948B-1728B52AA6E4}">
                <adec:decorative xmlns:adec="http://schemas.microsoft.com/office/drawing/2017/decorative" val="1"/>
              </a:ext>
            </a:extLst>
          </p:cNvPr>
          <p:cNvCxnSpPr>
            <a:cxnSpLocks/>
          </p:cNvCxnSpPr>
          <p:nvPr/>
        </p:nvCxnSpPr>
        <p:spPr>
          <a:xfrm>
            <a:off x="5742311" y="3203998"/>
            <a:ext cx="32894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16DD766-D754-9C3D-026C-3898B2C7E847}"/>
              </a:ext>
              <a:ext uri="{C183D7F6-B498-43B3-948B-1728B52AA6E4}">
                <adec:decorative xmlns:adec="http://schemas.microsoft.com/office/drawing/2017/decorative" val="1"/>
              </a:ext>
            </a:extLst>
          </p:cNvPr>
          <p:cNvCxnSpPr>
            <a:cxnSpLocks/>
          </p:cNvCxnSpPr>
          <p:nvPr/>
        </p:nvCxnSpPr>
        <p:spPr>
          <a:xfrm>
            <a:off x="9031727" y="3203998"/>
            <a:ext cx="295883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09774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3184</TotalTime>
  <Words>943</Words>
  <Application>Microsoft Office PowerPoint</Application>
  <PresentationFormat>Widescreen</PresentationFormat>
  <Paragraphs>48</Paragraphs>
  <Slides>2</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Calibri</vt:lpstr>
      <vt:lpstr>Calibri Light</vt:lpstr>
      <vt:lpstr>Sitka Subheading</vt:lpstr>
      <vt:lpstr>Times New Roman</vt:lpstr>
      <vt:lpstr>Wingdings</vt:lpstr>
      <vt:lpstr>Office Theme</vt:lpstr>
      <vt:lpstr>Theory-guided Design and Discovery of Rare-Earth Element 2D Transition Metal Carbides MXenes</vt:lpstr>
      <vt:lpstr>Theory-guided Design and Discovery of Rare-Earth Element 2D Transition Metal Carbides MXenes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Williams, Catherine</cp:lastModifiedBy>
  <cp:revision>283</cp:revision>
  <cp:lastPrinted>2018-03-20T12:31:18Z</cp:lastPrinted>
  <dcterms:created xsi:type="dcterms:W3CDTF">2017-10-05T17:34:54Z</dcterms:created>
  <dcterms:modified xsi:type="dcterms:W3CDTF">2023-03-22T13:28:27Z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6b88da70-cce7-4d23-9d22-b46fc20f54bf</vt:lpwstr>
  </property>
  <property fmtid="{D5CDD505-2E9C-101B-9397-08002B2CF9AE}" pid="3" name="ContainsCUI">
    <vt:lpwstr>No</vt:lpwstr>
  </property>
</Properties>
</file>