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4"/>
  </p:notesMasterIdLst>
  <p:handoutMasterIdLst>
    <p:handoutMasterId r:id="rId5"/>
  </p:handoutMasterIdLst>
  <p:sldIdLst>
    <p:sldId id="397" r:id="rId2"/>
    <p:sldId id="402" r:id="rId3"/>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CCCC00"/>
    <a:srgbClr val="CFAEC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65" autoAdjust="0"/>
    <p:restoredTop sz="86469" autoAdjust="0"/>
  </p:normalViewPr>
  <p:slideViewPr>
    <p:cSldViewPr snapToGrid="0">
      <p:cViewPr varScale="1">
        <p:scale>
          <a:sx n="60" d="100"/>
          <a:sy n="60" d="100"/>
        </p:scale>
        <p:origin x="72" y="312"/>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handoutMaster" Target="handoutMasters/handoutMaster1.xml"/><Relationship Id="rId4" Type="http://schemas.openxmlformats.org/officeDocument/2006/relationships/notesMaster" Target="notesMasters/notesMaster1.xml"/><Relationship Id="rId9"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E0CAD82-A0C8-4D0A-ABD4-C7506DA867C4}"/>
              </a:ext>
            </a:extLst>
          </p:cNvPr>
          <p:cNvSpPr>
            <a:spLocks noGrp="1"/>
          </p:cNvSpPr>
          <p:nvPr>
            <p:ph type="hdr" sz="quarter"/>
          </p:nvPr>
        </p:nvSpPr>
        <p:spPr>
          <a:xfrm>
            <a:off x="1" y="0"/>
            <a:ext cx="3038475" cy="466726"/>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E30B8966-CA86-4F8B-A1DC-E4B27EA05F1C}"/>
              </a:ext>
            </a:extLst>
          </p:cNvPr>
          <p:cNvSpPr>
            <a:spLocks noGrp="1"/>
          </p:cNvSpPr>
          <p:nvPr>
            <p:ph type="dt" sz="quarter" idx="1"/>
          </p:nvPr>
        </p:nvSpPr>
        <p:spPr>
          <a:xfrm>
            <a:off x="3970338" y="0"/>
            <a:ext cx="3038475" cy="466726"/>
          </a:xfrm>
          <a:prstGeom prst="rect">
            <a:avLst/>
          </a:prstGeom>
        </p:spPr>
        <p:txBody>
          <a:bodyPr vert="horz" lIns="91440" tIns="45720" rIns="91440" bIns="45720" rtlCol="0"/>
          <a:lstStyle>
            <a:lvl1pPr algn="r">
              <a:defRPr sz="1200"/>
            </a:lvl1pPr>
          </a:lstStyle>
          <a:p>
            <a:fld id="{0C772AFE-C766-4234-802D-4743A0E558C8}" type="datetimeFigureOut">
              <a:rPr lang="en-US" smtClean="0"/>
              <a:t>3/28/2023</a:t>
            </a:fld>
            <a:endParaRPr lang="en-US" dirty="0"/>
          </a:p>
        </p:txBody>
      </p:sp>
      <p:sp>
        <p:nvSpPr>
          <p:cNvPr id="4" name="Footer Placeholder 3">
            <a:extLst>
              <a:ext uri="{FF2B5EF4-FFF2-40B4-BE49-F238E27FC236}">
                <a16:creationId xmlns:a16="http://schemas.microsoft.com/office/drawing/2014/main" id="{2CF46503-97A3-4D9E-9B73-906CF497EAD5}"/>
              </a:ext>
            </a:extLst>
          </p:cNvPr>
          <p:cNvSpPr>
            <a:spLocks noGrp="1"/>
          </p:cNvSpPr>
          <p:nvPr>
            <p:ph type="ftr" sz="quarter" idx="2"/>
          </p:nvPr>
        </p:nvSpPr>
        <p:spPr>
          <a:xfrm>
            <a:off x="1" y="8829676"/>
            <a:ext cx="3038475" cy="466726"/>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16424FD7-5E8B-4800-B492-5643BF03B6C9}"/>
              </a:ext>
            </a:extLst>
          </p:cNvPr>
          <p:cNvSpPr>
            <a:spLocks noGrp="1"/>
          </p:cNvSpPr>
          <p:nvPr>
            <p:ph type="sldNum" sz="quarter" idx="3"/>
          </p:nvPr>
        </p:nvSpPr>
        <p:spPr>
          <a:xfrm>
            <a:off x="3970338" y="8829676"/>
            <a:ext cx="3038475" cy="466726"/>
          </a:xfrm>
          <a:prstGeom prst="rect">
            <a:avLst/>
          </a:prstGeom>
        </p:spPr>
        <p:txBody>
          <a:bodyPr vert="horz" lIns="91440" tIns="45720" rIns="91440" bIns="45720" rtlCol="0" anchor="b"/>
          <a:lstStyle>
            <a:lvl1pPr algn="r">
              <a:defRPr sz="1200"/>
            </a:lvl1pPr>
          </a:lstStyle>
          <a:p>
            <a:fld id="{C91CB36C-FB73-4403-8335-B2E006F35C81}" type="slidenum">
              <a:rPr lang="en-US" smtClean="0"/>
              <a:t>‹#›</a:t>
            </a:fld>
            <a:endParaRPr lang="en-US" dirty="0"/>
          </a:p>
        </p:txBody>
      </p:sp>
    </p:spTree>
    <p:extLst>
      <p:ext uri="{BB962C8B-B14F-4D97-AF65-F5344CB8AC3E}">
        <p14:creationId xmlns:p14="http://schemas.microsoft.com/office/powerpoint/2010/main" val="29589279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1"/>
            <a:ext cx="3037840" cy="466434"/>
          </a:xfrm>
          <a:prstGeom prst="rect">
            <a:avLst/>
          </a:prstGeom>
        </p:spPr>
        <p:txBody>
          <a:bodyPr vert="horz" lIns="93177" tIns="46589" rIns="93177" bIns="46589" rtlCol="0"/>
          <a:lstStyle>
            <a:lvl1pPr algn="r">
              <a:defRPr sz="1200"/>
            </a:lvl1pPr>
          </a:lstStyle>
          <a:p>
            <a:fld id="{18FB3966-F140-43F2-BB90-69495BF7B5CD}" type="datetimeFigureOut">
              <a:rPr lang="en-US" smtClean="0"/>
              <a:t>3/28/2023</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3"/>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17D0DCA-A90A-4D9A-9651-03AC7085FB63}" type="slidenum">
              <a:rPr lang="en-US" smtClean="0"/>
              <a:t>‹#›</a:t>
            </a:fld>
            <a:endParaRPr lang="en-US" dirty="0"/>
          </a:p>
        </p:txBody>
      </p:sp>
    </p:spTree>
    <p:extLst>
      <p:ext uri="{BB962C8B-B14F-4D97-AF65-F5344CB8AC3E}">
        <p14:creationId xmlns:p14="http://schemas.microsoft.com/office/powerpoint/2010/main" val="40548231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7D0DCA-A90A-4D9A-9651-03AC7085FB63}" type="slidenum">
              <a:rPr lang="en-US" smtClean="0"/>
              <a:t>1</a:t>
            </a:fld>
            <a:endParaRPr lang="en-US" dirty="0"/>
          </a:p>
        </p:txBody>
      </p:sp>
    </p:spTree>
    <p:extLst>
      <p:ext uri="{BB962C8B-B14F-4D97-AF65-F5344CB8AC3E}">
        <p14:creationId xmlns:p14="http://schemas.microsoft.com/office/powerpoint/2010/main" val="37367771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17D0DCA-A90A-4D9A-9651-03AC7085FB63}" type="slidenum">
              <a:rPr lang="en-US" smtClean="0"/>
              <a:t>2</a:t>
            </a:fld>
            <a:endParaRPr lang="en-US" dirty="0"/>
          </a:p>
        </p:txBody>
      </p:sp>
    </p:spTree>
    <p:extLst>
      <p:ext uri="{BB962C8B-B14F-4D97-AF65-F5344CB8AC3E}">
        <p14:creationId xmlns:p14="http://schemas.microsoft.com/office/powerpoint/2010/main" val="18602698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B1FBA00-CEC0-FF45-A57B-8470651015F1}" type="datetimeFigureOut">
              <a:rPr lang="en-US" smtClean="0"/>
              <a:t>3/28/2023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lvl1pPr>
              <a:defRPr sz="2000"/>
            </a:lvl1pPr>
          </a:lstStyle>
          <a:p>
            <a:fld id="{A3C91C77-9858-7D47-A426-16DA4062646D}" type="slidenum">
              <a:rPr lang="en-US" smtClean="0"/>
              <a:pPr/>
              <a:t>‹#›</a:t>
            </a:fld>
            <a:endParaRPr lang="en-US" dirty="0"/>
          </a:p>
        </p:txBody>
      </p:sp>
    </p:spTree>
    <p:extLst>
      <p:ext uri="{BB962C8B-B14F-4D97-AF65-F5344CB8AC3E}">
        <p14:creationId xmlns:p14="http://schemas.microsoft.com/office/powerpoint/2010/main" val="40446800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367172BC-940E-4A2E-8CD8-C0B883DE9C6B}"/>
              </a:ext>
            </a:extLst>
          </p:cNvPr>
          <p:cNvSpPr txBox="1"/>
          <p:nvPr userDrawn="1"/>
        </p:nvSpPr>
        <p:spPr>
          <a:xfrm>
            <a:off x="1" y="3483"/>
            <a:ext cx="12217051" cy="805955"/>
          </a:xfrm>
          <a:prstGeom prst="rect">
            <a:avLst/>
          </a:prstGeom>
          <a:gradFill>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gradFill>
        </p:spPr>
        <p:txBody>
          <a:bodyPr wrap="square" rtlCol="0">
            <a:spAutoFit/>
          </a:bodyPr>
          <a:lstStyle/>
          <a:p>
            <a:endParaRPr lang="en-US" sz="4400" b="1" dirty="0">
              <a:solidFill>
                <a:srgbClr val="0BC564"/>
              </a:solidFill>
              <a:latin typeface="Sitka Subheading" panose="02000505000000020004" pitchFamily="2" charset="0"/>
            </a:endParaRPr>
          </a:p>
        </p:txBody>
      </p:sp>
      <p:sp>
        <p:nvSpPr>
          <p:cNvPr id="3" name="Content Placeholder 2"/>
          <p:cNvSpPr>
            <a:spLocks noGrp="1"/>
          </p:cNvSpPr>
          <p:nvPr>
            <p:ph idx="1"/>
          </p:nvPr>
        </p:nvSpPr>
        <p:spPr>
          <a:xfrm>
            <a:off x="505332" y="1334133"/>
            <a:ext cx="10962967" cy="4351338"/>
          </a:xfrm>
        </p:spPr>
        <p:txBody>
          <a:bodyPr/>
          <a:lstStyle>
            <a:lvl1pPr marL="341313" indent="-341313">
              <a:buClr>
                <a:schemeClr val="accent4">
                  <a:lumMod val="75000"/>
                </a:schemeClr>
              </a:buClr>
              <a:buFont typeface="Wingdings" panose="05000000000000000000" pitchFamily="2" charset="2"/>
              <a:buChar char="Ø"/>
              <a:defRPr sz="2400"/>
            </a:lvl1pPr>
            <a:lvl2pPr marL="742950" indent="-285750">
              <a:buClr>
                <a:srgbClr val="00B050"/>
              </a:buClr>
              <a:buSzPct val="88000"/>
              <a:buFont typeface="Wingdings" panose="05000000000000000000" pitchFamily="2" charset="2"/>
              <a:buChar char="v"/>
              <a:defRPr sz="2000">
                <a:solidFill>
                  <a:srgbClr val="0070C0"/>
                </a:solidFill>
              </a:defRPr>
            </a:lvl2pPr>
            <a:lvl3pPr>
              <a:defRPr sz="1800"/>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B1FBA00-CEC0-FF45-A57B-8470651015F1}" type="datetimeFigureOut">
              <a:rPr lang="en-US" smtClean="0"/>
              <a:t>3/28/2023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3C91C77-9858-7D47-A426-16DA4062646D}" type="slidenum">
              <a:rPr lang="en-US" smtClean="0"/>
              <a:t>‹#›</a:t>
            </a:fld>
            <a:endParaRPr lang="en-US" dirty="0"/>
          </a:p>
        </p:txBody>
      </p:sp>
      <p:grpSp>
        <p:nvGrpSpPr>
          <p:cNvPr id="8" name="Group 7">
            <a:extLst>
              <a:ext uri="{FF2B5EF4-FFF2-40B4-BE49-F238E27FC236}">
                <a16:creationId xmlns:a16="http://schemas.microsoft.com/office/drawing/2014/main" id="{A6FE884D-58A3-4184-AB17-66534DCC4DB6}"/>
              </a:ext>
            </a:extLst>
          </p:cNvPr>
          <p:cNvGrpSpPr/>
          <p:nvPr userDrawn="1"/>
        </p:nvGrpSpPr>
        <p:grpSpPr>
          <a:xfrm>
            <a:off x="0" y="6243697"/>
            <a:ext cx="12192000" cy="653979"/>
            <a:chOff x="0" y="6243697"/>
            <a:chExt cx="12192000" cy="653979"/>
          </a:xfrm>
        </p:grpSpPr>
        <p:sp>
          <p:nvSpPr>
            <p:cNvPr id="9" name="Rectangle 8">
              <a:extLst>
                <a:ext uri="{FF2B5EF4-FFF2-40B4-BE49-F238E27FC236}">
                  <a16:creationId xmlns:a16="http://schemas.microsoft.com/office/drawing/2014/main" id="{CB81B90C-32BC-4424-9FC3-8820F4F831FD}"/>
                </a:ext>
              </a:extLst>
            </p:cNvPr>
            <p:cNvSpPr/>
            <p:nvPr/>
          </p:nvSpPr>
          <p:spPr>
            <a:xfrm>
              <a:off x="0" y="6243697"/>
              <a:ext cx="12192000" cy="653979"/>
            </a:xfrm>
            <a:prstGeom prst="rect">
              <a:avLst/>
            </a:prstGeom>
            <a:gradFill>
              <a:gsLst>
                <a:gs pos="0">
                  <a:schemeClr val="accent1">
                    <a:lumMod val="5000"/>
                    <a:lumOff val="95000"/>
                  </a:schemeClr>
                </a:gs>
                <a:gs pos="100000">
                  <a:srgbClr val="CFAEC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D1D30BB6-D616-40CE-B2FB-BBE33F3A23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8326" y="6272178"/>
              <a:ext cx="2200675" cy="547540"/>
            </a:xfrm>
            <a:prstGeom prst="rect">
              <a:avLst/>
            </a:prstGeom>
          </p:spPr>
        </p:pic>
        <p:sp>
          <p:nvSpPr>
            <p:cNvPr id="11" name="Rectangle 10">
              <a:extLst>
                <a:ext uri="{FF2B5EF4-FFF2-40B4-BE49-F238E27FC236}">
                  <a16:creationId xmlns:a16="http://schemas.microsoft.com/office/drawing/2014/main" id="{B1D12693-52E7-4A60-B43B-D0DFA28FF4B8}"/>
                </a:ext>
              </a:extLst>
            </p:cNvPr>
            <p:cNvSpPr/>
            <p:nvPr/>
          </p:nvSpPr>
          <p:spPr>
            <a:xfrm>
              <a:off x="3640136" y="6470393"/>
              <a:ext cx="4693357" cy="230832"/>
            </a:xfrm>
            <a:prstGeom prst="rect">
              <a:avLst/>
            </a:prstGeom>
            <a:noFill/>
          </p:spPr>
          <p:txBody>
            <a:bodyPr wrap="square" lIns="91440" tIns="45720" rIns="91440" bIns="45720">
              <a:spAutoFit/>
            </a:bodyPr>
            <a:lstStyle/>
            <a:p>
              <a:pPr algn="ctr"/>
              <a:r>
                <a:rPr lang="en-US" sz="900" b="0" i="1" dirty="0">
                  <a:ln w="0"/>
                  <a:solidFill>
                    <a:schemeClr val="accent1"/>
                  </a:solidFill>
                  <a:effectLst/>
                  <a:latin typeface="Arial" panose="020B0604020202020204" pitchFamily="34" charset="0"/>
                  <a:cs typeface="Arial" panose="020B0604020202020204" pitchFamily="34" charset="0"/>
                </a:rPr>
                <a:t>Where Materials Begin and Society Benefits</a:t>
              </a:r>
            </a:p>
          </p:txBody>
        </p:sp>
        <p:pic>
          <p:nvPicPr>
            <p:cNvPr id="12" name="Picture 6" descr="G:\Apodaca Work Current\NSF logo\NEW NSF Logo Design\Final\BitmapLogo_NOLayers_F.png">
              <a:extLst>
                <a:ext uri="{FF2B5EF4-FFF2-40B4-BE49-F238E27FC236}">
                  <a16:creationId xmlns:a16="http://schemas.microsoft.com/office/drawing/2014/main" id="{F15D63B7-D6AC-4D16-A3FF-67A9EA8A3FBD}"/>
                </a:ext>
              </a:extLst>
            </p:cNvPr>
            <p:cNvPicPr>
              <a:picLocks noChangeAspect="1" noChangeArrowheads="1"/>
            </p:cNvPicPr>
            <p:nvPr/>
          </p:nvPicPr>
          <p:blipFill>
            <a:blip r:embed="rId3" cstate="print"/>
            <a:srcRect/>
            <a:stretch>
              <a:fillRect/>
            </a:stretch>
          </p:blipFill>
          <p:spPr bwMode="auto">
            <a:xfrm>
              <a:off x="380999" y="6257889"/>
              <a:ext cx="616493" cy="619937"/>
            </a:xfrm>
            <a:prstGeom prst="rect">
              <a:avLst/>
            </a:prstGeom>
            <a:noFill/>
            <a:ln w="9525">
              <a:noFill/>
              <a:miter lim="800000"/>
              <a:headEnd/>
              <a:tailEnd/>
            </a:ln>
          </p:spPr>
        </p:pic>
      </p:grpSp>
      <p:sp>
        <p:nvSpPr>
          <p:cNvPr id="13" name="Slide Number Placeholder 6">
            <a:extLst>
              <a:ext uri="{FF2B5EF4-FFF2-40B4-BE49-F238E27FC236}">
                <a16:creationId xmlns:a16="http://schemas.microsoft.com/office/drawing/2014/main" id="{F1879F59-781A-49BB-BF9A-CCA5B51EF70B}"/>
              </a:ext>
            </a:extLst>
          </p:cNvPr>
          <p:cNvSpPr txBox="1">
            <a:spLocks/>
          </p:cNvSpPr>
          <p:nvPr userDrawn="1"/>
        </p:nvSpPr>
        <p:spPr>
          <a:xfrm>
            <a:off x="87630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2000" dirty="0">
              <a:solidFill>
                <a:schemeClr val="tx1"/>
              </a:solidFill>
            </a:endParaRPr>
          </a:p>
        </p:txBody>
      </p:sp>
      <p:sp>
        <p:nvSpPr>
          <p:cNvPr id="18" name="Rectangle 17">
            <a:extLst>
              <a:ext uri="{FF2B5EF4-FFF2-40B4-BE49-F238E27FC236}">
                <a16:creationId xmlns:a16="http://schemas.microsoft.com/office/drawing/2014/main" id="{6DB8D7F3-969C-475E-B572-7EC9EB537821}"/>
              </a:ext>
            </a:extLst>
          </p:cNvPr>
          <p:cNvSpPr/>
          <p:nvPr userDrawn="1"/>
        </p:nvSpPr>
        <p:spPr>
          <a:xfrm>
            <a:off x="0" y="262753"/>
            <a:ext cx="2765425" cy="41641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ight Triangle 18">
            <a:extLst>
              <a:ext uri="{FF2B5EF4-FFF2-40B4-BE49-F238E27FC236}">
                <a16:creationId xmlns:a16="http://schemas.microsoft.com/office/drawing/2014/main" id="{5DB0C155-8A7C-43CC-9880-AC3AE5A1C484}"/>
              </a:ext>
            </a:extLst>
          </p:cNvPr>
          <p:cNvSpPr/>
          <p:nvPr userDrawn="1"/>
        </p:nvSpPr>
        <p:spPr>
          <a:xfrm>
            <a:off x="2762250" y="261462"/>
            <a:ext cx="457269" cy="417701"/>
          </a:xfrm>
          <a:prstGeom prst="rtTriangl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0" name="Group 19">
            <a:extLst>
              <a:ext uri="{FF2B5EF4-FFF2-40B4-BE49-F238E27FC236}">
                <a16:creationId xmlns:a16="http://schemas.microsoft.com/office/drawing/2014/main" id="{5D4ECD3F-7969-485E-B278-53AC0106BB8A}"/>
              </a:ext>
            </a:extLst>
          </p:cNvPr>
          <p:cNvGrpSpPr/>
          <p:nvPr userDrawn="1"/>
        </p:nvGrpSpPr>
        <p:grpSpPr>
          <a:xfrm>
            <a:off x="4707584" y="807282"/>
            <a:ext cx="7484416" cy="444970"/>
            <a:chOff x="4707584" y="910048"/>
            <a:chExt cx="7484416" cy="444970"/>
          </a:xfrm>
          <a:solidFill>
            <a:schemeClr val="accent4">
              <a:lumMod val="40000"/>
              <a:lumOff val="60000"/>
            </a:schemeClr>
          </a:solidFill>
        </p:grpSpPr>
        <p:sp>
          <p:nvSpPr>
            <p:cNvPr id="21" name="Rectangle 20">
              <a:extLst>
                <a:ext uri="{FF2B5EF4-FFF2-40B4-BE49-F238E27FC236}">
                  <a16:creationId xmlns:a16="http://schemas.microsoft.com/office/drawing/2014/main" id="{025E91AE-8319-479A-ADB1-63FB2919E1FE}"/>
                </a:ext>
              </a:extLst>
            </p:cNvPr>
            <p:cNvSpPr/>
            <p:nvPr/>
          </p:nvSpPr>
          <p:spPr>
            <a:xfrm>
              <a:off x="5164853" y="910048"/>
              <a:ext cx="7027147" cy="4449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ight Triangle 21">
              <a:extLst>
                <a:ext uri="{FF2B5EF4-FFF2-40B4-BE49-F238E27FC236}">
                  <a16:creationId xmlns:a16="http://schemas.microsoft.com/office/drawing/2014/main" id="{F552B3A4-7B10-43CC-A171-543453CE49FF}"/>
                </a:ext>
              </a:extLst>
            </p:cNvPr>
            <p:cNvSpPr/>
            <p:nvPr/>
          </p:nvSpPr>
          <p:spPr>
            <a:xfrm rot="10800000">
              <a:off x="4707584" y="910048"/>
              <a:ext cx="457269" cy="44497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6077072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4515" y="152008"/>
            <a:ext cx="10962967" cy="566719"/>
          </a:xfrm>
        </p:spPr>
        <p:txBody>
          <a:bodyPr>
            <a:normAutofit/>
          </a:bodyPr>
          <a:lstStyle>
            <a:lvl1pPr algn="ctr">
              <a:defRPr sz="2800" b="0">
                <a:solidFill>
                  <a:srgbClr val="C00000"/>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614514" y="1211301"/>
            <a:ext cx="10962967" cy="4351338"/>
          </a:xfrm>
        </p:spPr>
        <p:txBody>
          <a:bodyPr/>
          <a:lstStyle>
            <a:lvl1pPr marL="341313" indent="-341313">
              <a:buClr>
                <a:schemeClr val="accent4">
                  <a:lumMod val="75000"/>
                </a:schemeClr>
              </a:buClr>
              <a:buFont typeface="Wingdings" panose="05000000000000000000" pitchFamily="2" charset="2"/>
              <a:buChar char="Ø"/>
              <a:defRPr sz="2400"/>
            </a:lvl1pPr>
            <a:lvl2pPr marL="742950" indent="-285750">
              <a:buClr>
                <a:srgbClr val="00B050"/>
              </a:buClr>
              <a:buSzPct val="88000"/>
              <a:buFont typeface="Wingdings" panose="05000000000000000000" pitchFamily="2" charset="2"/>
              <a:buChar char="v"/>
              <a:defRPr sz="2000">
                <a:solidFill>
                  <a:srgbClr val="0070C0"/>
                </a:solidFill>
              </a:defRPr>
            </a:lvl2pPr>
            <a:lvl3pPr>
              <a:defRPr sz="1800"/>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B1FBA00-CEC0-FF45-A57B-8470651015F1}" type="datetimeFigureOut">
              <a:rPr lang="en-US" smtClean="0"/>
              <a:t>3/28/2023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3C91C77-9858-7D47-A426-16DA4062646D}" type="slidenum">
              <a:rPr lang="en-US" smtClean="0"/>
              <a:t>‹#›</a:t>
            </a:fld>
            <a:endParaRPr lang="en-US" dirty="0"/>
          </a:p>
        </p:txBody>
      </p:sp>
      <p:grpSp>
        <p:nvGrpSpPr>
          <p:cNvPr id="8" name="Group 7">
            <a:extLst>
              <a:ext uri="{FF2B5EF4-FFF2-40B4-BE49-F238E27FC236}">
                <a16:creationId xmlns:a16="http://schemas.microsoft.com/office/drawing/2014/main" id="{A6FE884D-58A3-4184-AB17-66534DCC4DB6}"/>
              </a:ext>
            </a:extLst>
          </p:cNvPr>
          <p:cNvGrpSpPr/>
          <p:nvPr userDrawn="1"/>
        </p:nvGrpSpPr>
        <p:grpSpPr>
          <a:xfrm>
            <a:off x="0" y="6163799"/>
            <a:ext cx="12192000" cy="733878"/>
            <a:chOff x="0" y="6163799"/>
            <a:chExt cx="12192000" cy="733878"/>
          </a:xfrm>
        </p:grpSpPr>
        <p:sp>
          <p:nvSpPr>
            <p:cNvPr id="9" name="Rectangle 8">
              <a:extLst>
                <a:ext uri="{FF2B5EF4-FFF2-40B4-BE49-F238E27FC236}">
                  <a16:creationId xmlns:a16="http://schemas.microsoft.com/office/drawing/2014/main" id="{CB81B90C-32BC-4424-9FC3-8820F4F831FD}"/>
                </a:ext>
              </a:extLst>
            </p:cNvPr>
            <p:cNvSpPr/>
            <p:nvPr/>
          </p:nvSpPr>
          <p:spPr>
            <a:xfrm>
              <a:off x="0" y="6163799"/>
              <a:ext cx="12192000" cy="733878"/>
            </a:xfrm>
            <a:prstGeom prst="rect">
              <a:avLst/>
            </a:prstGeom>
            <a:gradFill>
              <a:gsLst>
                <a:gs pos="0">
                  <a:schemeClr val="accent1">
                    <a:lumMod val="5000"/>
                    <a:lumOff val="95000"/>
                  </a:schemeClr>
                </a:gs>
                <a:gs pos="100000">
                  <a:srgbClr val="CFAEC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D1D30BB6-D616-40CE-B2FB-BBE33F3A23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4694" y="6201502"/>
              <a:ext cx="2445810" cy="608531"/>
            </a:xfrm>
            <a:prstGeom prst="rect">
              <a:avLst/>
            </a:prstGeom>
          </p:spPr>
        </p:pic>
        <p:sp>
          <p:nvSpPr>
            <p:cNvPr id="11" name="Rectangle 10">
              <a:extLst>
                <a:ext uri="{FF2B5EF4-FFF2-40B4-BE49-F238E27FC236}">
                  <a16:creationId xmlns:a16="http://schemas.microsoft.com/office/drawing/2014/main" id="{B1D12693-52E7-4A60-B43B-D0DFA28FF4B8}"/>
                </a:ext>
              </a:extLst>
            </p:cNvPr>
            <p:cNvSpPr/>
            <p:nvPr/>
          </p:nvSpPr>
          <p:spPr>
            <a:xfrm>
              <a:off x="3921219" y="6374350"/>
              <a:ext cx="4693357" cy="369332"/>
            </a:xfrm>
            <a:prstGeom prst="rect">
              <a:avLst/>
            </a:prstGeom>
            <a:noFill/>
          </p:spPr>
          <p:txBody>
            <a:bodyPr wrap="square" lIns="91440" tIns="45720" rIns="91440" bIns="45720">
              <a:spAutoFit/>
            </a:bodyPr>
            <a:lstStyle/>
            <a:p>
              <a:pPr algn="ct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Where Materials Begin &amp; Society Benefits</a:t>
              </a:r>
            </a:p>
          </p:txBody>
        </p:sp>
        <p:pic>
          <p:nvPicPr>
            <p:cNvPr id="12" name="Picture 6" descr="G:\Apodaca Work Current\NSF logo\NEW NSF Logo Design\Final\BitmapLogo_NOLayers_F.png">
              <a:extLst>
                <a:ext uri="{FF2B5EF4-FFF2-40B4-BE49-F238E27FC236}">
                  <a16:creationId xmlns:a16="http://schemas.microsoft.com/office/drawing/2014/main" id="{F15D63B7-D6AC-4D16-A3FF-67A9EA8A3FBD}"/>
                </a:ext>
              </a:extLst>
            </p:cNvPr>
            <p:cNvPicPr>
              <a:picLocks noChangeAspect="1" noChangeArrowheads="1"/>
            </p:cNvPicPr>
            <p:nvPr/>
          </p:nvPicPr>
          <p:blipFill>
            <a:blip r:embed="rId3" cstate="print"/>
            <a:srcRect/>
            <a:stretch>
              <a:fillRect/>
            </a:stretch>
          </p:blipFill>
          <p:spPr bwMode="auto">
            <a:xfrm>
              <a:off x="350381" y="6201502"/>
              <a:ext cx="647112" cy="650727"/>
            </a:xfrm>
            <a:prstGeom prst="rect">
              <a:avLst/>
            </a:prstGeom>
            <a:noFill/>
            <a:ln w="9525">
              <a:noFill/>
              <a:miter lim="800000"/>
              <a:headEnd/>
              <a:tailEnd/>
            </a:ln>
          </p:spPr>
        </p:pic>
      </p:grpSp>
      <p:sp>
        <p:nvSpPr>
          <p:cNvPr id="13" name="Slide Number Placeholder 6">
            <a:extLst>
              <a:ext uri="{FF2B5EF4-FFF2-40B4-BE49-F238E27FC236}">
                <a16:creationId xmlns:a16="http://schemas.microsoft.com/office/drawing/2014/main" id="{F1879F59-781A-49BB-BF9A-CCA5B51EF70B}"/>
              </a:ext>
            </a:extLst>
          </p:cNvPr>
          <p:cNvSpPr txBox="1">
            <a:spLocks/>
          </p:cNvSpPr>
          <p:nvPr userDrawn="1"/>
        </p:nvSpPr>
        <p:spPr>
          <a:xfrm>
            <a:off x="87630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B52E7C3-15CD-4B7F-B5C0-8618139B0E1C}" type="slidenum">
              <a:rPr lang="en-US" sz="2000" smtClean="0">
                <a:solidFill>
                  <a:schemeClr val="tx1"/>
                </a:solidFill>
              </a:rPr>
              <a:t>‹#›</a:t>
            </a:fld>
            <a:endParaRPr lang="en-US" sz="2000" dirty="0">
              <a:solidFill>
                <a:schemeClr val="tx1"/>
              </a:solidFill>
            </a:endParaRPr>
          </a:p>
        </p:txBody>
      </p:sp>
      <p:sp>
        <p:nvSpPr>
          <p:cNvPr id="15" name="TextBox 14">
            <a:extLst>
              <a:ext uri="{FF2B5EF4-FFF2-40B4-BE49-F238E27FC236}">
                <a16:creationId xmlns:a16="http://schemas.microsoft.com/office/drawing/2014/main" id="{DC6F2311-A370-47F6-8671-AADFADC6F053}"/>
              </a:ext>
            </a:extLst>
          </p:cNvPr>
          <p:cNvSpPr txBox="1"/>
          <p:nvPr userDrawn="1"/>
        </p:nvSpPr>
        <p:spPr>
          <a:xfrm>
            <a:off x="25052" y="-3562"/>
            <a:ext cx="12192000" cy="131031"/>
          </a:xfrm>
          <a:prstGeom prst="rect">
            <a:avLst/>
          </a:prstGeom>
          <a:gradFill>
            <a:gsLst>
              <a:gs pos="0">
                <a:schemeClr val="accent6"/>
              </a:gs>
              <a:gs pos="35000">
                <a:schemeClr val="accent1">
                  <a:lumMod val="0"/>
                  <a:lumOff val="100000"/>
                </a:schemeClr>
              </a:gs>
              <a:gs pos="100000">
                <a:schemeClr val="accent1">
                  <a:lumMod val="100000"/>
                </a:schemeClr>
              </a:gs>
            </a:gsLst>
            <a:path path="circle">
              <a:fillToRect l="50000" t="-80000" r="50000" b="180000"/>
            </a:path>
          </a:gradFill>
        </p:spPr>
        <p:txBody>
          <a:bodyPr wrap="square" rtlCol="0">
            <a:spAutoFit/>
          </a:bodyPr>
          <a:lstStyle/>
          <a:p>
            <a:endParaRPr lang="en-US" sz="400" dirty="0"/>
          </a:p>
        </p:txBody>
      </p:sp>
    </p:spTree>
    <p:extLst>
      <p:ext uri="{BB962C8B-B14F-4D97-AF65-F5344CB8AC3E}">
        <p14:creationId xmlns:p14="http://schemas.microsoft.com/office/powerpoint/2010/main" val="594305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1FBA00-CEC0-FF45-A57B-8470651015F1}" type="datetimeFigureOut">
              <a:rPr lang="en-US" smtClean="0"/>
              <a:t>3/28/2023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3C91C77-9858-7D47-A426-16DA4062646D}" type="slidenum">
              <a:rPr lang="en-US" smtClean="0"/>
              <a:t>‹#›</a:t>
            </a:fld>
            <a:endParaRPr lang="en-US" dirty="0"/>
          </a:p>
        </p:txBody>
      </p:sp>
    </p:spTree>
    <p:extLst>
      <p:ext uri="{BB962C8B-B14F-4D97-AF65-F5344CB8AC3E}">
        <p14:creationId xmlns:p14="http://schemas.microsoft.com/office/powerpoint/2010/main" val="59318070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1FBA00-CEC0-FF45-A57B-8470651015F1}" type="datetimeFigureOut">
              <a:rPr lang="en-US" smtClean="0"/>
              <a:t>3/28/2023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C91C77-9858-7D47-A426-16DA4062646D}" type="slidenum">
              <a:rPr lang="en-US" smtClean="0"/>
              <a:t>‹#›</a:t>
            </a:fld>
            <a:endParaRPr lang="en-US" dirty="0"/>
          </a:p>
        </p:txBody>
      </p:sp>
    </p:spTree>
    <p:extLst>
      <p:ext uri="{BB962C8B-B14F-4D97-AF65-F5344CB8AC3E}">
        <p14:creationId xmlns:p14="http://schemas.microsoft.com/office/powerpoint/2010/main" val="158463274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84" r:id="rId3"/>
    <p:sldLayoutId id="2147483679"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jpeg"/><Relationship Id="rId11" Type="http://schemas.openxmlformats.org/officeDocument/2006/relationships/image" Target="../media/image17.jpeg"/><Relationship Id="rId5" Type="http://schemas.openxmlformats.org/officeDocument/2006/relationships/image" Target="../media/image11.jpeg"/><Relationship Id="rId10" Type="http://schemas.openxmlformats.org/officeDocument/2006/relationships/image" Target="../media/image16.jpeg"/><Relationship Id="rId4" Type="http://schemas.openxmlformats.org/officeDocument/2006/relationships/image" Target="../media/image10.jpeg"/><Relationship Id="rId9"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Band structure of the type-II Dirac semimetal PtTe2 ">
            <a:extLst>
              <a:ext uri="{FF2B5EF4-FFF2-40B4-BE49-F238E27FC236}">
                <a16:creationId xmlns:a16="http://schemas.microsoft.com/office/drawing/2014/main" id="{C3E2A672-73E3-08FB-1D29-CB9A019DC6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5750" y="1588283"/>
            <a:ext cx="1544141" cy="2383153"/>
          </a:xfrm>
          <a:prstGeom prst="rect">
            <a:avLst/>
          </a:prstGeom>
        </p:spPr>
      </p:pic>
      <p:pic>
        <p:nvPicPr>
          <p:cNvPr id="24" name="Picture 23" descr="a) Band structure of the type-II Dirac semimetal Cr alloys CrxPt1-xTe2 ">
            <a:extLst>
              <a:ext uri="{FF2B5EF4-FFF2-40B4-BE49-F238E27FC236}">
                <a16:creationId xmlns:a16="http://schemas.microsoft.com/office/drawing/2014/main" id="{4B2354E9-D450-14DD-EAF6-455E30ED63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07523" y="1588283"/>
            <a:ext cx="1584477" cy="2355771"/>
          </a:xfrm>
          <a:prstGeom prst="rect">
            <a:avLst/>
          </a:prstGeom>
        </p:spPr>
      </p:pic>
      <p:pic>
        <p:nvPicPr>
          <p:cNvPr id="25" name="Content Placeholder 4" descr="a) Band structure of the type-II Dirac semimetal Cr alloys CrxPt1-xTe2 ">
            <a:extLst>
              <a:ext uri="{FF2B5EF4-FFF2-40B4-BE49-F238E27FC236}">
                <a16:creationId xmlns:a16="http://schemas.microsoft.com/office/drawing/2014/main" id="{CA62A231-3A75-9DB4-6781-26D76EA172CB}"/>
              </a:ext>
            </a:extLst>
          </p:cNvPr>
          <p:cNvPicPr>
            <a:picLocks noGrp="1" noChangeAspect="1"/>
          </p:cNvPicPr>
          <p:nvPr>
            <p:ph idx="1"/>
          </p:nvPr>
        </p:nvPicPr>
        <p:blipFill rotWithShape="1">
          <a:blip r:embed="rId5">
            <a:extLst>
              <a:ext uri="{28A0092B-C50C-407E-A947-70E740481C1C}">
                <a14:useLocalDpi xmlns:a14="http://schemas.microsoft.com/office/drawing/2010/main" val="0"/>
              </a:ext>
            </a:extLst>
          </a:blip>
          <a:srcRect l="1" t="4060" r="2218"/>
          <a:stretch/>
        </p:blipFill>
        <p:spPr>
          <a:xfrm>
            <a:off x="8996535" y="1688486"/>
            <a:ext cx="1544140" cy="2255568"/>
          </a:xfrm>
        </p:spPr>
      </p:pic>
      <p:sp>
        <p:nvSpPr>
          <p:cNvPr id="2" name="Title 1">
            <a:extLst>
              <a:ext uri="{FF2B5EF4-FFF2-40B4-BE49-F238E27FC236}">
                <a16:creationId xmlns:a16="http://schemas.microsoft.com/office/drawing/2014/main" id="{0E7B5F67-D43C-4406-A78E-D20527F1F17F}"/>
              </a:ext>
            </a:extLst>
          </p:cNvPr>
          <p:cNvSpPr>
            <a:spLocks noGrp="1"/>
          </p:cNvSpPr>
          <p:nvPr>
            <p:ph type="title" idx="4294967295"/>
          </p:nvPr>
        </p:nvSpPr>
        <p:spPr>
          <a:xfrm>
            <a:off x="3552092" y="120493"/>
            <a:ext cx="8025391" cy="566719"/>
          </a:xfrm>
        </p:spPr>
        <p:txBody>
          <a:bodyPr>
            <a:normAutofit/>
          </a:bodyPr>
          <a:lstStyle/>
          <a:p>
            <a:r>
              <a:rPr lang="en-US" sz="2000" b="1" dirty="0">
                <a:solidFill>
                  <a:srgbClr val="C00000"/>
                </a:solidFill>
                <a:latin typeface="Arial" panose="020B0604020202020204" pitchFamily="34" charset="0"/>
                <a:cs typeface="Arial" panose="020B0604020202020204" pitchFamily="34" charset="0"/>
              </a:rPr>
              <a:t>Study of a novel air-stable two-dimensional magnet</a:t>
            </a:r>
          </a:p>
        </p:txBody>
      </p:sp>
      <p:sp>
        <p:nvSpPr>
          <p:cNvPr id="5" name="TextBox 4">
            <a:extLst>
              <a:ext uri="{FF2B5EF4-FFF2-40B4-BE49-F238E27FC236}">
                <a16:creationId xmlns:a16="http://schemas.microsoft.com/office/drawing/2014/main" id="{9ED36953-0DFC-4F49-9298-E739FD3F2CFC}"/>
              </a:ext>
            </a:extLst>
          </p:cNvPr>
          <p:cNvSpPr txBox="1"/>
          <p:nvPr/>
        </p:nvSpPr>
        <p:spPr>
          <a:xfrm>
            <a:off x="100483" y="300183"/>
            <a:ext cx="1338828" cy="307777"/>
          </a:xfrm>
          <a:prstGeom prst="rect">
            <a:avLst/>
          </a:prstGeom>
          <a:noFill/>
        </p:spPr>
        <p:txBody>
          <a:bodyPr wrap="none" rtlCol="0">
            <a:spAutoFit/>
          </a:bodyPr>
          <a:lstStyle/>
          <a:p>
            <a:r>
              <a:rPr lang="en-US" sz="1400" b="1" dirty="0">
                <a:latin typeface="Arial" panose="020B0604020202020204" pitchFamily="34" charset="0"/>
                <a:cs typeface="Arial" panose="020B0604020202020204" pitchFamily="34" charset="0"/>
              </a:rPr>
              <a:t>DMR 2122199</a:t>
            </a:r>
          </a:p>
        </p:txBody>
      </p:sp>
      <p:sp>
        <p:nvSpPr>
          <p:cNvPr id="21" name="TextBox 20">
            <a:extLst>
              <a:ext uri="{FF2B5EF4-FFF2-40B4-BE49-F238E27FC236}">
                <a16:creationId xmlns:a16="http://schemas.microsoft.com/office/drawing/2014/main" id="{426A9296-2844-4E28-A508-770A45A2E9C0}"/>
              </a:ext>
            </a:extLst>
          </p:cNvPr>
          <p:cNvSpPr txBox="1"/>
          <p:nvPr/>
        </p:nvSpPr>
        <p:spPr>
          <a:xfrm>
            <a:off x="5402671" y="889078"/>
            <a:ext cx="6523160" cy="307777"/>
          </a:xfrm>
          <a:prstGeom prst="rect">
            <a:avLst/>
          </a:prstGeom>
          <a:noFill/>
        </p:spPr>
        <p:txBody>
          <a:bodyPr wrap="square" rtlCol="0">
            <a:spAutoFit/>
          </a:bodyPr>
          <a:lstStyle/>
          <a:p>
            <a:r>
              <a:rPr lang="en-US" sz="1400" b="1" dirty="0">
                <a:latin typeface="Arial" panose="020B0604020202020204" pitchFamily="34" charset="0"/>
                <a:cs typeface="Arial" panose="020B0604020202020204" pitchFamily="34" charset="0"/>
              </a:rPr>
              <a:t>Michael R. Peterson,</a:t>
            </a:r>
            <a:r>
              <a:rPr lang="en-US" sz="1400" b="1" i="0" dirty="0">
                <a:solidFill>
                  <a:srgbClr val="000000"/>
                </a:solidFill>
                <a:effectLst/>
                <a:latin typeface="Arial" panose="020B0604020202020204" pitchFamily="34" charset="0"/>
                <a:cs typeface="Arial" panose="020B0604020202020204" pitchFamily="34" charset="0"/>
              </a:rPr>
              <a:t> California State University-Long Beach Foundation</a:t>
            </a:r>
            <a:r>
              <a:rPr lang="en-US" sz="1400" b="1" dirty="0">
                <a:latin typeface="Arial" panose="020B0604020202020204" pitchFamily="34" charset="0"/>
                <a:cs typeface="Arial" panose="020B0604020202020204" pitchFamily="34" charset="0"/>
              </a:rPr>
              <a:t> </a:t>
            </a:r>
            <a:endParaRPr lang="en-US" sz="1600" b="1" dirty="0">
              <a:latin typeface="Arial" panose="020B0604020202020204" pitchFamily="34" charset="0"/>
              <a:cs typeface="Arial" panose="020B0604020202020204" pitchFamily="34" charset="0"/>
            </a:endParaRPr>
          </a:p>
        </p:txBody>
      </p:sp>
      <p:sp>
        <p:nvSpPr>
          <p:cNvPr id="3" name="Text Box 28">
            <a:extLst>
              <a:ext uri="{FF2B5EF4-FFF2-40B4-BE49-F238E27FC236}">
                <a16:creationId xmlns:a16="http://schemas.microsoft.com/office/drawing/2014/main" id="{1ECF6B61-63FD-47EF-B775-0F2DBA9AD6D4}"/>
              </a:ext>
            </a:extLst>
          </p:cNvPr>
          <p:cNvSpPr txBox="1">
            <a:spLocks noChangeArrowheads="1"/>
          </p:cNvSpPr>
          <p:nvPr/>
        </p:nvSpPr>
        <p:spPr bwMode="auto">
          <a:xfrm>
            <a:off x="207512" y="1099314"/>
            <a:ext cx="4805026"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dirty="0">
                <a:latin typeface="Arial"/>
                <a:cs typeface="Arial"/>
              </a:rPr>
              <a:t>PREM research is focused on cooperative phenomena in solid state, organic/inorganic biomaterials with a strong interdisciplinary crossover between physics, biophysics, materials science, chemistry and mathematics. During the current reporting period, in one of our projects we studied a novel air-stable two-dimensional ferromagnet grown by the department of chemistry at Ohio State University.</a:t>
            </a:r>
          </a:p>
          <a:p>
            <a:pPr eaLnBrk="1" hangingPunct="1"/>
            <a:endParaRPr lang="en-US" sz="1400" dirty="0"/>
          </a:p>
          <a:p>
            <a:pPr algn="just" eaLnBrk="1" hangingPunct="1"/>
            <a:r>
              <a:rPr lang="en-US" sz="1400" dirty="0"/>
              <a:t>Highlights: </a:t>
            </a:r>
          </a:p>
          <a:p>
            <a:pPr marL="342900" indent="-342900" eaLnBrk="1" hangingPunct="1">
              <a:buAutoNum type="arabicParenR"/>
            </a:pPr>
            <a:r>
              <a:rPr lang="en-US" sz="1400" dirty="0"/>
              <a:t>Angle resolved photoemission spectroscopy ARPES characterization of the new family of air-stable van der Waals ferromagnetic materials Cr</a:t>
            </a:r>
            <a:r>
              <a:rPr lang="en-US" sz="1400" baseline="-25000" dirty="0"/>
              <a:t>x</a:t>
            </a:r>
            <a:r>
              <a:rPr lang="en-US" sz="1400" dirty="0"/>
              <a:t>Pt</a:t>
            </a:r>
            <a:r>
              <a:rPr lang="en-US" sz="1400" baseline="-25000" dirty="0"/>
              <a:t>1-x</a:t>
            </a:r>
            <a:r>
              <a:rPr lang="en-US" sz="1400" dirty="0"/>
              <a:t>Te</a:t>
            </a:r>
            <a:r>
              <a:rPr lang="en-US" sz="1400" baseline="-25000" dirty="0"/>
              <a:t>2</a:t>
            </a:r>
            <a:r>
              <a:rPr lang="en-US" sz="1400" dirty="0"/>
              <a:t>,</a:t>
            </a:r>
            <a:r>
              <a:rPr lang="en-US" sz="1400" baseline="-25000" dirty="0"/>
              <a:t> </a:t>
            </a:r>
            <a:r>
              <a:rPr lang="en-US" sz="1400" b="1" dirty="0"/>
              <a:t>figure</a:t>
            </a:r>
            <a:r>
              <a:rPr lang="en-US" sz="1400" dirty="0"/>
              <a:t> (a).</a:t>
            </a:r>
          </a:p>
          <a:p>
            <a:pPr marL="342900" indent="-342900" eaLnBrk="1" hangingPunct="1">
              <a:buAutoNum type="arabicParenR"/>
            </a:pPr>
            <a:endParaRPr lang="en-US" sz="1400" dirty="0"/>
          </a:p>
          <a:p>
            <a:pPr marL="342900" indent="-342900" eaLnBrk="1" hangingPunct="1">
              <a:buAutoNum type="arabicParenR"/>
            </a:pPr>
            <a:r>
              <a:rPr lang="en-US" sz="1400" dirty="0"/>
              <a:t>Preliminary analysis points towards the inheritance of some of the topologically protected states of the parent crystal PtTe</a:t>
            </a:r>
            <a:r>
              <a:rPr lang="en-US" sz="1400" baseline="-25000" dirty="0"/>
              <a:t>2</a:t>
            </a:r>
            <a:r>
              <a:rPr lang="en-US" sz="1400" dirty="0"/>
              <a:t> to the magnetic compounds Cr</a:t>
            </a:r>
            <a:r>
              <a:rPr lang="en-US" sz="1400" baseline="-25000" dirty="0"/>
              <a:t>x</a:t>
            </a:r>
            <a:r>
              <a:rPr lang="en-US" sz="1400" dirty="0"/>
              <a:t>Pt</a:t>
            </a:r>
            <a:r>
              <a:rPr lang="en-US" sz="1400" baseline="-25000" dirty="0"/>
              <a:t>1-x</a:t>
            </a:r>
            <a:r>
              <a:rPr lang="en-US" sz="1400" dirty="0"/>
              <a:t>Te</a:t>
            </a:r>
            <a:r>
              <a:rPr lang="en-US" sz="1400" baseline="-25000" dirty="0"/>
              <a:t>2</a:t>
            </a:r>
            <a:r>
              <a:rPr lang="en-US" sz="1400" dirty="0"/>
              <a:t>, indicated with arrows in </a:t>
            </a:r>
            <a:r>
              <a:rPr lang="en-US" sz="1400" b="1" dirty="0"/>
              <a:t>figure</a:t>
            </a:r>
            <a:r>
              <a:rPr lang="en-US" sz="1400" dirty="0"/>
              <a:t> (a).</a:t>
            </a:r>
          </a:p>
          <a:p>
            <a:pPr marL="342900" indent="-342900" eaLnBrk="1" hangingPunct="1">
              <a:buAutoNum type="arabicParenR"/>
            </a:pPr>
            <a:endParaRPr lang="en-US" sz="1400" dirty="0"/>
          </a:p>
          <a:p>
            <a:pPr marL="342900" indent="-342900" eaLnBrk="1" hangingPunct="1">
              <a:buAutoNum type="arabicParenR"/>
            </a:pPr>
            <a:r>
              <a:rPr lang="en-US" sz="1400" dirty="0"/>
              <a:t>Surface science characterization of thin crystals of the Cr</a:t>
            </a:r>
            <a:r>
              <a:rPr lang="en-US" sz="1400" baseline="-25000" dirty="0"/>
              <a:t>x</a:t>
            </a:r>
            <a:r>
              <a:rPr lang="en-US" sz="1400" dirty="0"/>
              <a:t>Pt</a:t>
            </a:r>
            <a:r>
              <a:rPr lang="en-US" sz="1400" baseline="-25000" dirty="0"/>
              <a:t>1-x</a:t>
            </a:r>
            <a:r>
              <a:rPr lang="en-US" sz="1400" dirty="0"/>
              <a:t>Te</a:t>
            </a:r>
            <a:r>
              <a:rPr lang="en-US" sz="1400" baseline="-25000" dirty="0"/>
              <a:t>2 </a:t>
            </a:r>
            <a:r>
              <a:rPr lang="en-US" sz="1400" dirty="0"/>
              <a:t>alloys and preliminary device fabrication for future electronic transport measurements at low temperatures.</a:t>
            </a:r>
          </a:p>
        </p:txBody>
      </p:sp>
      <p:sp>
        <p:nvSpPr>
          <p:cNvPr id="8" name="Rectangle 37">
            <a:extLst>
              <a:ext uri="{FF2B5EF4-FFF2-40B4-BE49-F238E27FC236}">
                <a16:creationId xmlns:a16="http://schemas.microsoft.com/office/drawing/2014/main" id="{0D7491B8-BB70-4859-9BB7-EB60800EB5C9}"/>
              </a:ext>
              <a:ext uri="{C183D7F6-B498-43B3-948B-1728B52AA6E4}">
                <adec:decorative xmlns:adec="http://schemas.microsoft.com/office/drawing/2017/decorative" val="1"/>
              </a:ext>
            </a:extLst>
          </p:cNvPr>
          <p:cNvSpPr>
            <a:spLocks noChangeArrowheads="1"/>
          </p:cNvSpPr>
          <p:nvPr/>
        </p:nvSpPr>
        <p:spPr bwMode="auto">
          <a:xfrm>
            <a:off x="5229432" y="1360170"/>
            <a:ext cx="6962568" cy="483614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br>
              <a:rPr lang="en-US" dirty="0"/>
            </a:br>
            <a:endParaRPr lang="en-US" dirty="0">
              <a:solidFill>
                <a:srgbClr val="FFFFFF"/>
              </a:solidFill>
              <a:latin typeface="-apple-system"/>
            </a:endParaRPr>
          </a:p>
          <a:p>
            <a:br>
              <a:rPr lang="en-US" dirty="0"/>
            </a:br>
            <a:endParaRPr lang="en-US" dirty="0"/>
          </a:p>
        </p:txBody>
      </p:sp>
      <p:pic>
        <p:nvPicPr>
          <p:cNvPr id="18" name="Picture 17" descr="b) Atomic force microscopy image of a thin crystal of Cr0.35Pt0.65Te2 and profiles ">
            <a:extLst>
              <a:ext uri="{FF2B5EF4-FFF2-40B4-BE49-F238E27FC236}">
                <a16:creationId xmlns:a16="http://schemas.microsoft.com/office/drawing/2014/main" id="{76C550D6-D3E6-89B4-E278-5941AF6C6F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21900" y="4091291"/>
            <a:ext cx="2030539" cy="1955817"/>
          </a:xfrm>
          <a:prstGeom prst="rect">
            <a:avLst/>
          </a:prstGeom>
        </p:spPr>
      </p:pic>
      <p:pic>
        <p:nvPicPr>
          <p:cNvPr id="26" name="Picture 25" descr="Profiles showing crystals as thin as 20 nm">
            <a:extLst>
              <a:ext uri="{FF2B5EF4-FFF2-40B4-BE49-F238E27FC236}">
                <a16:creationId xmlns:a16="http://schemas.microsoft.com/office/drawing/2014/main" id="{99DD4FB7-9768-44A4-C645-706175DE3D48}"/>
              </a:ext>
            </a:extLst>
          </p:cNvPr>
          <p:cNvPicPr>
            <a:picLocks noChangeAspect="1"/>
          </p:cNvPicPr>
          <p:nvPr/>
        </p:nvPicPr>
        <p:blipFill>
          <a:blip r:embed="rId7"/>
          <a:stretch>
            <a:fillRect/>
          </a:stretch>
        </p:blipFill>
        <p:spPr>
          <a:xfrm>
            <a:off x="7741249" y="4325252"/>
            <a:ext cx="2147208" cy="1615721"/>
          </a:xfrm>
          <a:prstGeom prst="rect">
            <a:avLst/>
          </a:prstGeom>
        </p:spPr>
      </p:pic>
      <p:pic>
        <p:nvPicPr>
          <p:cNvPr id="28" name="Picture 27" descr="(d) Preliminary electronic device">
            <a:extLst>
              <a:ext uri="{FF2B5EF4-FFF2-40B4-BE49-F238E27FC236}">
                <a16:creationId xmlns:a16="http://schemas.microsoft.com/office/drawing/2014/main" id="{FF71290D-ED28-BE58-AD22-5AA9856C9E1C}"/>
              </a:ext>
            </a:extLst>
          </p:cNvPr>
          <p:cNvPicPr>
            <a:picLocks noChangeAspect="1"/>
          </p:cNvPicPr>
          <p:nvPr/>
        </p:nvPicPr>
        <p:blipFill rotWithShape="1">
          <a:blip r:embed="rId8">
            <a:extLst>
              <a:ext uri="{28A0092B-C50C-407E-A947-70E740481C1C}">
                <a14:useLocalDpi xmlns:a14="http://schemas.microsoft.com/office/drawing/2010/main" val="0"/>
              </a:ext>
            </a:extLst>
          </a:blip>
          <a:srcRect l="6953" t="8826"/>
          <a:stretch/>
        </p:blipFill>
        <p:spPr>
          <a:xfrm>
            <a:off x="10116537" y="4325252"/>
            <a:ext cx="1867951" cy="1831782"/>
          </a:xfrm>
          <a:prstGeom prst="rect">
            <a:avLst/>
          </a:prstGeom>
        </p:spPr>
      </p:pic>
      <p:sp>
        <p:nvSpPr>
          <p:cNvPr id="31" name="TextBox 30">
            <a:extLst>
              <a:ext uri="{FF2B5EF4-FFF2-40B4-BE49-F238E27FC236}">
                <a16:creationId xmlns:a16="http://schemas.microsoft.com/office/drawing/2014/main" id="{D0A2DF38-0087-10AE-7C88-2A4EBD8214EE}"/>
              </a:ext>
            </a:extLst>
          </p:cNvPr>
          <p:cNvSpPr txBox="1"/>
          <p:nvPr/>
        </p:nvSpPr>
        <p:spPr>
          <a:xfrm>
            <a:off x="7993312" y="1385135"/>
            <a:ext cx="759204" cy="338554"/>
          </a:xfrm>
          <a:prstGeom prst="rect">
            <a:avLst/>
          </a:prstGeom>
          <a:noFill/>
        </p:spPr>
        <p:txBody>
          <a:bodyPr wrap="square">
            <a:spAutoFit/>
          </a:bodyPr>
          <a:lstStyle/>
          <a:p>
            <a:r>
              <a:rPr lang="en-US" sz="1600" b="1" dirty="0"/>
              <a:t>PtTe</a:t>
            </a:r>
            <a:r>
              <a:rPr lang="en-US" sz="1600" b="1" baseline="-25000" dirty="0"/>
              <a:t>2</a:t>
            </a:r>
            <a:endParaRPr lang="en-US" sz="1600" b="1" dirty="0"/>
          </a:p>
        </p:txBody>
      </p:sp>
      <p:sp>
        <p:nvSpPr>
          <p:cNvPr id="33" name="TextBox 32">
            <a:extLst>
              <a:ext uri="{FF2B5EF4-FFF2-40B4-BE49-F238E27FC236}">
                <a16:creationId xmlns:a16="http://schemas.microsoft.com/office/drawing/2014/main" id="{3FF3F85C-2FF0-0CBA-BF57-1D1230316931}"/>
              </a:ext>
            </a:extLst>
          </p:cNvPr>
          <p:cNvSpPr txBox="1"/>
          <p:nvPr/>
        </p:nvSpPr>
        <p:spPr>
          <a:xfrm>
            <a:off x="9296832" y="1375820"/>
            <a:ext cx="1286719" cy="338554"/>
          </a:xfrm>
          <a:prstGeom prst="rect">
            <a:avLst/>
          </a:prstGeom>
          <a:noFill/>
        </p:spPr>
        <p:txBody>
          <a:bodyPr wrap="square">
            <a:spAutoFit/>
          </a:bodyPr>
          <a:lstStyle/>
          <a:p>
            <a:r>
              <a:rPr lang="en-US" sz="1600" b="1" dirty="0"/>
              <a:t>Cr</a:t>
            </a:r>
            <a:r>
              <a:rPr lang="en-US" sz="1600" b="1" baseline="-25000" dirty="0"/>
              <a:t>0.35</a:t>
            </a:r>
            <a:r>
              <a:rPr lang="en-US" sz="1600" b="1" dirty="0"/>
              <a:t>Pt</a:t>
            </a:r>
            <a:r>
              <a:rPr lang="en-US" sz="1600" b="1" baseline="-25000" dirty="0"/>
              <a:t>0.65</a:t>
            </a:r>
            <a:r>
              <a:rPr lang="en-US" sz="1600" b="1" dirty="0"/>
              <a:t>Te</a:t>
            </a:r>
            <a:r>
              <a:rPr lang="en-US" sz="1600" b="1" baseline="-25000" dirty="0"/>
              <a:t>2</a:t>
            </a:r>
            <a:endParaRPr lang="en-US" sz="1600" b="1" dirty="0"/>
          </a:p>
        </p:txBody>
      </p:sp>
      <p:sp>
        <p:nvSpPr>
          <p:cNvPr id="34" name="TextBox 33">
            <a:extLst>
              <a:ext uri="{FF2B5EF4-FFF2-40B4-BE49-F238E27FC236}">
                <a16:creationId xmlns:a16="http://schemas.microsoft.com/office/drawing/2014/main" id="{14E5FC6C-0190-7D0C-0EE7-263667218976}"/>
              </a:ext>
            </a:extLst>
          </p:cNvPr>
          <p:cNvSpPr txBox="1"/>
          <p:nvPr/>
        </p:nvSpPr>
        <p:spPr>
          <a:xfrm>
            <a:off x="10925232" y="1360170"/>
            <a:ext cx="1286719" cy="338554"/>
          </a:xfrm>
          <a:prstGeom prst="rect">
            <a:avLst/>
          </a:prstGeom>
          <a:noFill/>
        </p:spPr>
        <p:txBody>
          <a:bodyPr wrap="square">
            <a:spAutoFit/>
          </a:bodyPr>
          <a:lstStyle/>
          <a:p>
            <a:r>
              <a:rPr lang="en-US" sz="1600" b="1" dirty="0"/>
              <a:t>Cr</a:t>
            </a:r>
            <a:r>
              <a:rPr lang="en-US" sz="1600" b="1" baseline="-25000" dirty="0"/>
              <a:t>0.45</a:t>
            </a:r>
            <a:r>
              <a:rPr lang="en-US" sz="1600" b="1" dirty="0"/>
              <a:t>Pt</a:t>
            </a:r>
            <a:r>
              <a:rPr lang="en-US" sz="1600" b="1" baseline="-25000" dirty="0"/>
              <a:t>0.55</a:t>
            </a:r>
            <a:r>
              <a:rPr lang="en-US" sz="1600" b="1" dirty="0"/>
              <a:t>Te</a:t>
            </a:r>
            <a:r>
              <a:rPr lang="en-US" sz="1600" b="1" baseline="-25000" dirty="0"/>
              <a:t>2</a:t>
            </a:r>
            <a:endParaRPr lang="en-US" sz="1600" b="1" dirty="0"/>
          </a:p>
        </p:txBody>
      </p:sp>
      <p:sp>
        <p:nvSpPr>
          <p:cNvPr id="35" name="TextBox 34">
            <a:extLst>
              <a:ext uri="{FF2B5EF4-FFF2-40B4-BE49-F238E27FC236}">
                <a16:creationId xmlns:a16="http://schemas.microsoft.com/office/drawing/2014/main" id="{F8B1F682-4893-1C17-1B02-5B6C13728E9D}"/>
              </a:ext>
            </a:extLst>
          </p:cNvPr>
          <p:cNvSpPr txBox="1"/>
          <p:nvPr/>
        </p:nvSpPr>
        <p:spPr>
          <a:xfrm>
            <a:off x="7265883" y="1385135"/>
            <a:ext cx="455271" cy="369332"/>
          </a:xfrm>
          <a:prstGeom prst="rect">
            <a:avLst/>
          </a:prstGeom>
          <a:noFill/>
        </p:spPr>
        <p:txBody>
          <a:bodyPr wrap="square" rtlCol="0">
            <a:spAutoFit/>
          </a:bodyPr>
          <a:lstStyle/>
          <a:p>
            <a:r>
              <a:rPr lang="en-US" dirty="0"/>
              <a:t>(a)</a:t>
            </a:r>
          </a:p>
        </p:txBody>
      </p:sp>
      <p:sp>
        <p:nvSpPr>
          <p:cNvPr id="36" name="TextBox 35">
            <a:extLst>
              <a:ext uri="{FF2B5EF4-FFF2-40B4-BE49-F238E27FC236}">
                <a16:creationId xmlns:a16="http://schemas.microsoft.com/office/drawing/2014/main" id="{1390B89A-BA9B-21D8-CDAC-F862AD06DD9F}"/>
              </a:ext>
            </a:extLst>
          </p:cNvPr>
          <p:cNvSpPr txBox="1"/>
          <p:nvPr/>
        </p:nvSpPr>
        <p:spPr>
          <a:xfrm>
            <a:off x="5299561" y="3920851"/>
            <a:ext cx="455271" cy="369332"/>
          </a:xfrm>
          <a:prstGeom prst="rect">
            <a:avLst/>
          </a:prstGeom>
          <a:noFill/>
        </p:spPr>
        <p:txBody>
          <a:bodyPr wrap="square" rtlCol="0">
            <a:spAutoFit/>
          </a:bodyPr>
          <a:lstStyle/>
          <a:p>
            <a:r>
              <a:rPr lang="en-US" dirty="0"/>
              <a:t>(b)</a:t>
            </a:r>
          </a:p>
        </p:txBody>
      </p:sp>
      <p:sp>
        <p:nvSpPr>
          <p:cNvPr id="37" name="TextBox 36">
            <a:extLst>
              <a:ext uri="{FF2B5EF4-FFF2-40B4-BE49-F238E27FC236}">
                <a16:creationId xmlns:a16="http://schemas.microsoft.com/office/drawing/2014/main" id="{42F28440-E0CD-FD3A-9FAD-856576CC4964}"/>
              </a:ext>
            </a:extLst>
          </p:cNvPr>
          <p:cNvSpPr txBox="1"/>
          <p:nvPr/>
        </p:nvSpPr>
        <p:spPr>
          <a:xfrm>
            <a:off x="7741249" y="3939810"/>
            <a:ext cx="455271" cy="369332"/>
          </a:xfrm>
          <a:prstGeom prst="rect">
            <a:avLst/>
          </a:prstGeom>
          <a:noFill/>
        </p:spPr>
        <p:txBody>
          <a:bodyPr wrap="square" rtlCol="0">
            <a:spAutoFit/>
          </a:bodyPr>
          <a:lstStyle/>
          <a:p>
            <a:r>
              <a:rPr lang="en-US" dirty="0"/>
              <a:t>(c)</a:t>
            </a:r>
          </a:p>
        </p:txBody>
      </p:sp>
      <p:sp>
        <p:nvSpPr>
          <p:cNvPr id="38" name="TextBox 37">
            <a:extLst>
              <a:ext uri="{FF2B5EF4-FFF2-40B4-BE49-F238E27FC236}">
                <a16:creationId xmlns:a16="http://schemas.microsoft.com/office/drawing/2014/main" id="{DAAB6E59-6CAC-719C-EC1D-8568E798E96B}"/>
              </a:ext>
            </a:extLst>
          </p:cNvPr>
          <p:cNvSpPr txBox="1"/>
          <p:nvPr/>
        </p:nvSpPr>
        <p:spPr>
          <a:xfrm>
            <a:off x="10008740" y="3889014"/>
            <a:ext cx="455271" cy="369332"/>
          </a:xfrm>
          <a:prstGeom prst="rect">
            <a:avLst/>
          </a:prstGeom>
          <a:noFill/>
        </p:spPr>
        <p:txBody>
          <a:bodyPr wrap="square" rtlCol="0">
            <a:spAutoFit/>
          </a:bodyPr>
          <a:lstStyle/>
          <a:p>
            <a:r>
              <a:rPr lang="en-US" dirty="0"/>
              <a:t>(d)</a:t>
            </a:r>
          </a:p>
        </p:txBody>
      </p:sp>
      <p:sp>
        <p:nvSpPr>
          <p:cNvPr id="39" name="TextBox 38" descr="(a) Band structure of the type-II Dirac semimetal PtTe2 and its Cr alloys CrxPt1-xTe2 (b) Atomic force microscopy image of a thin crystal of Cr0.35Pt0.65Te2 and profiles (c) showing crystals as thin as 20nm. (d) Preliminary electronic device&#10;">
            <a:extLst>
              <a:ext uri="{FF2B5EF4-FFF2-40B4-BE49-F238E27FC236}">
                <a16:creationId xmlns:a16="http://schemas.microsoft.com/office/drawing/2014/main" id="{EA5300A8-DD62-6C7B-A937-A6E701F53F82}"/>
              </a:ext>
            </a:extLst>
          </p:cNvPr>
          <p:cNvSpPr txBox="1"/>
          <p:nvPr/>
        </p:nvSpPr>
        <p:spPr>
          <a:xfrm>
            <a:off x="5376299" y="1435742"/>
            <a:ext cx="1999783" cy="2462213"/>
          </a:xfrm>
          <a:prstGeom prst="rect">
            <a:avLst/>
          </a:prstGeom>
          <a:noFill/>
        </p:spPr>
        <p:txBody>
          <a:bodyPr wrap="square" rtlCol="0">
            <a:spAutoFit/>
          </a:bodyPr>
          <a:lstStyle/>
          <a:p>
            <a:r>
              <a:rPr lang="en-US" sz="1400" dirty="0"/>
              <a:t>(a) Band structure of the type-II Dirac semimetal PtTe2 and its Cr alloys Cr</a:t>
            </a:r>
            <a:r>
              <a:rPr lang="en-US" sz="1400" baseline="-25000" dirty="0"/>
              <a:t>x</a:t>
            </a:r>
            <a:r>
              <a:rPr lang="en-US" sz="1400" dirty="0"/>
              <a:t>Pt</a:t>
            </a:r>
            <a:r>
              <a:rPr lang="en-US" sz="1400" baseline="-25000" dirty="0"/>
              <a:t>1-x</a:t>
            </a:r>
            <a:r>
              <a:rPr lang="en-US" sz="1400" dirty="0"/>
              <a:t>Te</a:t>
            </a:r>
            <a:r>
              <a:rPr lang="en-US" sz="1400" baseline="-25000" dirty="0"/>
              <a:t>2 </a:t>
            </a:r>
            <a:r>
              <a:rPr lang="en-US" sz="1400" dirty="0"/>
              <a:t>(b) Atomic force microscopy image of a thin crystal of Cr</a:t>
            </a:r>
            <a:r>
              <a:rPr lang="en-US" sz="1400" baseline="-25000" dirty="0"/>
              <a:t>0.35</a:t>
            </a:r>
            <a:r>
              <a:rPr lang="en-US" sz="1400" dirty="0"/>
              <a:t>Pt</a:t>
            </a:r>
            <a:r>
              <a:rPr lang="en-US" sz="1400" baseline="-25000" dirty="0"/>
              <a:t>0.65</a:t>
            </a:r>
            <a:r>
              <a:rPr lang="en-US" sz="1400" dirty="0"/>
              <a:t>Te</a:t>
            </a:r>
            <a:r>
              <a:rPr lang="en-US" sz="1400" baseline="-25000" dirty="0"/>
              <a:t>2</a:t>
            </a:r>
            <a:r>
              <a:rPr lang="en-US" sz="1400" dirty="0"/>
              <a:t> and profiles (c) showing crystals as thin as 20nm. (d) Preliminary electronic device</a:t>
            </a:r>
          </a:p>
        </p:txBody>
      </p:sp>
      <p:cxnSp>
        <p:nvCxnSpPr>
          <p:cNvPr id="41" name="Straight Arrow Connector 40">
            <a:extLst>
              <a:ext uri="{FF2B5EF4-FFF2-40B4-BE49-F238E27FC236}">
                <a16:creationId xmlns:a16="http://schemas.microsoft.com/office/drawing/2014/main" id="{A279C5D4-BE76-205E-506D-8FD195B369FE}"/>
              </a:ext>
              <a:ext uri="{C183D7F6-B498-43B3-948B-1728B52AA6E4}">
                <adec:decorative xmlns:adec="http://schemas.microsoft.com/office/drawing/2017/decorative" val="1"/>
              </a:ext>
            </a:extLst>
          </p:cNvPr>
          <p:cNvCxnSpPr>
            <a:cxnSpLocks/>
          </p:cNvCxnSpPr>
          <p:nvPr/>
        </p:nvCxnSpPr>
        <p:spPr>
          <a:xfrm flipV="1">
            <a:off x="8281117" y="2300355"/>
            <a:ext cx="84881" cy="127321"/>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cxnSp>
        <p:nvCxnSpPr>
          <p:cNvPr id="42" name="Straight Arrow Connector 41">
            <a:extLst>
              <a:ext uri="{FF2B5EF4-FFF2-40B4-BE49-F238E27FC236}">
                <a16:creationId xmlns:a16="http://schemas.microsoft.com/office/drawing/2014/main" id="{FF766CB9-D188-C9E4-8C42-275F6157EF66}"/>
              </a:ext>
              <a:ext uri="{C183D7F6-B498-43B3-948B-1728B52AA6E4}">
                <adec:decorative xmlns:adec="http://schemas.microsoft.com/office/drawing/2017/decorative" val="1"/>
              </a:ext>
            </a:extLst>
          </p:cNvPr>
          <p:cNvCxnSpPr>
            <a:cxnSpLocks/>
          </p:cNvCxnSpPr>
          <p:nvPr/>
        </p:nvCxnSpPr>
        <p:spPr>
          <a:xfrm flipV="1">
            <a:off x="8248542" y="3220402"/>
            <a:ext cx="75016" cy="151689"/>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cxnSp>
        <p:nvCxnSpPr>
          <p:cNvPr id="53" name="Straight Arrow Connector 52">
            <a:extLst>
              <a:ext uri="{FF2B5EF4-FFF2-40B4-BE49-F238E27FC236}">
                <a16:creationId xmlns:a16="http://schemas.microsoft.com/office/drawing/2014/main" id="{7B35B0F6-0C24-A1E3-7B9D-E156142BB959}"/>
              </a:ext>
              <a:ext uri="{C183D7F6-B498-43B3-948B-1728B52AA6E4}">
                <adec:decorative xmlns:adec="http://schemas.microsoft.com/office/drawing/2017/decorative" val="1"/>
              </a:ext>
            </a:extLst>
          </p:cNvPr>
          <p:cNvCxnSpPr>
            <a:cxnSpLocks/>
          </p:cNvCxnSpPr>
          <p:nvPr/>
        </p:nvCxnSpPr>
        <p:spPr>
          <a:xfrm flipV="1">
            <a:off x="9816296" y="1823359"/>
            <a:ext cx="84881" cy="127321"/>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cxnSp>
        <p:nvCxnSpPr>
          <p:cNvPr id="54" name="Straight Arrow Connector 53">
            <a:extLst>
              <a:ext uri="{FF2B5EF4-FFF2-40B4-BE49-F238E27FC236}">
                <a16:creationId xmlns:a16="http://schemas.microsoft.com/office/drawing/2014/main" id="{CF58B6C1-6E69-B059-CA03-9836D1E4F2B9}"/>
              </a:ext>
              <a:ext uri="{C183D7F6-B498-43B3-948B-1728B52AA6E4}">
                <adec:decorative xmlns:adec="http://schemas.microsoft.com/office/drawing/2017/decorative" val="1"/>
              </a:ext>
            </a:extLst>
          </p:cNvPr>
          <p:cNvCxnSpPr>
            <a:cxnSpLocks/>
          </p:cNvCxnSpPr>
          <p:nvPr/>
        </p:nvCxnSpPr>
        <p:spPr>
          <a:xfrm flipV="1">
            <a:off x="9813510" y="2814590"/>
            <a:ext cx="75016" cy="151689"/>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cxnSp>
        <p:nvCxnSpPr>
          <p:cNvPr id="55" name="Straight Arrow Connector 54">
            <a:extLst>
              <a:ext uri="{FF2B5EF4-FFF2-40B4-BE49-F238E27FC236}">
                <a16:creationId xmlns:a16="http://schemas.microsoft.com/office/drawing/2014/main" id="{44190B88-19E0-6EAC-9753-8A7DB1F08DB6}"/>
              </a:ext>
              <a:ext uri="{C183D7F6-B498-43B3-948B-1728B52AA6E4}">
                <adec:decorative xmlns:adec="http://schemas.microsoft.com/office/drawing/2017/decorative" val="1"/>
              </a:ext>
            </a:extLst>
          </p:cNvPr>
          <p:cNvCxnSpPr>
            <a:cxnSpLocks/>
          </p:cNvCxnSpPr>
          <p:nvPr/>
        </p:nvCxnSpPr>
        <p:spPr>
          <a:xfrm flipV="1">
            <a:off x="11392372" y="1763557"/>
            <a:ext cx="84881" cy="127321"/>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cxnSp>
        <p:nvCxnSpPr>
          <p:cNvPr id="56" name="Straight Arrow Connector 55">
            <a:extLst>
              <a:ext uri="{FF2B5EF4-FFF2-40B4-BE49-F238E27FC236}">
                <a16:creationId xmlns:a16="http://schemas.microsoft.com/office/drawing/2014/main" id="{46B6EA3E-76CC-4BD5-6ECC-D83AEAB691D2}"/>
              </a:ext>
              <a:ext uri="{C183D7F6-B498-43B3-948B-1728B52AA6E4}">
                <adec:decorative xmlns:adec="http://schemas.microsoft.com/office/drawing/2017/decorative" val="1"/>
              </a:ext>
            </a:extLst>
          </p:cNvPr>
          <p:cNvCxnSpPr>
            <a:cxnSpLocks/>
          </p:cNvCxnSpPr>
          <p:nvPr/>
        </p:nvCxnSpPr>
        <p:spPr>
          <a:xfrm flipV="1">
            <a:off x="11398475" y="2992468"/>
            <a:ext cx="75016" cy="151689"/>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4309644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ED36953-0DFC-4F49-9298-E739FD3F2CFC}"/>
              </a:ext>
            </a:extLst>
          </p:cNvPr>
          <p:cNvSpPr txBox="1"/>
          <p:nvPr/>
        </p:nvSpPr>
        <p:spPr>
          <a:xfrm>
            <a:off x="100483" y="300183"/>
            <a:ext cx="1338828" cy="307777"/>
          </a:xfrm>
          <a:prstGeom prst="rect">
            <a:avLst/>
          </a:prstGeom>
          <a:noFill/>
        </p:spPr>
        <p:txBody>
          <a:bodyPr wrap="none" rtlCol="0">
            <a:spAutoFit/>
          </a:bodyPr>
          <a:lstStyle/>
          <a:p>
            <a:r>
              <a:rPr lang="en-US" sz="1400" b="1" dirty="0">
                <a:latin typeface="Arial" panose="020B0604020202020204" pitchFamily="34" charset="0"/>
                <a:cs typeface="Arial" panose="020B0604020202020204" pitchFamily="34" charset="0"/>
              </a:rPr>
              <a:t>DMR 2122199</a:t>
            </a:r>
          </a:p>
        </p:txBody>
      </p:sp>
      <p:grpSp>
        <p:nvGrpSpPr>
          <p:cNvPr id="29" name="Group 28">
            <a:extLst>
              <a:ext uri="{FF2B5EF4-FFF2-40B4-BE49-F238E27FC236}">
                <a16:creationId xmlns:a16="http://schemas.microsoft.com/office/drawing/2014/main" id="{331F3EE4-014E-BD92-3F67-ECD994B5F1C2}"/>
              </a:ext>
              <a:ext uri="{C183D7F6-B498-43B3-948B-1728B52AA6E4}">
                <adec:decorative xmlns:adec="http://schemas.microsoft.com/office/drawing/2017/decorative" val="1"/>
              </a:ext>
            </a:extLst>
          </p:cNvPr>
          <p:cNvGrpSpPr/>
          <p:nvPr/>
        </p:nvGrpSpPr>
        <p:grpSpPr>
          <a:xfrm>
            <a:off x="4700016" y="807829"/>
            <a:ext cx="7484416" cy="444970"/>
            <a:chOff x="4707584" y="910048"/>
            <a:chExt cx="7484416" cy="444970"/>
          </a:xfrm>
          <a:solidFill>
            <a:schemeClr val="accent4">
              <a:lumMod val="40000"/>
              <a:lumOff val="60000"/>
            </a:schemeClr>
          </a:solidFill>
        </p:grpSpPr>
        <p:sp>
          <p:nvSpPr>
            <p:cNvPr id="30" name="Rectangle 29">
              <a:extLst>
                <a:ext uri="{FF2B5EF4-FFF2-40B4-BE49-F238E27FC236}">
                  <a16:creationId xmlns:a16="http://schemas.microsoft.com/office/drawing/2014/main" id="{1EB27D6B-C187-D5A1-872E-76090B0B550B}"/>
                </a:ext>
              </a:extLst>
            </p:cNvPr>
            <p:cNvSpPr/>
            <p:nvPr/>
          </p:nvSpPr>
          <p:spPr>
            <a:xfrm>
              <a:off x="5164853" y="910048"/>
              <a:ext cx="7027147" cy="4449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ight Triangle 30">
              <a:extLst>
                <a:ext uri="{FF2B5EF4-FFF2-40B4-BE49-F238E27FC236}">
                  <a16:creationId xmlns:a16="http://schemas.microsoft.com/office/drawing/2014/main" id="{F619CD93-AD86-9D31-B676-50592DC0F282}"/>
                </a:ext>
              </a:extLst>
            </p:cNvPr>
            <p:cNvSpPr/>
            <p:nvPr/>
          </p:nvSpPr>
          <p:spPr>
            <a:xfrm rot="10800000">
              <a:off x="4707584" y="910048"/>
              <a:ext cx="457269" cy="44497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1" name="TextBox 20">
            <a:extLst>
              <a:ext uri="{FF2B5EF4-FFF2-40B4-BE49-F238E27FC236}">
                <a16:creationId xmlns:a16="http://schemas.microsoft.com/office/drawing/2014/main" id="{426A9296-2844-4E28-A508-770A45A2E9C0}"/>
              </a:ext>
            </a:extLst>
          </p:cNvPr>
          <p:cNvSpPr txBox="1"/>
          <p:nvPr/>
        </p:nvSpPr>
        <p:spPr>
          <a:xfrm>
            <a:off x="5109749" y="846161"/>
            <a:ext cx="6365845" cy="307777"/>
          </a:xfrm>
          <a:prstGeom prst="rect">
            <a:avLst/>
          </a:prstGeom>
          <a:noFill/>
        </p:spPr>
        <p:txBody>
          <a:bodyPr wrap="none" rtlCol="0">
            <a:spAutoFit/>
          </a:bodyPr>
          <a:lstStyle/>
          <a:p>
            <a:r>
              <a:rPr lang="en-US" sz="1400" b="1" dirty="0">
                <a:latin typeface="Arial" panose="020B0604020202020204" pitchFamily="34" charset="0"/>
                <a:cs typeface="Arial" panose="020B0604020202020204" pitchFamily="34" charset="0"/>
              </a:rPr>
              <a:t>Michael R. Peterson,</a:t>
            </a:r>
            <a:r>
              <a:rPr lang="en-US" sz="1400" b="1" i="0" dirty="0">
                <a:solidFill>
                  <a:srgbClr val="000000"/>
                </a:solidFill>
                <a:effectLst/>
                <a:latin typeface="Arial" panose="020B0604020202020204" pitchFamily="34" charset="0"/>
                <a:cs typeface="Arial" panose="020B0604020202020204" pitchFamily="34" charset="0"/>
              </a:rPr>
              <a:t> California State University-Long Beach Foundation</a:t>
            </a:r>
            <a:r>
              <a:rPr lang="en-US" sz="1400" b="1" dirty="0">
                <a:latin typeface="Arial" panose="020B0604020202020204" pitchFamily="34" charset="0"/>
                <a:cs typeface="Arial" panose="020B0604020202020204" pitchFamily="34" charset="0"/>
              </a:rPr>
              <a:t> </a:t>
            </a:r>
          </a:p>
        </p:txBody>
      </p:sp>
      <p:sp>
        <p:nvSpPr>
          <p:cNvPr id="42" name="Text Box 4">
            <a:extLst>
              <a:ext uri="{FF2B5EF4-FFF2-40B4-BE49-F238E27FC236}">
                <a16:creationId xmlns:a16="http://schemas.microsoft.com/office/drawing/2014/main" id="{469CE886-B22A-F0EA-9A0B-7CDCCA6FE98C}"/>
              </a:ext>
            </a:extLst>
          </p:cNvPr>
          <p:cNvSpPr txBox="1">
            <a:spLocks noChangeArrowheads="1"/>
          </p:cNvSpPr>
          <p:nvPr/>
        </p:nvSpPr>
        <p:spPr bwMode="auto">
          <a:xfrm>
            <a:off x="115184" y="1119347"/>
            <a:ext cx="5085024" cy="5047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dirty="0">
                <a:latin typeface="Arial"/>
                <a:cs typeface="Arial"/>
              </a:rPr>
              <a:t>In summer 2022, </a:t>
            </a:r>
            <a:r>
              <a:rPr lang="en-US" sz="1400" b="1" i="0" dirty="0">
                <a:solidFill>
                  <a:srgbClr val="373737"/>
                </a:solidFill>
                <a:effectLst/>
                <a:latin typeface="Arial"/>
                <a:cs typeface="Arial"/>
              </a:rPr>
              <a:t>May 15 – July 23, </a:t>
            </a:r>
            <a:r>
              <a:rPr lang="en-US" sz="1400" dirty="0">
                <a:latin typeface="Arial"/>
                <a:cs typeface="Arial"/>
              </a:rPr>
              <a:t>three CSULB PREM UG students, </a:t>
            </a:r>
            <a:r>
              <a:rPr lang="en-US" sz="1400" b="1" dirty="0">
                <a:latin typeface="Arial"/>
                <a:cs typeface="Arial"/>
              </a:rPr>
              <a:t>Adam, Adrean, </a:t>
            </a:r>
            <a:r>
              <a:rPr lang="en-US" sz="1400" dirty="0">
                <a:latin typeface="Arial"/>
                <a:cs typeface="Arial"/>
              </a:rPr>
              <a:t>and</a:t>
            </a:r>
            <a:r>
              <a:rPr lang="en-US" sz="1400" b="1" dirty="0">
                <a:latin typeface="Arial"/>
                <a:cs typeface="Arial"/>
              </a:rPr>
              <a:t> Samra</a:t>
            </a:r>
            <a:r>
              <a:rPr lang="en-US" sz="1400" dirty="0">
                <a:latin typeface="Arial"/>
                <a:cs typeface="Arial"/>
              </a:rPr>
              <a:t>, attended the 10-week </a:t>
            </a:r>
            <a:r>
              <a:rPr lang="en-US" sz="1400" b="0" i="0" dirty="0">
                <a:solidFill>
                  <a:srgbClr val="373737"/>
                </a:solidFill>
                <a:effectLst/>
                <a:latin typeface="Arial"/>
                <a:cs typeface="Arial"/>
              </a:rPr>
              <a:t>CEM REU program </a:t>
            </a:r>
            <a:r>
              <a:rPr lang="en-US" sz="1400" dirty="0">
                <a:latin typeface="Arial"/>
                <a:cs typeface="Arial"/>
              </a:rPr>
              <a:t>at OSU. </a:t>
            </a:r>
            <a:r>
              <a:rPr lang="en-US" sz="1400" b="1" dirty="0">
                <a:latin typeface="Arial"/>
                <a:cs typeface="Arial"/>
              </a:rPr>
              <a:t>Adam</a:t>
            </a:r>
            <a:r>
              <a:rPr lang="en-US" sz="1400" dirty="0">
                <a:latin typeface="Arial"/>
                <a:cs typeface="Arial"/>
              </a:rPr>
              <a:t> worked on </a:t>
            </a:r>
            <a:r>
              <a:rPr lang="en-US" sz="1400" b="0" i="0" dirty="0">
                <a:solidFill>
                  <a:srgbClr val="201F1E"/>
                </a:solidFill>
                <a:effectLst/>
                <a:latin typeface="Arial"/>
                <a:cs typeface="Arial"/>
              </a:rPr>
              <a:t>defect assisted quantum tunneling using different types of hBN insulators in </a:t>
            </a:r>
            <a:r>
              <a:rPr lang="en-US" sz="1400" dirty="0">
                <a:solidFill>
                  <a:srgbClr val="201F1E"/>
                </a:solidFill>
                <a:latin typeface="Arial"/>
                <a:cs typeface="Arial"/>
              </a:rPr>
              <a:t>the </a:t>
            </a:r>
            <a:r>
              <a:rPr lang="en-US" sz="1400" b="0" i="0" dirty="0">
                <a:solidFill>
                  <a:srgbClr val="201F1E"/>
                </a:solidFill>
                <a:effectLst/>
                <a:latin typeface="Arial"/>
                <a:cs typeface="Arial"/>
              </a:rPr>
              <a:t>Ezekiel Johnston-Halperin group.</a:t>
            </a:r>
            <a:r>
              <a:rPr lang="en-US" sz="1400" b="1" dirty="0">
                <a:latin typeface="Arial"/>
                <a:cs typeface="Arial"/>
              </a:rPr>
              <a:t> Adrean </a:t>
            </a:r>
            <a:r>
              <a:rPr lang="en-US" sz="1400" dirty="0">
                <a:latin typeface="Arial"/>
                <a:cs typeface="Arial"/>
              </a:rPr>
              <a:t>worked on computational modeling of magnetic thin films in </a:t>
            </a:r>
            <a:r>
              <a:rPr lang="en-US" sz="1400" b="1" dirty="0">
                <a:latin typeface="Arial"/>
                <a:cs typeface="Arial"/>
              </a:rPr>
              <a:t>Hammel</a:t>
            </a:r>
            <a:r>
              <a:rPr lang="en-US" sz="1400" dirty="0">
                <a:latin typeface="Arial"/>
                <a:cs typeface="Arial"/>
              </a:rPr>
              <a:t>’s group. </a:t>
            </a:r>
            <a:r>
              <a:rPr lang="en-US" sz="1400" b="1" dirty="0">
                <a:latin typeface="Arial"/>
                <a:cs typeface="Arial"/>
              </a:rPr>
              <a:t>Samra </a:t>
            </a:r>
            <a:r>
              <a:rPr lang="en-US" sz="1400" dirty="0">
                <a:latin typeface="Arial"/>
                <a:cs typeface="Arial"/>
              </a:rPr>
              <a:t>worked on imaging bulk PtTe</a:t>
            </a:r>
            <a:r>
              <a:rPr lang="en-US" sz="1400" baseline="-25000" dirty="0">
                <a:latin typeface="Arial"/>
                <a:cs typeface="Arial"/>
              </a:rPr>
              <a:t>2</a:t>
            </a:r>
            <a:r>
              <a:rPr lang="en-US" sz="1400" dirty="0">
                <a:latin typeface="Arial"/>
                <a:cs typeface="Arial"/>
              </a:rPr>
              <a:t> using STM in </a:t>
            </a:r>
            <a:r>
              <a:rPr lang="en-US" sz="1400" b="1" dirty="0">
                <a:latin typeface="Arial"/>
                <a:cs typeface="Arial"/>
              </a:rPr>
              <a:t>Gupta</a:t>
            </a:r>
            <a:r>
              <a:rPr lang="en-US" sz="1400" dirty="0">
                <a:latin typeface="Arial"/>
                <a:cs typeface="Arial"/>
              </a:rPr>
              <a:t>’s group. </a:t>
            </a:r>
            <a:endParaRPr lang="en-US" sz="1400" dirty="0">
              <a:latin typeface="Arial" panose="020B0604020202020204" pitchFamily="34" charset="0"/>
              <a:cs typeface="Arial" panose="020B0604020202020204" pitchFamily="34" charset="0"/>
            </a:endParaRPr>
          </a:p>
          <a:p>
            <a:pPr eaLnBrk="1" hangingPunct="1"/>
            <a:endParaRPr lang="en-US" sz="1400" dirty="0">
              <a:latin typeface="Arial" panose="020B0604020202020204" pitchFamily="34" charset="0"/>
              <a:cs typeface="Arial" panose="020B0604020202020204" pitchFamily="34" charset="0"/>
            </a:endParaRPr>
          </a:p>
          <a:p>
            <a:pPr eaLnBrk="1" hangingPunct="1"/>
            <a:r>
              <a:rPr lang="en-US" sz="1400" dirty="0">
                <a:latin typeface="Arial"/>
                <a:cs typeface="Arial"/>
              </a:rPr>
              <a:t>In July 2022, CSULB PREM G students, </a:t>
            </a:r>
            <a:r>
              <a:rPr lang="en-US" sz="1400" b="1" dirty="0">
                <a:latin typeface="Arial"/>
                <a:cs typeface="Arial"/>
              </a:rPr>
              <a:t>Alejandro</a:t>
            </a:r>
            <a:r>
              <a:rPr lang="en-US" sz="1400" dirty="0">
                <a:latin typeface="Arial"/>
                <a:cs typeface="Arial"/>
              </a:rPr>
              <a:t> and co-PI </a:t>
            </a:r>
            <a:r>
              <a:rPr lang="en-US" sz="1400" b="1" dirty="0">
                <a:latin typeface="Arial"/>
                <a:cs typeface="Arial"/>
              </a:rPr>
              <a:t>Gu</a:t>
            </a:r>
            <a:r>
              <a:rPr lang="en-US" sz="1400" dirty="0">
                <a:latin typeface="Arial"/>
                <a:cs typeface="Arial"/>
              </a:rPr>
              <a:t> (CSULB) visited CEM and other PREM research labs at OSU. </a:t>
            </a:r>
            <a:r>
              <a:rPr lang="en-US" sz="1400" b="1" dirty="0">
                <a:latin typeface="Arial"/>
                <a:cs typeface="Arial"/>
              </a:rPr>
              <a:t>Alejandro</a:t>
            </a:r>
            <a:r>
              <a:rPr lang="en-US" sz="1400" dirty="0">
                <a:latin typeface="Arial"/>
                <a:cs typeface="Arial"/>
              </a:rPr>
              <a:t> used the FIB/SEM and RIE to modify nanosphere templates for his nanosphere lithography research on curved nanomagnetism at CSULB. </a:t>
            </a:r>
            <a:r>
              <a:rPr lang="en-US" sz="1400" b="1" dirty="0">
                <a:latin typeface="Arial"/>
                <a:cs typeface="Arial"/>
              </a:rPr>
              <a:t>Fanuel</a:t>
            </a:r>
            <a:r>
              <a:rPr lang="en-US" sz="1400" dirty="0">
                <a:latin typeface="Arial"/>
                <a:cs typeface="Arial"/>
              </a:rPr>
              <a:t>, CSULB PREM G student in </a:t>
            </a:r>
            <a:r>
              <a:rPr lang="en-US" sz="1400" b="1" dirty="0">
                <a:latin typeface="Arial"/>
                <a:cs typeface="Arial"/>
              </a:rPr>
              <a:t>Bill</a:t>
            </a:r>
            <a:r>
              <a:rPr lang="en-US" sz="1400" dirty="0">
                <a:latin typeface="Arial"/>
                <a:cs typeface="Arial"/>
              </a:rPr>
              <a:t>’s group also visited OSU in July 2022 to conduct and discuss his research.</a:t>
            </a:r>
          </a:p>
          <a:p>
            <a:pPr eaLnBrk="1" hangingPunct="1"/>
            <a:endParaRPr lang="en-US" sz="1400" dirty="0">
              <a:latin typeface="Arial" panose="020B0604020202020204" pitchFamily="34" charset="0"/>
              <a:cs typeface="Arial" panose="020B0604020202020204" pitchFamily="34" charset="0"/>
            </a:endParaRPr>
          </a:p>
          <a:p>
            <a:pPr eaLnBrk="1" hangingPunct="1"/>
            <a:r>
              <a:rPr lang="en-US" sz="1400" dirty="0">
                <a:latin typeface="Arial"/>
                <a:cs typeface="Arial"/>
              </a:rPr>
              <a:t>In April 2022, </a:t>
            </a:r>
            <a:r>
              <a:rPr lang="en-US" sz="1400" b="1" dirty="0">
                <a:latin typeface="Arial"/>
                <a:cs typeface="Arial"/>
              </a:rPr>
              <a:t>Derek</a:t>
            </a:r>
            <a:r>
              <a:rPr lang="en-US" sz="1400" dirty="0">
                <a:latin typeface="Arial"/>
                <a:cs typeface="Arial"/>
              </a:rPr>
              <a:t>, in </a:t>
            </a:r>
            <a:r>
              <a:rPr lang="en-US" sz="1400" b="1" dirty="0">
                <a:latin typeface="Arial"/>
                <a:cs typeface="Arial"/>
              </a:rPr>
              <a:t>Ojeda-Aristizabal</a:t>
            </a:r>
            <a:r>
              <a:rPr lang="en-US" sz="1400" dirty="0">
                <a:latin typeface="Arial"/>
                <a:cs typeface="Arial"/>
              </a:rPr>
              <a:t>’s group, visited ALS to acquire ARPES data on the Cr</a:t>
            </a:r>
            <a:r>
              <a:rPr lang="en-US" sz="1400" baseline="-25000" dirty="0">
                <a:latin typeface="Arial"/>
                <a:cs typeface="Arial"/>
              </a:rPr>
              <a:t>x</a:t>
            </a:r>
            <a:r>
              <a:rPr lang="en-US" sz="1400" dirty="0">
                <a:latin typeface="Arial"/>
                <a:cs typeface="Arial"/>
              </a:rPr>
              <a:t>Pt</a:t>
            </a:r>
            <a:r>
              <a:rPr lang="en-US" sz="1400" baseline="-25000" dirty="0">
                <a:latin typeface="Arial"/>
                <a:cs typeface="Arial"/>
              </a:rPr>
              <a:t>1-x</a:t>
            </a:r>
            <a:r>
              <a:rPr lang="en-US" sz="1400" dirty="0">
                <a:latin typeface="Arial"/>
                <a:cs typeface="Arial"/>
              </a:rPr>
              <a:t>Te</a:t>
            </a:r>
            <a:r>
              <a:rPr lang="en-US" sz="1400" baseline="-25000" dirty="0">
                <a:latin typeface="Arial"/>
                <a:cs typeface="Arial"/>
              </a:rPr>
              <a:t>2</a:t>
            </a:r>
            <a:r>
              <a:rPr lang="en-US" sz="1400" dirty="0">
                <a:latin typeface="Arial"/>
                <a:cs typeface="Arial"/>
              </a:rPr>
              <a:t> materials fabricated in </a:t>
            </a:r>
            <a:r>
              <a:rPr lang="en-US" sz="1400" b="1" dirty="0">
                <a:latin typeface="Arial"/>
                <a:cs typeface="Arial"/>
              </a:rPr>
              <a:t>Goldberger</a:t>
            </a:r>
            <a:r>
              <a:rPr lang="en-US" sz="1400" dirty="0">
                <a:latin typeface="Arial"/>
                <a:cs typeface="Arial"/>
              </a:rPr>
              <a:t>’s group at OSU. </a:t>
            </a:r>
            <a:r>
              <a:rPr lang="en-US" sz="1400" b="1" dirty="0">
                <a:latin typeface="Arial"/>
                <a:cs typeface="Arial"/>
              </a:rPr>
              <a:t>Derek</a:t>
            </a:r>
            <a:r>
              <a:rPr lang="en-US" sz="1400" dirty="0">
                <a:latin typeface="Arial"/>
                <a:cs typeface="Arial"/>
              </a:rPr>
              <a:t> and</a:t>
            </a:r>
            <a:r>
              <a:rPr lang="en-US" sz="1400" b="1" dirty="0">
                <a:latin typeface="Arial"/>
                <a:cs typeface="Arial"/>
              </a:rPr>
              <a:t> </a:t>
            </a:r>
            <a:r>
              <a:rPr lang="en-US" sz="1400" b="1" i="0" dirty="0">
                <a:solidFill>
                  <a:srgbClr val="201F1E"/>
                </a:solidFill>
                <a:effectLst/>
                <a:latin typeface="Arial"/>
                <a:cs typeface="Arial"/>
              </a:rPr>
              <a:t>Ivan </a:t>
            </a:r>
            <a:r>
              <a:rPr lang="en-US" sz="1400" b="0" i="0" dirty="0">
                <a:solidFill>
                  <a:srgbClr val="201F1E"/>
                </a:solidFill>
                <a:effectLst/>
                <a:latin typeface="Arial"/>
                <a:cs typeface="Arial"/>
              </a:rPr>
              <a:t>attended </a:t>
            </a:r>
            <a:r>
              <a:rPr lang="en-US" sz="1400" dirty="0">
                <a:solidFill>
                  <a:srgbClr val="201F1E"/>
                </a:solidFill>
                <a:latin typeface="Arial"/>
                <a:cs typeface="Arial"/>
              </a:rPr>
              <a:t>the HEXT</a:t>
            </a:r>
            <a:r>
              <a:rPr lang="en-US" sz="1400" b="0" i="0" dirty="0">
                <a:solidFill>
                  <a:srgbClr val="201F1E"/>
                </a:solidFill>
                <a:effectLst/>
                <a:latin typeface="Arial"/>
                <a:cs typeface="Arial"/>
              </a:rPr>
              <a:t> workshop at Cornell's CHESS synchrotron in May 2022.</a:t>
            </a:r>
            <a:endParaRPr lang="en-US" sz="1400" dirty="0">
              <a:latin typeface="Arial"/>
              <a:cs typeface="Arial"/>
            </a:endParaRPr>
          </a:p>
          <a:p>
            <a:pPr eaLnBrk="1" hangingPunct="1"/>
            <a:endParaRPr lang="en-US" sz="1400" dirty="0">
              <a:latin typeface="Arial" panose="020B0604020202020204" pitchFamily="34" charset="0"/>
              <a:cs typeface="Arial" panose="020B0604020202020204" pitchFamily="34" charset="0"/>
            </a:endParaRPr>
          </a:p>
        </p:txBody>
      </p:sp>
      <p:sp>
        <p:nvSpPr>
          <p:cNvPr id="43" name="Text Box 14" descr="(a) Fanuel discussing his research with Yohannes phD student at OSU, formal CSULB MS student. (b) Samra working on AFM in Jay Gupta’s group. (c) Adam working on optical microscope. (d) Adam presenting REU research at OSU. (e) Alejandro using Reactive Ion Etching machine at CEM OSU.(f) Derek at the ALS acquiring ARPES data on the CrxPt1-xTe2 materials. (f) Adrean discussing his micromagnetic simulation with his OSU G student mentor, Jacob Freyermuth. (h) Adrean presenting REU research at OSU. (i) Samra presenting REU research at OSU. &#10;">
            <a:extLst>
              <a:ext uri="{FF2B5EF4-FFF2-40B4-BE49-F238E27FC236}">
                <a16:creationId xmlns:a16="http://schemas.microsoft.com/office/drawing/2014/main" id="{495111BD-07EB-CE18-BB3F-9DCFF2D5FECA}"/>
              </a:ext>
            </a:extLst>
          </p:cNvPr>
          <p:cNvSpPr txBox="1">
            <a:spLocks noChangeArrowheads="1"/>
          </p:cNvSpPr>
          <p:nvPr/>
        </p:nvSpPr>
        <p:spPr bwMode="auto">
          <a:xfrm>
            <a:off x="5270197" y="4753480"/>
            <a:ext cx="6801321" cy="1492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300" dirty="0"/>
              <a:t>(a)</a:t>
            </a:r>
            <a:r>
              <a:rPr lang="en-US" sz="1300" b="1" dirty="0"/>
              <a:t> Fanuel </a:t>
            </a:r>
            <a:r>
              <a:rPr lang="en-US" sz="1300" dirty="0"/>
              <a:t>discussing his research with </a:t>
            </a:r>
            <a:r>
              <a:rPr lang="en-US" sz="1300" b="1" dirty="0"/>
              <a:t>Yohannes</a:t>
            </a:r>
            <a:r>
              <a:rPr lang="en-US" sz="1300" dirty="0"/>
              <a:t> phD student at OSU, formal CSULB MS student. (b) </a:t>
            </a:r>
            <a:r>
              <a:rPr lang="en-US" sz="1300" b="1" dirty="0"/>
              <a:t>Samra </a:t>
            </a:r>
            <a:r>
              <a:rPr lang="en-US" sz="1300" dirty="0"/>
              <a:t>working on AFM in </a:t>
            </a:r>
            <a:r>
              <a:rPr lang="en-US" sz="1300" b="1" dirty="0"/>
              <a:t>Jay Gupta</a:t>
            </a:r>
            <a:r>
              <a:rPr lang="en-US" sz="1300" dirty="0"/>
              <a:t>’s group. (c) </a:t>
            </a:r>
            <a:r>
              <a:rPr lang="en-US" sz="1300" b="1" dirty="0"/>
              <a:t>Adam </a:t>
            </a:r>
            <a:r>
              <a:rPr lang="en-US" sz="1300" dirty="0"/>
              <a:t>working on optical microscope. (d) </a:t>
            </a:r>
            <a:r>
              <a:rPr lang="en-US" sz="1300" b="1" dirty="0"/>
              <a:t>Adam</a:t>
            </a:r>
            <a:r>
              <a:rPr lang="en-US" sz="1300" dirty="0"/>
              <a:t> presenting REU research at OSU. (e) </a:t>
            </a:r>
            <a:r>
              <a:rPr lang="en-US" sz="1300" b="1" dirty="0"/>
              <a:t>Alejandro </a:t>
            </a:r>
            <a:r>
              <a:rPr lang="en-US" sz="1300" dirty="0"/>
              <a:t>using Reactive Ion Etching machine at CEM OSU.(f) </a:t>
            </a:r>
            <a:r>
              <a:rPr lang="en-US" sz="1300" b="1" dirty="0"/>
              <a:t>Derek</a:t>
            </a:r>
            <a:r>
              <a:rPr lang="en-US" sz="1300" dirty="0"/>
              <a:t> at the ALS acquiring ARPES data on the Cr</a:t>
            </a:r>
            <a:r>
              <a:rPr lang="en-US" sz="1300" baseline="-25000" dirty="0"/>
              <a:t>x</a:t>
            </a:r>
            <a:r>
              <a:rPr lang="en-US" sz="1300" dirty="0"/>
              <a:t>Pt</a:t>
            </a:r>
            <a:r>
              <a:rPr lang="en-US" sz="1300" baseline="-25000" dirty="0"/>
              <a:t>1-x</a:t>
            </a:r>
            <a:r>
              <a:rPr lang="en-US" sz="1300" dirty="0"/>
              <a:t>Te</a:t>
            </a:r>
            <a:r>
              <a:rPr lang="en-US" sz="1300" baseline="-25000" dirty="0"/>
              <a:t>2</a:t>
            </a:r>
            <a:r>
              <a:rPr lang="en-US" sz="1300" dirty="0"/>
              <a:t> materials. (f) </a:t>
            </a:r>
            <a:r>
              <a:rPr lang="en-US" sz="1300" b="1" dirty="0"/>
              <a:t>Adrean </a:t>
            </a:r>
            <a:r>
              <a:rPr lang="en-US" sz="1300" dirty="0"/>
              <a:t>discussing his micromagnetic simulation with his OSU G student mentor, Jacob Freyermuth. (h) </a:t>
            </a:r>
            <a:r>
              <a:rPr lang="en-US" sz="1300" b="1" dirty="0"/>
              <a:t>Adrean</a:t>
            </a:r>
            <a:r>
              <a:rPr lang="en-US" sz="1300" dirty="0"/>
              <a:t> presenting REU research at OSU. (i) </a:t>
            </a:r>
            <a:r>
              <a:rPr lang="en-US" sz="1300" b="1" dirty="0"/>
              <a:t>Samra</a:t>
            </a:r>
            <a:r>
              <a:rPr lang="en-US" sz="1300" dirty="0"/>
              <a:t> presenting REU research at OSU. </a:t>
            </a:r>
          </a:p>
        </p:txBody>
      </p:sp>
      <p:sp>
        <p:nvSpPr>
          <p:cNvPr id="52" name="Title 1">
            <a:extLst>
              <a:ext uri="{FF2B5EF4-FFF2-40B4-BE49-F238E27FC236}">
                <a16:creationId xmlns:a16="http://schemas.microsoft.com/office/drawing/2014/main" id="{79B827FD-4AE6-B413-B72A-FE21186FF1B3}"/>
              </a:ext>
            </a:extLst>
          </p:cNvPr>
          <p:cNvSpPr txBox="1">
            <a:spLocks noGrp="1"/>
          </p:cNvSpPr>
          <p:nvPr>
            <p:ph type="title" idx="4294967295"/>
          </p:nvPr>
        </p:nvSpPr>
        <p:spPr>
          <a:xfrm>
            <a:off x="3227210" y="167421"/>
            <a:ext cx="9162096" cy="56671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900" b="1" i="0" u="none" strike="noStrike" kern="1200" cap="none" spc="0" normalizeH="0" baseline="0" noProof="0" dirty="0">
                <a:ln>
                  <a:noFill/>
                </a:ln>
                <a:solidFill>
                  <a:srgbClr val="C00000"/>
                </a:solidFill>
                <a:effectLst/>
                <a:uLnTx/>
                <a:uFillTx/>
                <a:latin typeface="Arial" panose="020B0604020202020204" pitchFamily="34" charset="0"/>
                <a:ea typeface="+mj-ea"/>
                <a:cs typeface="+mj-cs"/>
              </a:rPr>
              <a:t>PREM: CSULB and OSU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900" b="1" i="0" u="none" strike="noStrike" kern="1200" cap="none" spc="0" normalizeH="0" baseline="0" noProof="0" dirty="0">
                <a:ln>
                  <a:noFill/>
                </a:ln>
                <a:solidFill>
                  <a:srgbClr val="C00000"/>
                </a:solidFill>
                <a:effectLst/>
                <a:uLnTx/>
                <a:uFillTx/>
                <a:latin typeface="Arial" panose="020B0604020202020204" pitchFamily="34" charset="0"/>
                <a:ea typeface="+mj-ea"/>
                <a:cs typeface="+mj-cs"/>
              </a:rPr>
              <a:t>Topologically driven phenomena in hard and soft condensed matter physics</a:t>
            </a:r>
            <a:endParaRPr kumimoji="0" lang="en-US" sz="1900" b="1" i="0" u="none" strike="noStrike" kern="1200" cap="none" spc="0" normalizeH="0" baseline="0" noProof="0" dirty="0">
              <a:ln>
                <a:noFill/>
              </a:ln>
              <a:solidFill>
                <a:srgbClr val="C00000"/>
              </a:solidFill>
              <a:effectLst/>
              <a:uLnTx/>
              <a:uFillTx/>
              <a:latin typeface="Arial" panose="020B0604020202020204" pitchFamily="34" charset="0"/>
              <a:ea typeface="+mj-ea"/>
              <a:cs typeface="Arial" panose="020B0604020202020204" pitchFamily="34" charset="0"/>
            </a:endParaRPr>
          </a:p>
        </p:txBody>
      </p:sp>
      <p:grpSp>
        <p:nvGrpSpPr>
          <p:cNvPr id="44" name="Group 43" descr="Pictures of PREM participants at work.">
            <a:extLst>
              <a:ext uri="{FF2B5EF4-FFF2-40B4-BE49-F238E27FC236}">
                <a16:creationId xmlns:a16="http://schemas.microsoft.com/office/drawing/2014/main" id="{E73F1F1C-5F5C-6811-C9B1-8377D2B7A0A8}"/>
              </a:ext>
            </a:extLst>
          </p:cNvPr>
          <p:cNvGrpSpPr/>
          <p:nvPr/>
        </p:nvGrpSpPr>
        <p:grpSpPr>
          <a:xfrm>
            <a:off x="5390679" y="1423637"/>
            <a:ext cx="6560357" cy="3258457"/>
            <a:chOff x="3138959" y="1743486"/>
            <a:chExt cx="7564420" cy="3840482"/>
          </a:xfrm>
        </p:grpSpPr>
        <p:pic>
          <p:nvPicPr>
            <p:cNvPr id="45" name="Picture 44" descr="A picture containing indoor, person, ceiling, preparing&#10;&#10;Description automatically generated">
              <a:extLst>
                <a:ext uri="{FF2B5EF4-FFF2-40B4-BE49-F238E27FC236}">
                  <a16:creationId xmlns:a16="http://schemas.microsoft.com/office/drawing/2014/main" id="{339B7568-7B84-90C9-1F52-4997AAA3425B}"/>
                </a:ext>
              </a:extLst>
            </p:cNvPr>
            <p:cNvPicPr>
              <a:picLocks noChangeAspect="1"/>
            </p:cNvPicPr>
            <p:nvPr/>
          </p:nvPicPr>
          <p:blipFill>
            <a:blip r:embed="rId3"/>
            <a:stretch>
              <a:fillRect/>
            </a:stretch>
          </p:blipFill>
          <p:spPr>
            <a:xfrm>
              <a:off x="3153751" y="3088824"/>
              <a:ext cx="2066010" cy="2495144"/>
            </a:xfrm>
            <a:prstGeom prst="rect">
              <a:avLst/>
            </a:prstGeom>
          </p:spPr>
        </p:pic>
        <p:pic>
          <p:nvPicPr>
            <p:cNvPr id="46" name="Picture 45" descr="A person writing on a whiteboard&#10;&#10;Description automatically generated with medium confidence">
              <a:extLst>
                <a:ext uri="{FF2B5EF4-FFF2-40B4-BE49-F238E27FC236}">
                  <a16:creationId xmlns:a16="http://schemas.microsoft.com/office/drawing/2014/main" id="{760C40E0-6AA0-D68F-9BA9-A0818A5FE900}"/>
                </a:ext>
              </a:extLst>
            </p:cNvPr>
            <p:cNvPicPr>
              <a:picLocks noChangeAspect="1"/>
            </p:cNvPicPr>
            <p:nvPr/>
          </p:nvPicPr>
          <p:blipFill>
            <a:blip r:embed="rId4"/>
            <a:stretch>
              <a:fillRect/>
            </a:stretch>
          </p:blipFill>
          <p:spPr>
            <a:xfrm>
              <a:off x="3138959" y="1749489"/>
              <a:ext cx="2358582" cy="1768937"/>
            </a:xfrm>
            <a:prstGeom prst="rect">
              <a:avLst/>
            </a:prstGeom>
          </p:spPr>
        </p:pic>
        <p:pic>
          <p:nvPicPr>
            <p:cNvPr id="47" name="Picture 46" descr="A couple of men looking at a projected image on a wall&#10;&#10;Description automatically generated with low confidence">
              <a:extLst>
                <a:ext uri="{FF2B5EF4-FFF2-40B4-BE49-F238E27FC236}">
                  <a16:creationId xmlns:a16="http://schemas.microsoft.com/office/drawing/2014/main" id="{BB963F68-F1B6-C29A-F2A6-87DBFA1363B7}"/>
                </a:ext>
              </a:extLst>
            </p:cNvPr>
            <p:cNvPicPr>
              <a:picLocks noChangeAspect="1"/>
            </p:cNvPicPr>
            <p:nvPr/>
          </p:nvPicPr>
          <p:blipFill>
            <a:blip r:embed="rId5"/>
            <a:stretch>
              <a:fillRect/>
            </a:stretch>
          </p:blipFill>
          <p:spPr>
            <a:xfrm>
              <a:off x="6257058" y="3731874"/>
              <a:ext cx="2453190" cy="1839892"/>
            </a:xfrm>
            <a:prstGeom prst="rect">
              <a:avLst/>
            </a:prstGeom>
          </p:spPr>
        </p:pic>
        <p:pic>
          <p:nvPicPr>
            <p:cNvPr id="48" name="Picture 47">
              <a:extLst>
                <a:ext uri="{FF2B5EF4-FFF2-40B4-BE49-F238E27FC236}">
                  <a16:creationId xmlns:a16="http://schemas.microsoft.com/office/drawing/2014/main" id="{F87531D1-D2D0-D5B2-8F6F-F0EBDC8DA94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4752488" y="3239384"/>
              <a:ext cx="2811600" cy="1874401"/>
            </a:xfrm>
            <a:prstGeom prst="rect">
              <a:avLst/>
            </a:prstGeom>
          </p:spPr>
        </p:pic>
        <p:pic>
          <p:nvPicPr>
            <p:cNvPr id="49" name="Picture 48" descr="A picture containing person&#10;&#10;Description automatically generated">
              <a:extLst>
                <a:ext uri="{FF2B5EF4-FFF2-40B4-BE49-F238E27FC236}">
                  <a16:creationId xmlns:a16="http://schemas.microsoft.com/office/drawing/2014/main" id="{B1E6D027-6D44-5A79-57F1-F3875299CC27}"/>
                </a:ext>
              </a:extLst>
            </p:cNvPr>
            <p:cNvPicPr>
              <a:picLocks noChangeAspect="1"/>
            </p:cNvPicPr>
            <p:nvPr/>
          </p:nvPicPr>
          <p:blipFill>
            <a:blip r:embed="rId7"/>
            <a:stretch>
              <a:fillRect/>
            </a:stretch>
          </p:blipFill>
          <p:spPr>
            <a:xfrm>
              <a:off x="5002074" y="1743488"/>
              <a:ext cx="2350316" cy="1762737"/>
            </a:xfrm>
            <a:prstGeom prst="rect">
              <a:avLst/>
            </a:prstGeom>
          </p:spPr>
        </p:pic>
        <p:pic>
          <p:nvPicPr>
            <p:cNvPr id="50" name="Picture 49" descr="A picture containing person&#10;&#10;Description automatically generated">
              <a:extLst>
                <a:ext uri="{FF2B5EF4-FFF2-40B4-BE49-F238E27FC236}">
                  <a16:creationId xmlns:a16="http://schemas.microsoft.com/office/drawing/2014/main" id="{4C1695F2-3068-6F6F-A9F2-A63E0A2B3EE8}"/>
                </a:ext>
              </a:extLst>
            </p:cNvPr>
            <p:cNvPicPr>
              <a:picLocks noChangeAspect="1"/>
            </p:cNvPicPr>
            <p:nvPr/>
          </p:nvPicPr>
          <p:blipFill>
            <a:blip r:embed="rId8"/>
            <a:stretch>
              <a:fillRect/>
            </a:stretch>
          </p:blipFill>
          <p:spPr>
            <a:xfrm rot="5400000">
              <a:off x="6837132" y="2012943"/>
              <a:ext cx="2142965" cy="1607223"/>
            </a:xfrm>
            <a:prstGeom prst="rect">
              <a:avLst/>
            </a:prstGeom>
          </p:spPr>
        </p:pic>
        <p:sp>
          <p:nvSpPr>
            <p:cNvPr id="51" name="Rectangle 50">
              <a:extLst>
                <a:ext uri="{FF2B5EF4-FFF2-40B4-BE49-F238E27FC236}">
                  <a16:creationId xmlns:a16="http://schemas.microsoft.com/office/drawing/2014/main" id="{4E537B97-B862-06F3-A7C7-B58BD55B8FFE}"/>
                </a:ext>
              </a:extLst>
            </p:cNvPr>
            <p:cNvSpPr/>
            <p:nvPr/>
          </p:nvSpPr>
          <p:spPr>
            <a:xfrm>
              <a:off x="3147543" y="1755689"/>
              <a:ext cx="7555836" cy="3816077"/>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2" name="Group 61">
              <a:extLst>
                <a:ext uri="{FF2B5EF4-FFF2-40B4-BE49-F238E27FC236}">
                  <a16:creationId xmlns:a16="http://schemas.microsoft.com/office/drawing/2014/main" id="{C88FBDA8-3B37-EA16-AFDA-5D01F3255985}"/>
                </a:ext>
              </a:extLst>
            </p:cNvPr>
            <p:cNvGrpSpPr/>
            <p:nvPr/>
          </p:nvGrpSpPr>
          <p:grpSpPr>
            <a:xfrm>
              <a:off x="8710248" y="1743486"/>
              <a:ext cx="1993131" cy="3828279"/>
              <a:chOff x="4890406" y="1779817"/>
              <a:chExt cx="1787979" cy="3657596"/>
            </a:xfrm>
          </p:grpSpPr>
          <p:pic>
            <p:nvPicPr>
              <p:cNvPr id="72" name="Picture 71" descr="A picture containing whiteboard&#10;&#10;Description automatically generated">
                <a:extLst>
                  <a:ext uri="{FF2B5EF4-FFF2-40B4-BE49-F238E27FC236}">
                    <a16:creationId xmlns:a16="http://schemas.microsoft.com/office/drawing/2014/main" id="{4A6A6D71-9CE3-DFA0-3111-8F6D246FB365}"/>
                  </a:ext>
                </a:extLst>
              </p:cNvPr>
              <p:cNvPicPr>
                <a:picLocks noChangeAspect="1"/>
              </p:cNvPicPr>
              <p:nvPr/>
            </p:nvPicPr>
            <p:blipFill>
              <a:blip r:embed="rId9"/>
              <a:stretch>
                <a:fillRect/>
              </a:stretch>
            </p:blipFill>
            <p:spPr>
              <a:xfrm>
                <a:off x="4890406" y="4096428"/>
                <a:ext cx="1787979" cy="1340985"/>
              </a:xfrm>
              <a:prstGeom prst="rect">
                <a:avLst/>
              </a:prstGeom>
            </p:spPr>
          </p:pic>
          <p:pic>
            <p:nvPicPr>
              <p:cNvPr id="73" name="Picture 72" descr="Graphical user interface&#10;&#10;Description automatically generated">
                <a:extLst>
                  <a:ext uri="{FF2B5EF4-FFF2-40B4-BE49-F238E27FC236}">
                    <a16:creationId xmlns:a16="http://schemas.microsoft.com/office/drawing/2014/main" id="{292C6260-40A9-D481-CD02-00E471C0E9A8}"/>
                  </a:ext>
                </a:extLst>
              </p:cNvPr>
              <p:cNvPicPr>
                <a:picLocks noChangeAspect="1"/>
              </p:cNvPicPr>
              <p:nvPr/>
            </p:nvPicPr>
            <p:blipFill>
              <a:blip r:embed="rId10"/>
              <a:stretch>
                <a:fillRect/>
              </a:stretch>
            </p:blipFill>
            <p:spPr>
              <a:xfrm>
                <a:off x="4890406" y="2938123"/>
                <a:ext cx="1787979" cy="1340984"/>
              </a:xfrm>
              <a:prstGeom prst="rect">
                <a:avLst/>
              </a:prstGeom>
            </p:spPr>
          </p:pic>
          <p:pic>
            <p:nvPicPr>
              <p:cNvPr id="74" name="Picture 73" descr="A picture containing qr code&#10;&#10;Description automatically generated">
                <a:extLst>
                  <a:ext uri="{FF2B5EF4-FFF2-40B4-BE49-F238E27FC236}">
                    <a16:creationId xmlns:a16="http://schemas.microsoft.com/office/drawing/2014/main" id="{9A90AF52-24C9-B4D0-C9C2-43E00E9008A5}"/>
                  </a:ext>
                </a:extLst>
              </p:cNvPr>
              <p:cNvPicPr>
                <a:picLocks noChangeAspect="1"/>
              </p:cNvPicPr>
              <p:nvPr/>
            </p:nvPicPr>
            <p:blipFill>
              <a:blip r:embed="rId11"/>
              <a:stretch>
                <a:fillRect/>
              </a:stretch>
            </p:blipFill>
            <p:spPr>
              <a:xfrm>
                <a:off x="4890406" y="1779817"/>
                <a:ext cx="1787979" cy="1340984"/>
              </a:xfrm>
              <a:prstGeom prst="rect">
                <a:avLst/>
              </a:prstGeom>
            </p:spPr>
          </p:pic>
        </p:grpSp>
        <p:sp>
          <p:nvSpPr>
            <p:cNvPr id="63" name="TextBox 62">
              <a:extLst>
                <a:ext uri="{FF2B5EF4-FFF2-40B4-BE49-F238E27FC236}">
                  <a16:creationId xmlns:a16="http://schemas.microsoft.com/office/drawing/2014/main" id="{8B597D0A-3FBD-FD36-AD7C-D0964EAA3B5E}"/>
                </a:ext>
              </a:extLst>
            </p:cNvPr>
            <p:cNvSpPr txBox="1"/>
            <p:nvPr/>
          </p:nvSpPr>
          <p:spPr>
            <a:xfrm>
              <a:off x="3914726" y="1784877"/>
              <a:ext cx="488717" cy="399026"/>
            </a:xfrm>
            <a:prstGeom prst="rect">
              <a:avLst/>
            </a:prstGeom>
            <a:solidFill>
              <a:schemeClr val="bg1"/>
            </a:solidFill>
            <a:ln>
              <a:noFill/>
            </a:ln>
          </p:spPr>
          <p:txBody>
            <a:bodyPr wrap="square" rtlCol="0">
              <a:spAutoFit/>
            </a:bodyPr>
            <a:lstStyle/>
            <a:p>
              <a:r>
                <a:rPr lang="en-US" sz="1600" dirty="0"/>
                <a:t>(a)</a:t>
              </a:r>
            </a:p>
          </p:txBody>
        </p:sp>
        <p:sp>
          <p:nvSpPr>
            <p:cNvPr id="64" name="TextBox 63">
              <a:extLst>
                <a:ext uri="{FF2B5EF4-FFF2-40B4-BE49-F238E27FC236}">
                  <a16:creationId xmlns:a16="http://schemas.microsoft.com/office/drawing/2014/main" id="{EA12378A-AA07-7E9C-0ECB-2A981A97E257}"/>
                </a:ext>
              </a:extLst>
            </p:cNvPr>
            <p:cNvSpPr txBox="1"/>
            <p:nvPr/>
          </p:nvSpPr>
          <p:spPr>
            <a:xfrm>
              <a:off x="4988134" y="1784877"/>
              <a:ext cx="417102" cy="338554"/>
            </a:xfrm>
            <a:prstGeom prst="rect">
              <a:avLst/>
            </a:prstGeom>
            <a:solidFill>
              <a:schemeClr val="bg1"/>
            </a:solidFill>
          </p:spPr>
          <p:txBody>
            <a:bodyPr wrap="none" rtlCol="0">
              <a:spAutoFit/>
            </a:bodyPr>
            <a:lstStyle/>
            <a:p>
              <a:r>
                <a:rPr lang="en-US" sz="1600" dirty="0"/>
                <a:t>(b)</a:t>
              </a:r>
            </a:p>
          </p:txBody>
        </p:sp>
        <p:sp>
          <p:nvSpPr>
            <p:cNvPr id="65" name="TextBox 64">
              <a:extLst>
                <a:ext uri="{FF2B5EF4-FFF2-40B4-BE49-F238E27FC236}">
                  <a16:creationId xmlns:a16="http://schemas.microsoft.com/office/drawing/2014/main" id="{7B0AF068-2287-D312-1BFC-C5C0CCD0A885}"/>
                </a:ext>
              </a:extLst>
            </p:cNvPr>
            <p:cNvSpPr txBox="1"/>
            <p:nvPr/>
          </p:nvSpPr>
          <p:spPr>
            <a:xfrm>
              <a:off x="7127104" y="1776746"/>
              <a:ext cx="396262" cy="338554"/>
            </a:xfrm>
            <a:prstGeom prst="rect">
              <a:avLst/>
            </a:prstGeom>
            <a:solidFill>
              <a:schemeClr val="bg1"/>
            </a:solidFill>
          </p:spPr>
          <p:txBody>
            <a:bodyPr wrap="none" rtlCol="0">
              <a:spAutoFit/>
            </a:bodyPr>
            <a:lstStyle/>
            <a:p>
              <a:r>
                <a:rPr lang="en-US" sz="1600" dirty="0"/>
                <a:t>(c)</a:t>
              </a:r>
            </a:p>
          </p:txBody>
        </p:sp>
        <p:sp>
          <p:nvSpPr>
            <p:cNvPr id="66" name="TextBox 65">
              <a:extLst>
                <a:ext uri="{FF2B5EF4-FFF2-40B4-BE49-F238E27FC236}">
                  <a16:creationId xmlns:a16="http://schemas.microsoft.com/office/drawing/2014/main" id="{31D3CDE7-C04F-0C34-5E19-26A80C87AE59}"/>
                </a:ext>
              </a:extLst>
            </p:cNvPr>
            <p:cNvSpPr txBox="1"/>
            <p:nvPr/>
          </p:nvSpPr>
          <p:spPr>
            <a:xfrm>
              <a:off x="3181395" y="3558035"/>
              <a:ext cx="417102" cy="338554"/>
            </a:xfrm>
            <a:prstGeom prst="rect">
              <a:avLst/>
            </a:prstGeom>
            <a:solidFill>
              <a:schemeClr val="bg1"/>
            </a:solidFill>
          </p:spPr>
          <p:txBody>
            <a:bodyPr wrap="none" rtlCol="0">
              <a:spAutoFit/>
            </a:bodyPr>
            <a:lstStyle/>
            <a:p>
              <a:r>
                <a:rPr lang="en-US" sz="1600" dirty="0"/>
                <a:t>(e)</a:t>
              </a:r>
            </a:p>
          </p:txBody>
        </p:sp>
        <p:sp>
          <p:nvSpPr>
            <p:cNvPr id="67" name="TextBox 66">
              <a:extLst>
                <a:ext uri="{FF2B5EF4-FFF2-40B4-BE49-F238E27FC236}">
                  <a16:creationId xmlns:a16="http://schemas.microsoft.com/office/drawing/2014/main" id="{108A0FEA-FDC8-D138-5CB1-3D0C159E1C5D}"/>
                </a:ext>
              </a:extLst>
            </p:cNvPr>
            <p:cNvSpPr txBox="1"/>
            <p:nvPr/>
          </p:nvSpPr>
          <p:spPr>
            <a:xfrm>
              <a:off x="5260903" y="3558035"/>
              <a:ext cx="375231" cy="338554"/>
            </a:xfrm>
            <a:prstGeom prst="rect">
              <a:avLst/>
            </a:prstGeom>
            <a:solidFill>
              <a:schemeClr val="bg1"/>
            </a:solidFill>
          </p:spPr>
          <p:txBody>
            <a:bodyPr wrap="none" rtlCol="0">
              <a:spAutoFit/>
            </a:bodyPr>
            <a:lstStyle/>
            <a:p>
              <a:r>
                <a:rPr lang="en-US" sz="1600" dirty="0"/>
                <a:t>(f)</a:t>
              </a:r>
            </a:p>
          </p:txBody>
        </p:sp>
        <p:sp>
          <p:nvSpPr>
            <p:cNvPr id="68" name="TextBox 67">
              <a:extLst>
                <a:ext uri="{FF2B5EF4-FFF2-40B4-BE49-F238E27FC236}">
                  <a16:creationId xmlns:a16="http://schemas.microsoft.com/office/drawing/2014/main" id="{1C3E2612-2DD0-D6C6-1A71-F7E12F9B6E1F}"/>
                </a:ext>
              </a:extLst>
            </p:cNvPr>
            <p:cNvSpPr txBox="1"/>
            <p:nvPr/>
          </p:nvSpPr>
          <p:spPr>
            <a:xfrm>
              <a:off x="7118584" y="5191853"/>
              <a:ext cx="406906" cy="338554"/>
            </a:xfrm>
            <a:prstGeom prst="rect">
              <a:avLst/>
            </a:prstGeom>
            <a:solidFill>
              <a:schemeClr val="bg1"/>
            </a:solidFill>
          </p:spPr>
          <p:txBody>
            <a:bodyPr wrap="none" rtlCol="0">
              <a:spAutoFit/>
            </a:bodyPr>
            <a:lstStyle/>
            <a:p>
              <a:r>
                <a:rPr lang="en-US" sz="1600" dirty="0"/>
                <a:t>(g)</a:t>
              </a:r>
            </a:p>
          </p:txBody>
        </p:sp>
        <p:sp>
          <p:nvSpPr>
            <p:cNvPr id="69" name="TextBox 68">
              <a:extLst>
                <a:ext uri="{FF2B5EF4-FFF2-40B4-BE49-F238E27FC236}">
                  <a16:creationId xmlns:a16="http://schemas.microsoft.com/office/drawing/2014/main" id="{6425005D-A6E8-7F32-89F5-A8C9E881CC3E}"/>
                </a:ext>
              </a:extLst>
            </p:cNvPr>
            <p:cNvSpPr txBox="1"/>
            <p:nvPr/>
          </p:nvSpPr>
          <p:spPr>
            <a:xfrm>
              <a:off x="8734327" y="1784877"/>
              <a:ext cx="417102" cy="338554"/>
            </a:xfrm>
            <a:prstGeom prst="rect">
              <a:avLst/>
            </a:prstGeom>
            <a:solidFill>
              <a:schemeClr val="bg1"/>
            </a:solidFill>
          </p:spPr>
          <p:txBody>
            <a:bodyPr wrap="none" rtlCol="0">
              <a:spAutoFit/>
            </a:bodyPr>
            <a:lstStyle/>
            <a:p>
              <a:r>
                <a:rPr lang="en-US" sz="1600" dirty="0"/>
                <a:t>(d)</a:t>
              </a:r>
            </a:p>
          </p:txBody>
        </p:sp>
        <p:sp>
          <p:nvSpPr>
            <p:cNvPr id="70" name="TextBox 69">
              <a:extLst>
                <a:ext uri="{FF2B5EF4-FFF2-40B4-BE49-F238E27FC236}">
                  <a16:creationId xmlns:a16="http://schemas.microsoft.com/office/drawing/2014/main" id="{E6085939-16B2-847D-DA72-734E91FD332A}"/>
                </a:ext>
              </a:extLst>
            </p:cNvPr>
            <p:cNvSpPr txBox="1"/>
            <p:nvPr/>
          </p:nvSpPr>
          <p:spPr>
            <a:xfrm>
              <a:off x="10274461" y="4007307"/>
              <a:ext cx="417102" cy="338554"/>
            </a:xfrm>
            <a:prstGeom prst="rect">
              <a:avLst/>
            </a:prstGeom>
            <a:solidFill>
              <a:schemeClr val="bg1"/>
            </a:solidFill>
          </p:spPr>
          <p:txBody>
            <a:bodyPr wrap="none" rtlCol="0">
              <a:spAutoFit/>
            </a:bodyPr>
            <a:lstStyle/>
            <a:p>
              <a:r>
                <a:rPr lang="en-US" sz="1600" dirty="0"/>
                <a:t>(h)</a:t>
              </a:r>
            </a:p>
          </p:txBody>
        </p:sp>
        <p:sp>
          <p:nvSpPr>
            <p:cNvPr id="71" name="TextBox 70">
              <a:extLst>
                <a:ext uri="{FF2B5EF4-FFF2-40B4-BE49-F238E27FC236}">
                  <a16:creationId xmlns:a16="http://schemas.microsoft.com/office/drawing/2014/main" id="{DBDB9052-65CC-5426-887D-0BEE80C42C2D}"/>
                </a:ext>
              </a:extLst>
            </p:cNvPr>
            <p:cNvSpPr txBox="1"/>
            <p:nvPr/>
          </p:nvSpPr>
          <p:spPr>
            <a:xfrm>
              <a:off x="8754211" y="5221008"/>
              <a:ext cx="356188" cy="338554"/>
            </a:xfrm>
            <a:prstGeom prst="rect">
              <a:avLst/>
            </a:prstGeom>
            <a:solidFill>
              <a:schemeClr val="bg1"/>
            </a:solidFill>
          </p:spPr>
          <p:txBody>
            <a:bodyPr wrap="none" rtlCol="0">
              <a:spAutoFit/>
            </a:bodyPr>
            <a:lstStyle/>
            <a:p>
              <a:r>
                <a:rPr lang="en-US" sz="1600" dirty="0"/>
                <a:t>(i)</a:t>
              </a:r>
            </a:p>
          </p:txBody>
        </p:sp>
      </p:grpSp>
    </p:spTree>
    <p:extLst>
      <p:ext uri="{BB962C8B-B14F-4D97-AF65-F5344CB8AC3E}">
        <p14:creationId xmlns:p14="http://schemas.microsoft.com/office/powerpoint/2010/main" val="412895323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26</TotalTime>
  <Words>584</Words>
  <Application>Microsoft Office PowerPoint</Application>
  <PresentationFormat>Widescreen</PresentationFormat>
  <Paragraphs>42</Paragraphs>
  <Slides>2</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vt:i4>
      </vt:variant>
    </vt:vector>
  </HeadingPairs>
  <TitlesOfParts>
    <vt:vector size="10" baseType="lpstr">
      <vt:lpstr>-apple-system</vt:lpstr>
      <vt:lpstr>Arial</vt:lpstr>
      <vt:lpstr>Calibri</vt:lpstr>
      <vt:lpstr>Calibri Light</vt:lpstr>
      <vt:lpstr>Sitka Subheading</vt:lpstr>
      <vt:lpstr>Times New Roman</vt:lpstr>
      <vt:lpstr>Wingdings</vt:lpstr>
      <vt:lpstr>Office Theme</vt:lpstr>
      <vt:lpstr>Study of a novel air-stable two-dimensional magnet</vt:lpstr>
      <vt:lpstr>PREM: CSULB and OSU  Topologically driven phenomena in hard and soft condensed matter physics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TD</dc:creator>
  <cp:lastModifiedBy>Williams, Catherine</cp:lastModifiedBy>
  <cp:revision>6</cp:revision>
  <cp:lastPrinted>2018-03-20T12:31:18Z</cp:lastPrinted>
  <dcterms:created xsi:type="dcterms:W3CDTF">2017-10-05T17:34:54Z</dcterms:created>
  <dcterms:modified xsi:type="dcterms:W3CDTF">2023-03-28T17:31:51Z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usGUID">
    <vt:lpwstr>90d57b6a-7ea4-493e-b8d0-846c89f5d4a5</vt:lpwstr>
  </property>
  <property fmtid="{D5CDD505-2E9C-101B-9397-08002B2CF9AE}" pid="3" name="ContainsCUI">
    <vt:lpwstr>No</vt:lpwstr>
  </property>
</Properties>
</file>