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handoutMasterIdLst>
    <p:handoutMasterId r:id="rId6"/>
  </p:handoutMasterIdLst>
  <p:sldIdLst>
    <p:sldId id="389" r:id="rId2"/>
    <p:sldId id="391" r:id="rId3"/>
    <p:sldId id="390" r:id="rId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94839" autoAdjust="0"/>
  </p:normalViewPr>
  <p:slideViewPr>
    <p:cSldViewPr snapToGrid="0" snapToObjects="1">
      <p:cViewPr varScale="1">
        <p:scale>
          <a:sx n="77" d="100"/>
          <a:sy n="77" d="100"/>
        </p:scale>
        <p:origin x="1997"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96118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D0DCA-A90A-4D9A-9651-03AC7085FB63}" type="slidenum">
              <a:rPr lang="en-US" smtClean="0"/>
              <a:t>3</a:t>
            </a:fld>
            <a:endParaRPr lang="en-US" dirty="0"/>
          </a:p>
        </p:txBody>
      </p:sp>
    </p:spTree>
    <p:extLst>
      <p:ext uri="{BB962C8B-B14F-4D97-AF65-F5344CB8AC3E}">
        <p14:creationId xmlns:p14="http://schemas.microsoft.com/office/powerpoint/2010/main" val="425010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7E074A03-4B84-1175-0E22-D4CACB26BFD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053837F0-88CB-8FA4-6373-C682EDA19CB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12646BD8-8620-DFDA-18CE-EC7BEF07A91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0300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B5BEE466-FD8F-26EE-5406-37C1C6ABED7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F4A6246F-42A8-CD2E-90DA-9BBDCE4B65F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2122178</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389572" y="837559"/>
            <a:ext cx="574612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Karen Lozano, The University of Texas Rio Grande Valley</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itle 10"/>
          <p:cNvSpPr>
            <a:spLocks noGrp="1"/>
          </p:cNvSpPr>
          <p:nvPr>
            <p:ph type="title" idx="4294967295"/>
          </p:nvPr>
        </p:nvSpPr>
        <p:spPr>
          <a:xfrm>
            <a:off x="3695806" y="203971"/>
            <a:ext cx="808771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UTRGV-UMN PARTNERSHIP to Strengthen the PREM Pathway</a:t>
            </a: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401782" y="1493311"/>
            <a:ext cx="5285816" cy="427809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The main focus of IRG 1 is to gain knowledge on ability to tailor and control the internal structure of nanofibers and its systems. The team uses emulsions, polymer blends, block copolymers and adjustments to the processing parameters within the forcespinning process to develop unique structures with promising potential applications in many areas such as drug delivery, wound care, batteries, sensors and many more.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figure shows SEM micrographs of PLA-alginate emulsions at different alginate concentrations. The formation of beads during the spinning depends on the properties of the emulsion and associated forces acting on them. Beads with irregular shapes; shrunk, depressions and deflated appearance are seen and reproduced as needed. </a:t>
            </a:r>
          </a:p>
        </p:txBody>
      </p:sp>
      <p:sp>
        <p:nvSpPr>
          <p:cNvPr id="14" name="TextBox 13" descr="PLA-Alginate composite        Bead Features            Dried Emulsion&#10;      bead-fiber structures"/>
          <p:cNvSpPr txBox="1"/>
          <p:nvPr/>
        </p:nvSpPr>
        <p:spPr>
          <a:xfrm>
            <a:off x="6292910" y="1730287"/>
            <a:ext cx="4818948"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PLA-Alginate composite        Bead Features            Dried Emulsion</a:t>
            </a:r>
          </a:p>
          <a:p>
            <a:r>
              <a:rPr lang="en-US" sz="1200" dirty="0">
                <a:latin typeface="Arial" panose="020B0604020202020204" pitchFamily="34" charset="0"/>
                <a:cs typeface="Arial" panose="020B0604020202020204" pitchFamily="34" charset="0"/>
              </a:rPr>
              <a:t>      bead-fiber structures</a:t>
            </a:r>
          </a:p>
        </p:txBody>
      </p:sp>
      <p:sp>
        <p:nvSpPr>
          <p:cNvPr id="15" name="Rectangle 14"/>
          <p:cNvSpPr/>
          <p:nvPr/>
        </p:nvSpPr>
        <p:spPr>
          <a:xfrm>
            <a:off x="-5063625" y="7303327"/>
            <a:ext cx="8942311" cy="215444"/>
          </a:xfrm>
          <a:prstGeom prst="rect">
            <a:avLst/>
          </a:prstGeom>
        </p:spPr>
        <p:txBody>
          <a:bodyPr wrap="square">
            <a:spAutoFit/>
          </a:bodyPr>
          <a:lstStyle/>
          <a:p>
            <a:pPr algn="just">
              <a:spcBef>
                <a:spcPts val="0"/>
              </a:spcBef>
              <a:spcAft>
                <a:spcPts val="800"/>
              </a:spcAft>
            </a:pPr>
            <a:r>
              <a:rPr lang="en-US" sz="800" dirty="0">
                <a:ea typeface="Calibri" panose="020F0502020204030204" pitchFamily="34" charset="0"/>
                <a:cs typeface="Arial" panose="020B0604020202020204" pitchFamily="34" charset="0"/>
              </a:rPr>
              <a:t>E Ibrahim</a:t>
            </a:r>
            <a:r>
              <a:rPr lang="en-US" sz="800" cap="all" dirty="0">
                <a:ea typeface="Calibri" panose="020F0502020204030204" pitchFamily="34" charset="0"/>
                <a:cs typeface="Arial" panose="020B0604020202020204" pitchFamily="34" charset="0"/>
              </a:rPr>
              <a:t>,</a:t>
            </a:r>
            <a:r>
              <a:rPr lang="en-US" sz="800" dirty="0">
                <a:ea typeface="Calibri" panose="020F0502020204030204" pitchFamily="34" charset="0"/>
                <a:cs typeface="Arial" panose="020B0604020202020204" pitchFamily="34" charset="0"/>
              </a:rPr>
              <a:t> </a:t>
            </a:r>
            <a:r>
              <a:rPr lang="en-US" sz="800" cap="all" dirty="0">
                <a:ea typeface="Calibri" panose="020F0502020204030204" pitchFamily="34" charset="0"/>
                <a:cs typeface="Arial" panose="020B0604020202020204" pitchFamily="34" charset="0"/>
              </a:rPr>
              <a:t>s a</a:t>
            </a:r>
            <a:r>
              <a:rPr lang="en-US" sz="800" dirty="0">
                <a:ea typeface="Calibri" panose="020F0502020204030204" pitchFamily="34" charset="0"/>
                <a:cs typeface="Arial" panose="020B0604020202020204" pitchFamily="34" charset="0"/>
              </a:rPr>
              <a:t>hmed</a:t>
            </a:r>
            <a:r>
              <a:rPr lang="en-US" sz="800" cap="all" dirty="0">
                <a:ea typeface="Calibri" panose="020F0502020204030204" pitchFamily="34" charset="0"/>
                <a:cs typeface="Arial" panose="020B0604020202020204" pitchFamily="34" charset="0"/>
              </a:rPr>
              <a:t>, </a:t>
            </a:r>
            <a:r>
              <a:rPr lang="en-US" sz="800" dirty="0">
                <a:ea typeface="Calibri" panose="020F0502020204030204" pitchFamily="34" charset="0"/>
                <a:cs typeface="Arial" panose="020B0604020202020204" pitchFamily="34" charset="0"/>
              </a:rPr>
              <a:t>K Taylor, Sk Hasan-Abir, V Padilla, K Lozano, “</a:t>
            </a:r>
            <a:r>
              <a:rPr lang="en-US" sz="800" dirty="0">
                <a:latin typeface="+mj-lt"/>
                <a:ea typeface="Calibri" panose="020F0502020204030204" pitchFamily="34" charset="0"/>
                <a:cs typeface="Arial" panose="020B0604020202020204" pitchFamily="34" charset="0"/>
              </a:rPr>
              <a:t>Emulsion based centrifugally spun multifunctional poly(lactic acid)-alginate fiber based membrane composites” In review</a:t>
            </a:r>
          </a:p>
        </p:txBody>
      </p:sp>
      <p:pic>
        <p:nvPicPr>
          <p:cNvPr id="16" name="Picture 15" descr="This SEM picture shows the formation of beads and fibers for a PLA-alginate emulsion system. Depending on the alginate concentration and processing parameters, the bead size and shape as well as fiber size can controlled. This beads are highly entangled by the fibers and could be used as drug delivery system where the active ingredient is trapped within the bead tightly secured by the fibers." title="Scanning electron microscopy of alginate-fiber systems"/>
          <p:cNvPicPr/>
          <p:nvPr/>
        </p:nvPicPr>
        <p:blipFill rotWithShape="1">
          <a:blip r:embed="rId3" cstate="screen">
            <a:extLst>
              <a:ext uri="{28A0092B-C50C-407E-A947-70E740481C1C}">
                <a14:useLocalDpi xmlns:a14="http://schemas.microsoft.com/office/drawing/2010/main"/>
              </a:ext>
            </a:extLst>
          </a:blip>
          <a:srcRect/>
          <a:stretch/>
        </p:blipFill>
        <p:spPr bwMode="auto">
          <a:xfrm>
            <a:off x="6590596" y="2191952"/>
            <a:ext cx="4545101" cy="3659330"/>
          </a:xfrm>
          <a:prstGeom prst="rect">
            <a:avLst/>
          </a:prstGeom>
          <a:noFill/>
          <a:ln>
            <a:noFill/>
          </a:ln>
        </p:spPr>
      </p:pic>
      <p:sp>
        <p:nvSpPr>
          <p:cNvPr id="10" name="Rectangle 9" descr="E Ibrahim, s ahmed, K Taylor, Sk Hasan-Abir, V Padilla, K Lozano, “Emulsion based centrifugally spun multifunctional poly(lactic acid)-alginate fiber based membrane composites” In review&#10;"/>
          <p:cNvSpPr/>
          <p:nvPr/>
        </p:nvSpPr>
        <p:spPr>
          <a:xfrm>
            <a:off x="147782" y="5968932"/>
            <a:ext cx="11490036" cy="246221"/>
          </a:xfrm>
          <a:prstGeom prst="rect">
            <a:avLst/>
          </a:prstGeom>
        </p:spPr>
        <p:txBody>
          <a:bodyPr wrap="square">
            <a:spAutoFit/>
          </a:bodyPr>
          <a:lstStyle/>
          <a:p>
            <a:pPr algn="just">
              <a:spcBef>
                <a:spcPts val="0"/>
              </a:spcBef>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E Ibrahim</a:t>
            </a:r>
            <a:r>
              <a:rPr lang="en-US" sz="1000" cap="all" dirty="0">
                <a:latin typeface="Arial" panose="020B0604020202020204" pitchFamily="34" charset="0"/>
                <a:ea typeface="Calibri" panose="020F0502020204030204" pitchFamily="34" charset="0"/>
                <a:cs typeface="Arial" panose="020B0604020202020204" pitchFamily="34" charset="0"/>
              </a:rPr>
              <a:t>,</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cap="all" dirty="0">
                <a:latin typeface="Arial" panose="020B0604020202020204" pitchFamily="34" charset="0"/>
                <a:ea typeface="Calibri" panose="020F0502020204030204" pitchFamily="34" charset="0"/>
                <a:cs typeface="Arial" panose="020B0604020202020204" pitchFamily="34" charset="0"/>
              </a:rPr>
              <a:t>s a</a:t>
            </a:r>
            <a:r>
              <a:rPr lang="en-US" sz="1000" dirty="0">
                <a:latin typeface="Arial" panose="020B0604020202020204" pitchFamily="34" charset="0"/>
                <a:ea typeface="Calibri" panose="020F0502020204030204" pitchFamily="34" charset="0"/>
                <a:cs typeface="Arial" panose="020B0604020202020204" pitchFamily="34" charset="0"/>
              </a:rPr>
              <a:t>hmed</a:t>
            </a:r>
            <a:r>
              <a:rPr lang="en-US" sz="1000" cap="all" dirty="0">
                <a:latin typeface="Arial" panose="020B0604020202020204" pitchFamily="34" charset="0"/>
                <a:ea typeface="Calibri" panose="020F0502020204030204" pitchFamily="34" charset="0"/>
                <a:cs typeface="Arial" panose="020B0604020202020204" pitchFamily="34" charset="0"/>
              </a:rPr>
              <a:t>, </a:t>
            </a:r>
            <a:r>
              <a:rPr lang="en-US" sz="1000" dirty="0">
                <a:latin typeface="Arial" panose="020B0604020202020204" pitchFamily="34" charset="0"/>
                <a:ea typeface="Calibri" panose="020F0502020204030204" pitchFamily="34" charset="0"/>
                <a:cs typeface="Arial" panose="020B0604020202020204" pitchFamily="34" charset="0"/>
              </a:rPr>
              <a:t>K Taylor, Sk Hasan-Abir, V Padilla, K Lozano, “Emulsion based centrifugally spun multifunctional poly(lactic acid)-alginate fiber, based membrane composites” In review</a:t>
            </a:r>
          </a:p>
        </p:txBody>
      </p:sp>
      <p:sp>
        <p:nvSpPr>
          <p:cNvPr id="4" name="flSlide134Footer">
            <a:extLst>
              <a:ext uri="{FF2B5EF4-FFF2-40B4-BE49-F238E27FC236}">
                <a16:creationId xmlns:a16="http://schemas.microsoft.com/office/drawing/2014/main" id="{9B3CEBF2-F39D-5859-9B10-AEB42B97F2A7}"/>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6" name="hcSlide134Header">
            <a:extLst>
              <a:ext uri="{FF2B5EF4-FFF2-40B4-BE49-F238E27FC236}">
                <a16:creationId xmlns:a16="http://schemas.microsoft.com/office/drawing/2014/main" id="{FC636C8B-6586-0140-3912-B05D4885BB75}"/>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409891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2122178</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320146" y="800647"/>
            <a:ext cx="574612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Karen Lozano, The University of Texas Rio Grande Valley</a:t>
            </a:r>
          </a:p>
        </p:txBody>
      </p:sp>
      <p:sp>
        <p:nvSpPr>
          <p:cNvPr id="11" name="Rectangle 10"/>
          <p:cNvSpPr/>
          <p:nvPr/>
        </p:nvSpPr>
        <p:spPr>
          <a:xfrm>
            <a:off x="3695806" y="203971"/>
            <a:ext cx="8087710" cy="400110"/>
          </a:xfrm>
          <a:prstGeom prst="rect">
            <a:avLst/>
          </a:prstGeom>
        </p:spPr>
        <p:txBody>
          <a:bodyPr wrap="square">
            <a:spAutoFit/>
          </a:bodyPr>
          <a:lstStyle/>
          <a:p>
            <a:r>
              <a:rPr lang="en-US" sz="2000" b="1" dirty="0">
                <a:solidFill>
                  <a:srgbClr val="FF0000"/>
                </a:solidFill>
                <a:latin typeface="Arial" panose="020B0604020202020204" pitchFamily="34" charset="0"/>
                <a:cs typeface="Arial" panose="020B0604020202020204" pitchFamily="34" charset="0"/>
              </a:rPr>
              <a:t>UTRGV-UMN PARTNERSHIP to Strengthen the PREM Pathway</a:t>
            </a:r>
            <a:endParaRPr lang="en-US" sz="2000"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5063625" y="7303327"/>
            <a:ext cx="8942311" cy="215444"/>
          </a:xfrm>
          <a:prstGeom prst="rect">
            <a:avLst/>
          </a:prstGeom>
        </p:spPr>
        <p:txBody>
          <a:bodyPr wrap="square">
            <a:spAutoFit/>
          </a:bodyPr>
          <a:lstStyle/>
          <a:p>
            <a:pPr algn="just">
              <a:spcBef>
                <a:spcPts val="0"/>
              </a:spcBef>
              <a:spcAft>
                <a:spcPts val="800"/>
              </a:spcAft>
            </a:pPr>
            <a:r>
              <a:rPr lang="en-US" sz="800" dirty="0">
                <a:ea typeface="Calibri" panose="020F0502020204030204" pitchFamily="34" charset="0"/>
                <a:cs typeface="Arial" panose="020B0604020202020204" pitchFamily="34" charset="0"/>
              </a:rPr>
              <a:t>E Ibrahim</a:t>
            </a:r>
            <a:r>
              <a:rPr lang="en-US" sz="800" cap="all" dirty="0">
                <a:ea typeface="Calibri" panose="020F0502020204030204" pitchFamily="34" charset="0"/>
                <a:cs typeface="Arial" panose="020B0604020202020204" pitchFamily="34" charset="0"/>
              </a:rPr>
              <a:t>,</a:t>
            </a:r>
            <a:r>
              <a:rPr lang="en-US" sz="800" dirty="0">
                <a:ea typeface="Calibri" panose="020F0502020204030204" pitchFamily="34" charset="0"/>
                <a:cs typeface="Arial" panose="020B0604020202020204" pitchFamily="34" charset="0"/>
              </a:rPr>
              <a:t> </a:t>
            </a:r>
            <a:r>
              <a:rPr lang="en-US" sz="800" cap="all" dirty="0">
                <a:ea typeface="Calibri" panose="020F0502020204030204" pitchFamily="34" charset="0"/>
                <a:cs typeface="Arial" panose="020B0604020202020204" pitchFamily="34" charset="0"/>
              </a:rPr>
              <a:t>s a</a:t>
            </a:r>
            <a:r>
              <a:rPr lang="en-US" sz="800" dirty="0">
                <a:ea typeface="Calibri" panose="020F0502020204030204" pitchFamily="34" charset="0"/>
                <a:cs typeface="Arial" panose="020B0604020202020204" pitchFamily="34" charset="0"/>
              </a:rPr>
              <a:t>hmed</a:t>
            </a:r>
            <a:r>
              <a:rPr lang="en-US" sz="800" cap="all" dirty="0">
                <a:ea typeface="Calibri" panose="020F0502020204030204" pitchFamily="34" charset="0"/>
                <a:cs typeface="Arial" panose="020B0604020202020204" pitchFamily="34" charset="0"/>
              </a:rPr>
              <a:t>, </a:t>
            </a:r>
            <a:r>
              <a:rPr lang="en-US" sz="800" dirty="0">
                <a:ea typeface="Calibri" panose="020F0502020204030204" pitchFamily="34" charset="0"/>
                <a:cs typeface="Arial" panose="020B0604020202020204" pitchFamily="34" charset="0"/>
              </a:rPr>
              <a:t>K Taylor, Sk Hasan-Abir, V Padilla, K Lozano, “</a:t>
            </a:r>
            <a:r>
              <a:rPr lang="en-US" sz="800" dirty="0">
                <a:latin typeface="+mj-lt"/>
                <a:ea typeface="Calibri" panose="020F0502020204030204" pitchFamily="34" charset="0"/>
                <a:cs typeface="Arial" panose="020B0604020202020204" pitchFamily="34" charset="0"/>
              </a:rPr>
              <a:t>Emulsion based centrifugally spun multifunctional poly(lactic acid)-alginate fiber based membrane composites” In review</a:t>
            </a:r>
          </a:p>
        </p:txBody>
      </p:sp>
      <p:pic>
        <p:nvPicPr>
          <p:cNvPr id="10" name="Picture 9" descr="Nanofiber-based triboelectric nanogenerator (TENG) with potential to be used as a cost-effective self-powered flexible body motion sensor. &#10;">
            <a:extLst>
              <a:ext uri="{FF2B5EF4-FFF2-40B4-BE49-F238E27FC236}">
                <a16:creationId xmlns:a16="http://schemas.microsoft.com/office/drawing/2014/main" id="{6F441171-9E59-42D0-BECF-8CD6C486A96C}"/>
              </a:ext>
            </a:extLst>
          </p:cNvPr>
          <p:cNvPicPr>
            <a:picLocks noChangeAspect="1"/>
          </p:cNvPicPr>
          <p:nvPr/>
        </p:nvPicPr>
        <p:blipFill rotWithShape="1">
          <a:blip r:embed="rId2"/>
          <a:srcRect l="49549"/>
          <a:stretch/>
        </p:blipFill>
        <p:spPr>
          <a:xfrm>
            <a:off x="4110780" y="3652483"/>
            <a:ext cx="1751561" cy="1901650"/>
          </a:xfrm>
          <a:prstGeom prst="rect">
            <a:avLst/>
          </a:prstGeom>
        </p:spPr>
      </p:pic>
      <p:pic>
        <p:nvPicPr>
          <p:cNvPr id="12" name="Picture 11" descr="Nanofiber-based triboelectric nanogenerator (TENG) with potential to be used as a cost-effective self-powered flexible body motion sensor. &#10;">
            <a:extLst>
              <a:ext uri="{FF2B5EF4-FFF2-40B4-BE49-F238E27FC236}">
                <a16:creationId xmlns:a16="http://schemas.microsoft.com/office/drawing/2014/main" id="{6F441171-9E59-42D0-BECF-8CD6C486A96C}"/>
              </a:ext>
            </a:extLst>
          </p:cNvPr>
          <p:cNvPicPr>
            <a:picLocks noChangeAspect="1"/>
          </p:cNvPicPr>
          <p:nvPr/>
        </p:nvPicPr>
        <p:blipFill rotWithShape="1">
          <a:blip r:embed="rId2"/>
          <a:srcRect r="51403"/>
          <a:stretch/>
        </p:blipFill>
        <p:spPr>
          <a:xfrm>
            <a:off x="4012672" y="1782596"/>
            <a:ext cx="1687195" cy="1901650"/>
          </a:xfrm>
          <a:prstGeom prst="rect">
            <a:avLst/>
          </a:prstGeom>
        </p:spPr>
      </p:pic>
      <p:pic>
        <p:nvPicPr>
          <p:cNvPr id="17" name="Picture 16" descr="triboelectric nanogenerators made by an all fiber system were developed and tested for their ability to convert friction to electricity" title="Development of triboelectric nanogeneratotors">
            <a:extLst>
              <a:ext uri="{FF2B5EF4-FFF2-40B4-BE49-F238E27FC236}">
                <a16:creationId xmlns:a16="http://schemas.microsoft.com/office/drawing/2014/main" id="{3284B901-A7C4-489D-B76A-C32B78F11302}"/>
              </a:ext>
            </a:extLst>
          </p:cNvPr>
          <p:cNvPicPr>
            <a:picLocks noChangeAspect="1"/>
          </p:cNvPicPr>
          <p:nvPr/>
        </p:nvPicPr>
        <p:blipFill rotWithShape="1">
          <a:blip r:embed="rId3"/>
          <a:srcRect l="19024" r="19077" b="8033"/>
          <a:stretch/>
        </p:blipFill>
        <p:spPr>
          <a:xfrm>
            <a:off x="150444" y="2004265"/>
            <a:ext cx="4010297" cy="3482202"/>
          </a:xfrm>
          <a:prstGeom prst="rect">
            <a:avLst/>
          </a:prstGeom>
        </p:spPr>
      </p:pic>
      <p:sp>
        <p:nvSpPr>
          <p:cNvPr id="19" name="TextBox 18">
            <a:extLst>
              <a:ext uri="{FF2B5EF4-FFF2-40B4-BE49-F238E27FC236}">
                <a16:creationId xmlns:a16="http://schemas.microsoft.com/office/drawing/2014/main" id="{0A629C49-C495-4768-ADCB-80364F42F56B}"/>
              </a:ext>
            </a:extLst>
          </p:cNvPr>
          <p:cNvSpPr txBox="1"/>
          <p:nvPr/>
        </p:nvSpPr>
        <p:spPr>
          <a:xfrm>
            <a:off x="60394" y="1103832"/>
            <a:ext cx="5259752" cy="830997"/>
          </a:xfrm>
          <a:prstGeom prst="rect">
            <a:avLst/>
          </a:prstGeom>
          <a:noFill/>
        </p:spPr>
        <p:txBody>
          <a:bodyPr wrap="square" lIns="91440" tIns="45720" rIns="91440" bIns="45720" rtlCol="0" anchor="t">
            <a:spAutoFit/>
          </a:bodyPr>
          <a:lstStyle/>
          <a:p>
            <a:r>
              <a:rPr lang="en-US" sz="1600" dirty="0">
                <a:latin typeface="Arial"/>
                <a:cs typeface="Arial"/>
              </a:rPr>
              <a:t>Nanofiber-based triboelectric nanogenerator (TENG) with potential to be used as a cost-effective self-powered flexible body motion sensor. </a:t>
            </a:r>
            <a:endParaRPr lang="en-US" sz="1600" dirty="0">
              <a:cs typeface="Arial"/>
            </a:endParaRPr>
          </a:p>
        </p:txBody>
      </p:sp>
      <p:pic>
        <p:nvPicPr>
          <p:cNvPr id="20" name="Picture 3" descr="The developed nanogenerators were placed on different parts of the body and its biomechanical motion sensing was tracked" title="TENGS">
            <a:extLst>
              <a:ext uri="{FF2B5EF4-FFF2-40B4-BE49-F238E27FC236}">
                <a16:creationId xmlns:a16="http://schemas.microsoft.com/office/drawing/2014/main" id="{355DE80C-7523-EB3B-B609-DA166B94E292}"/>
              </a:ext>
            </a:extLst>
          </p:cNvPr>
          <p:cNvPicPr>
            <a:picLocks noChangeAspect="1"/>
          </p:cNvPicPr>
          <p:nvPr/>
        </p:nvPicPr>
        <p:blipFill rotWithShape="1">
          <a:blip r:embed="rId4"/>
          <a:srcRect b="9109"/>
          <a:stretch/>
        </p:blipFill>
        <p:spPr>
          <a:xfrm>
            <a:off x="6733309" y="1309306"/>
            <a:ext cx="4641273" cy="4259222"/>
          </a:xfrm>
          <a:prstGeom prst="rect">
            <a:avLst/>
          </a:prstGeom>
        </p:spPr>
      </p:pic>
      <p:sp>
        <p:nvSpPr>
          <p:cNvPr id="22" name="TextBox 21" descr="The TENG was analyzed for sensory application by connecting to forearm, quadricep muscle, and chest, and it demonstrated capability for distinct human biomechanical motion-sensing application.&#10;">
            <a:extLst>
              <a:ext uri="{FF2B5EF4-FFF2-40B4-BE49-F238E27FC236}">
                <a16:creationId xmlns:a16="http://schemas.microsoft.com/office/drawing/2014/main" id="{8486621D-F8E2-A458-DF4B-DFFA39A2C49B}"/>
              </a:ext>
            </a:extLst>
          </p:cNvPr>
          <p:cNvSpPr txBox="1"/>
          <p:nvPr/>
        </p:nvSpPr>
        <p:spPr>
          <a:xfrm>
            <a:off x="6091395" y="5554133"/>
            <a:ext cx="599739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The TENG was analyzed for sensory application by connecting to forearm, quadricep muscle, and chest, and it demonstrated capability for distinct human biomechanical motion-sensing application.</a:t>
            </a:r>
            <a:endParaRPr lang="en-US" dirty="0">
              <a:cs typeface="Arial" charset="0"/>
            </a:endParaRPr>
          </a:p>
        </p:txBody>
      </p:sp>
      <p:sp>
        <p:nvSpPr>
          <p:cNvPr id="23" name="Title 22" descr="Sk SH Abir, MUl Sadaf, SK Saha, A Touhami, K Lozano, MJ Uddin, Nanofiber-Based Substrate for a Triboelectric Nanogenerator: High-Performance Flexible Energy Fiber Mats, ACS Applied Materials &amp; Interfaces  2021, 13, 50, 60401-60412. &#10;">
            <a:extLst>
              <a:ext uri="{FF2B5EF4-FFF2-40B4-BE49-F238E27FC236}">
                <a16:creationId xmlns:a16="http://schemas.microsoft.com/office/drawing/2014/main" id="{0AE703FF-122C-2390-C01C-56DC82626BE4}"/>
              </a:ext>
            </a:extLst>
          </p:cNvPr>
          <p:cNvSpPr txBox="1">
            <a:spLocks noGrp="1"/>
          </p:cNvSpPr>
          <p:nvPr>
            <p:ph type="title" idx="4294967295"/>
          </p:nvPr>
        </p:nvSpPr>
        <p:spPr>
          <a:xfrm>
            <a:off x="170307" y="5666240"/>
            <a:ext cx="589372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err="1">
                <a:ln>
                  <a:noFill/>
                </a:ln>
                <a:solidFill>
                  <a:schemeClr val="tx1"/>
                </a:solidFill>
                <a:effectLst/>
                <a:uLnTx/>
                <a:uFillTx/>
                <a:latin typeface="Calibri"/>
                <a:ea typeface="Roboto"/>
                <a:cs typeface="Calibri"/>
              </a:rPr>
              <a:t>Sk</a:t>
            </a:r>
            <a:r>
              <a:rPr kumimoji="0" lang="en-US" sz="1200" b="0" i="0" u="sng" strike="noStrike" kern="1200" cap="none" spc="0" normalizeH="0" baseline="0" noProof="0" dirty="0">
                <a:ln>
                  <a:noFill/>
                </a:ln>
                <a:solidFill>
                  <a:schemeClr val="tx1"/>
                </a:solidFill>
                <a:effectLst/>
                <a:uLnTx/>
                <a:uFillTx/>
                <a:latin typeface="Calibri"/>
                <a:ea typeface="Roboto"/>
                <a:cs typeface="Calibri"/>
              </a:rPr>
              <a:t> SH </a:t>
            </a:r>
            <a:r>
              <a:rPr kumimoji="0" lang="en-US" sz="1200" b="0" i="0" u="sng" strike="noStrike" kern="1200" cap="none" spc="0" normalizeH="0" baseline="0" noProof="0" dirty="0" err="1">
                <a:ln>
                  <a:noFill/>
                </a:ln>
                <a:solidFill>
                  <a:schemeClr val="tx1"/>
                </a:solidFill>
                <a:effectLst/>
                <a:uLnTx/>
                <a:uFillTx/>
                <a:latin typeface="Calibri"/>
                <a:ea typeface="Roboto"/>
                <a:cs typeface="Calibri"/>
              </a:rPr>
              <a:t>Abir</a:t>
            </a:r>
            <a:r>
              <a:rPr kumimoji="0" lang="en-US" sz="1200" b="0" i="0" u="none" strike="noStrike" kern="1200" cap="none" spc="0" normalizeH="0" baseline="0" noProof="0" dirty="0">
                <a:ln>
                  <a:noFill/>
                </a:ln>
                <a:solidFill>
                  <a:schemeClr val="tx1"/>
                </a:solidFill>
                <a:effectLst/>
                <a:uLnTx/>
                <a:uFillTx/>
                <a:latin typeface="Calibri"/>
                <a:ea typeface="Roboto"/>
                <a:cs typeface="Calibri"/>
              </a:rPr>
              <a:t>, </a:t>
            </a:r>
            <a:r>
              <a:rPr kumimoji="0" lang="en-US" sz="1200" b="0" i="0" u="sng" strike="noStrike" kern="1200" cap="none" spc="0" normalizeH="0" baseline="0" noProof="0" dirty="0" err="1">
                <a:ln>
                  <a:noFill/>
                </a:ln>
                <a:solidFill>
                  <a:schemeClr val="tx1"/>
                </a:solidFill>
                <a:effectLst/>
                <a:uLnTx/>
                <a:uFillTx/>
                <a:latin typeface="Calibri"/>
                <a:ea typeface="Roboto"/>
                <a:cs typeface="Calibri"/>
              </a:rPr>
              <a:t>MUl</a:t>
            </a:r>
            <a:r>
              <a:rPr kumimoji="0" lang="en-US" sz="1200" b="0" i="0" u="sng" strike="noStrike" kern="1200" cap="none" spc="0" normalizeH="0" baseline="0" noProof="0" dirty="0">
                <a:ln>
                  <a:noFill/>
                </a:ln>
                <a:solidFill>
                  <a:schemeClr val="tx1"/>
                </a:solidFill>
                <a:effectLst/>
                <a:uLnTx/>
                <a:uFillTx/>
                <a:latin typeface="Calibri"/>
                <a:ea typeface="Roboto"/>
                <a:cs typeface="Calibri"/>
              </a:rPr>
              <a:t> Sadaf</a:t>
            </a:r>
            <a:r>
              <a:rPr kumimoji="0" lang="en-US" sz="1200" b="0" i="0" u="none" strike="noStrike" kern="1200" cap="none" spc="0" normalizeH="0" baseline="0" noProof="0" dirty="0">
                <a:ln>
                  <a:noFill/>
                </a:ln>
                <a:solidFill>
                  <a:schemeClr val="tx1"/>
                </a:solidFill>
                <a:effectLst/>
                <a:uLnTx/>
                <a:uFillTx/>
                <a:latin typeface="Calibri"/>
                <a:ea typeface="Roboto"/>
                <a:cs typeface="Calibri"/>
              </a:rPr>
              <a:t>, </a:t>
            </a:r>
            <a:r>
              <a:rPr kumimoji="0" lang="en-US" sz="1200" b="0" i="0" u="sng" strike="noStrike" kern="1200" cap="none" spc="0" normalizeH="0" baseline="0" noProof="0" dirty="0">
                <a:ln>
                  <a:noFill/>
                </a:ln>
                <a:solidFill>
                  <a:schemeClr val="tx1"/>
                </a:solidFill>
                <a:effectLst/>
                <a:uLnTx/>
                <a:uFillTx/>
                <a:latin typeface="Calibri"/>
                <a:ea typeface="Roboto"/>
                <a:cs typeface="Calibri"/>
              </a:rPr>
              <a:t>SK </a:t>
            </a:r>
            <a:r>
              <a:rPr kumimoji="0" lang="en-US" sz="1200" b="0" i="0" u="sng" strike="noStrike" kern="1200" cap="none" spc="0" normalizeH="0" baseline="0" noProof="0" dirty="0" err="1">
                <a:ln>
                  <a:noFill/>
                </a:ln>
                <a:solidFill>
                  <a:schemeClr val="tx1"/>
                </a:solidFill>
                <a:effectLst/>
                <a:uLnTx/>
                <a:uFillTx/>
                <a:latin typeface="Calibri"/>
                <a:ea typeface="Roboto"/>
                <a:cs typeface="Calibri"/>
              </a:rPr>
              <a:t>Saha</a:t>
            </a:r>
            <a:r>
              <a:rPr kumimoji="0" lang="en-US" sz="1200" b="0" i="0" u="none" strike="noStrike" kern="1200" cap="none" spc="0" normalizeH="0" baseline="0" noProof="0" dirty="0">
                <a:ln>
                  <a:noFill/>
                </a:ln>
                <a:solidFill>
                  <a:schemeClr val="tx1"/>
                </a:solidFill>
                <a:effectLst/>
                <a:uLnTx/>
                <a:uFillTx/>
                <a:latin typeface="Calibri"/>
                <a:ea typeface="Roboto"/>
                <a:cs typeface="Calibri"/>
              </a:rPr>
              <a:t>, </a:t>
            </a:r>
            <a:r>
              <a:rPr kumimoji="0" lang="en-US" sz="1200" b="1" i="0" u="none" strike="noStrike" kern="1200" cap="none" spc="0" normalizeH="0" baseline="0" noProof="0" dirty="0">
                <a:ln>
                  <a:noFill/>
                </a:ln>
                <a:solidFill>
                  <a:schemeClr val="tx1"/>
                </a:solidFill>
                <a:effectLst/>
                <a:uLnTx/>
                <a:uFillTx/>
                <a:latin typeface="Calibri"/>
                <a:ea typeface="Roboto"/>
                <a:cs typeface="Calibri"/>
              </a:rPr>
              <a:t>A </a:t>
            </a:r>
            <a:r>
              <a:rPr kumimoji="0" lang="en-US" sz="1200" b="1" i="0" u="none" strike="noStrike" kern="1200" cap="none" spc="0" normalizeH="0" baseline="0" noProof="0" dirty="0" err="1">
                <a:ln>
                  <a:noFill/>
                </a:ln>
                <a:solidFill>
                  <a:schemeClr val="tx1"/>
                </a:solidFill>
                <a:effectLst/>
                <a:uLnTx/>
                <a:uFillTx/>
                <a:latin typeface="Calibri"/>
                <a:ea typeface="Roboto"/>
                <a:cs typeface="Calibri"/>
              </a:rPr>
              <a:t>Touhami</a:t>
            </a:r>
            <a:r>
              <a:rPr kumimoji="0" lang="en-US" sz="1200" b="0" i="0" u="none" strike="noStrike" kern="1200" cap="none" spc="0" normalizeH="0" baseline="0" noProof="0" dirty="0">
                <a:ln>
                  <a:noFill/>
                </a:ln>
                <a:solidFill>
                  <a:schemeClr val="tx1"/>
                </a:solidFill>
                <a:effectLst/>
                <a:uLnTx/>
                <a:uFillTx/>
                <a:latin typeface="Calibri"/>
                <a:ea typeface="Roboto"/>
                <a:cs typeface="Calibri"/>
              </a:rPr>
              <a:t>, </a:t>
            </a:r>
            <a:r>
              <a:rPr kumimoji="0" lang="en-US" sz="1200" b="1" i="0" u="none" strike="noStrike" kern="1200" cap="none" spc="0" normalizeH="0" baseline="0" noProof="0" dirty="0">
                <a:ln>
                  <a:noFill/>
                </a:ln>
                <a:solidFill>
                  <a:schemeClr val="tx1"/>
                </a:solidFill>
                <a:effectLst/>
                <a:uLnTx/>
                <a:uFillTx/>
                <a:latin typeface="Calibri"/>
                <a:ea typeface="Roboto"/>
                <a:cs typeface="Calibri"/>
              </a:rPr>
              <a:t>K Lozano, MJ Uddin, </a:t>
            </a:r>
            <a:r>
              <a:rPr kumimoji="0" lang="en-US" sz="1200" b="0" i="0" u="none" strike="noStrike" kern="1200" cap="none" spc="0" normalizeH="0" baseline="0" noProof="0" dirty="0">
                <a:ln>
                  <a:noFill/>
                </a:ln>
                <a:solidFill>
                  <a:schemeClr val="tx1"/>
                </a:solidFill>
                <a:effectLst/>
                <a:uLnTx/>
                <a:uFillTx/>
                <a:latin typeface="Calibri"/>
                <a:ea typeface="+mn-ea"/>
                <a:cs typeface="Arial"/>
              </a:rPr>
              <a:t>Nanofiber-Based Substrate for a Triboelectric Nanogenerator: High-Performance Flexible Energy Fiber Mats, </a:t>
            </a:r>
            <a:r>
              <a:rPr kumimoji="0" lang="en-US" sz="1200" b="0" i="1" u="none" strike="noStrike" kern="1200" cap="none" spc="0" normalizeH="0" baseline="0" noProof="0" dirty="0">
                <a:ln>
                  <a:noFill/>
                </a:ln>
                <a:solidFill>
                  <a:schemeClr val="tx1"/>
                </a:solidFill>
                <a:effectLst/>
                <a:uLnTx/>
                <a:uFillTx/>
                <a:latin typeface="Calibri"/>
                <a:ea typeface="+mn-ea"/>
                <a:cs typeface="Arial"/>
              </a:rPr>
              <a:t>ACS Applied Materials &amp; Interfaces</a:t>
            </a:r>
            <a:r>
              <a:rPr kumimoji="0" lang="en-US" sz="1200" b="0" i="0" u="none" strike="noStrike" kern="1200" cap="none" spc="0" normalizeH="0" baseline="0" noProof="0" dirty="0">
                <a:ln>
                  <a:noFill/>
                </a:ln>
                <a:solidFill>
                  <a:schemeClr val="tx1"/>
                </a:solidFill>
                <a:effectLst/>
                <a:uLnTx/>
                <a:uFillTx/>
                <a:latin typeface="Calibri"/>
                <a:ea typeface="+mn-ea"/>
                <a:cs typeface="Arial"/>
              </a:rPr>
              <a:t>  2021, 13, 50, 60401-60412. </a:t>
            </a:r>
            <a:endParaRPr kumimoji="0" lang="en-US" sz="1800" b="1" i="0" u="none" strike="noStrike" kern="1200" cap="none" spc="0" normalizeH="0" baseline="0" noProof="0" dirty="0">
              <a:ln>
                <a:noFill/>
              </a:ln>
              <a:solidFill>
                <a:schemeClr val="tx1"/>
              </a:solidFill>
              <a:effectLst/>
              <a:uLnTx/>
              <a:uFillTx/>
              <a:latin typeface="Roboto"/>
              <a:ea typeface="Roboto"/>
              <a:cs typeface="Arial" charset="0"/>
            </a:endParaRPr>
          </a:p>
        </p:txBody>
      </p:sp>
    </p:spTree>
    <p:extLst>
      <p:ext uri="{BB962C8B-B14F-4D97-AF65-F5344CB8AC3E}">
        <p14:creationId xmlns:p14="http://schemas.microsoft.com/office/powerpoint/2010/main" val="151723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8137" y="4588802"/>
            <a:ext cx="8550951" cy="1323439"/>
          </a:xfrm>
          <a:prstGeom prst="rect">
            <a:avLst/>
          </a:prstGeom>
          <a:solidFill>
            <a:schemeClr val="bg1"/>
          </a:solidFill>
        </p:spPr>
        <p:txBody>
          <a:bodyPr wrap="square">
            <a:spAutoFit/>
          </a:bodyPr>
          <a:lstStyle/>
          <a:p>
            <a:r>
              <a:rPr lang="en-US" sz="1600" dirty="0">
                <a:latin typeface="Arial" panose="020B0604020202020204" pitchFamily="34" charset="0"/>
                <a:cs typeface="Arial" panose="020B0604020202020204" pitchFamily="34" charset="0"/>
              </a:rPr>
              <a:t>In this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year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56 students, 27 female (43 UG (41 URM) /13 MS (5 URM)) participated in research projects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12 peer reviewed journal articles were published, 11 with students/postdocs as coauthors.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14 students graduated (9 UG, 5 MS). 50% women and  71% URM</a:t>
            </a:r>
          </a:p>
        </p:txBody>
      </p:sp>
      <p:sp>
        <p:nvSpPr>
          <p:cNvPr id="17" name="TextBox 16"/>
          <p:cNvSpPr txBox="1"/>
          <p:nvPr/>
        </p:nvSpPr>
        <p:spPr>
          <a:xfrm>
            <a:off x="59364" y="1226880"/>
            <a:ext cx="5378606" cy="3293209"/>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The 2021-22 cycle was still slightly impacted by COVID 19 and a mixture of face to face and virtual activities were carried out. The PREM team remained highly active, numerous outreach activities were held for example presentations at Mother-daughter, visits to local schools, hosting k-12 on campus tours/activities and countless activities with our college students such as in the shown picture where PI Lozano, faculty advisor of SWE, presented to our female students on International Women’s day and the hybrid presentation given by UMN faculty.The PREM team also organized the 61th Regional Science and Engineering through a virtual platform. Winners are now about to travel to the Regeneron ISEF.</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2122178</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437970" y="872908"/>
            <a:ext cx="574612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Karen Lozano, The University of Texas Rio Grande Valley</a:t>
            </a:r>
          </a:p>
        </p:txBody>
      </p:sp>
      <p:sp>
        <p:nvSpPr>
          <p:cNvPr id="11" name="Title 10"/>
          <p:cNvSpPr>
            <a:spLocks noGrp="1"/>
          </p:cNvSpPr>
          <p:nvPr>
            <p:ph type="title" idx="4294967295"/>
          </p:nvPr>
        </p:nvSpPr>
        <p:spPr>
          <a:xfrm>
            <a:off x="3695806" y="203971"/>
            <a:ext cx="808771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UTRGV-UMN PARTNERSHIP to Strengthen the PREM Pathway</a:t>
            </a: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5063625" y="7303327"/>
            <a:ext cx="8942311" cy="215444"/>
          </a:xfrm>
          <a:prstGeom prst="rect">
            <a:avLst/>
          </a:prstGeom>
        </p:spPr>
        <p:txBody>
          <a:bodyPr wrap="square">
            <a:spAutoFit/>
          </a:bodyPr>
          <a:lstStyle/>
          <a:p>
            <a:pPr algn="just">
              <a:spcBef>
                <a:spcPts val="0"/>
              </a:spcBef>
              <a:spcAft>
                <a:spcPts val="800"/>
              </a:spcAft>
            </a:pPr>
            <a:r>
              <a:rPr lang="en-US" sz="800" dirty="0">
                <a:ea typeface="Calibri" panose="020F0502020204030204" pitchFamily="34" charset="0"/>
                <a:cs typeface="Arial" panose="020B0604020202020204" pitchFamily="34" charset="0"/>
              </a:rPr>
              <a:t>E Ibrahim</a:t>
            </a:r>
            <a:r>
              <a:rPr lang="en-US" sz="800" cap="all" dirty="0">
                <a:ea typeface="Calibri" panose="020F0502020204030204" pitchFamily="34" charset="0"/>
                <a:cs typeface="Arial" panose="020B0604020202020204" pitchFamily="34" charset="0"/>
              </a:rPr>
              <a:t>,</a:t>
            </a:r>
            <a:r>
              <a:rPr lang="en-US" sz="800" dirty="0">
                <a:ea typeface="Calibri" panose="020F0502020204030204" pitchFamily="34" charset="0"/>
                <a:cs typeface="Arial" panose="020B0604020202020204" pitchFamily="34" charset="0"/>
              </a:rPr>
              <a:t> </a:t>
            </a:r>
            <a:r>
              <a:rPr lang="en-US" sz="800" cap="all" dirty="0">
                <a:ea typeface="Calibri" panose="020F0502020204030204" pitchFamily="34" charset="0"/>
                <a:cs typeface="Arial" panose="020B0604020202020204" pitchFamily="34" charset="0"/>
              </a:rPr>
              <a:t>s a</a:t>
            </a:r>
            <a:r>
              <a:rPr lang="en-US" sz="800" dirty="0">
                <a:ea typeface="Calibri" panose="020F0502020204030204" pitchFamily="34" charset="0"/>
                <a:cs typeface="Arial" panose="020B0604020202020204" pitchFamily="34" charset="0"/>
              </a:rPr>
              <a:t>hmed</a:t>
            </a:r>
            <a:r>
              <a:rPr lang="en-US" sz="800" cap="all" dirty="0">
                <a:ea typeface="Calibri" panose="020F0502020204030204" pitchFamily="34" charset="0"/>
                <a:cs typeface="Arial" panose="020B0604020202020204" pitchFamily="34" charset="0"/>
              </a:rPr>
              <a:t>, </a:t>
            </a:r>
            <a:r>
              <a:rPr lang="en-US" sz="800" dirty="0">
                <a:ea typeface="Calibri" panose="020F0502020204030204" pitchFamily="34" charset="0"/>
                <a:cs typeface="Arial" panose="020B0604020202020204" pitchFamily="34" charset="0"/>
              </a:rPr>
              <a:t>K Taylor, Sk Hasan-Abir, V Padilla, K Lozano, “</a:t>
            </a:r>
            <a:r>
              <a:rPr lang="en-US" sz="800" dirty="0">
                <a:latin typeface="+mj-lt"/>
                <a:ea typeface="Calibri" panose="020F0502020204030204" pitchFamily="34" charset="0"/>
                <a:cs typeface="Arial" panose="020B0604020202020204" pitchFamily="34" charset="0"/>
              </a:rPr>
              <a:t>Emulsion based centrifugally spun multifunctional poly(lactic acid)-alginate fiber based membrane composites” In review</a:t>
            </a:r>
          </a:p>
        </p:txBody>
      </p:sp>
      <p:pic>
        <p:nvPicPr>
          <p:cNvPr id="12" name="Picture 11" descr="This picture shows UTRGV students face to face (some via zoom) with UMN Professor Dr. David Morse and two former UTRGV students now PHD students at UMN on the zoom screen. UMN delivered a talk to our PREM team" title="Hybrid event with our UMN partner"/>
          <p:cNvPicPr>
            <a:picLocks noChangeAspect="1"/>
          </p:cNvPicPr>
          <p:nvPr/>
        </p:nvPicPr>
        <p:blipFill>
          <a:blip r:embed="rId3"/>
          <a:stretch>
            <a:fillRect/>
          </a:stretch>
        </p:blipFill>
        <p:spPr>
          <a:xfrm>
            <a:off x="8544576" y="3488057"/>
            <a:ext cx="3647424" cy="2735569"/>
          </a:xfrm>
          <a:prstGeom prst="rect">
            <a:avLst/>
          </a:prstGeom>
        </p:spPr>
      </p:pic>
      <p:pic>
        <p:nvPicPr>
          <p:cNvPr id="10" name="Picture 9" descr="This picture shows many of the engineering female students within UTRGV. Dr. Lozano (PI) is the fauclty advisor of the Society of Women in Engineering UTRGV chapter, many of the female students have been attracted to PREM and our statistics are way above National averages." title="Society of women in engineering picture"/>
          <p:cNvPicPr/>
          <p:nvPr/>
        </p:nvPicPr>
        <p:blipFill rotWithShape="1">
          <a:blip r:embed="rId4" cstate="print">
            <a:extLst>
              <a:ext uri="{28A0092B-C50C-407E-A947-70E740481C1C}">
                <a14:useLocalDpi xmlns:a14="http://schemas.microsoft.com/office/drawing/2010/main" val="0"/>
              </a:ext>
            </a:extLst>
          </a:blip>
          <a:srcRect/>
          <a:stretch/>
        </p:blipFill>
        <p:spPr bwMode="auto">
          <a:xfrm>
            <a:off x="5488913" y="1415095"/>
            <a:ext cx="3738213" cy="2862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105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3075</TotalTime>
  <Words>616</Words>
  <Application>Microsoft Office PowerPoint</Application>
  <PresentationFormat>Widescreen</PresentationFormat>
  <Paragraphs>30</Paragraphs>
  <Slides>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Calibri</vt:lpstr>
      <vt:lpstr>Calibri Light</vt:lpstr>
      <vt:lpstr>Microsoft Sans Serif</vt:lpstr>
      <vt:lpstr>Roboto</vt:lpstr>
      <vt:lpstr>Sitka Subheading</vt:lpstr>
      <vt:lpstr>Times New Roman</vt:lpstr>
      <vt:lpstr>Wingdings</vt:lpstr>
      <vt:lpstr>Office Theme</vt:lpstr>
      <vt:lpstr>UTRGV-UMN PARTNERSHIP to Strengthen the PREM Pathway</vt:lpstr>
      <vt:lpstr>Sk SH Abir, MUl Sadaf, SK Saha, A Touhami, K Lozano, MJ Uddin, Nanofiber-Based Substrate for a Triboelectric Nanogenerator: High-Performance Flexible Energy Fiber Mats, ACS Applied Materials &amp; Interfaces  2021, 13, 50, 60401-60412. </vt:lpstr>
      <vt:lpstr>UTRGV-UMN PARTNERSHIP to Strengthen the PREM Pathway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276</cp:revision>
  <cp:lastPrinted>2018-03-20T12:31:18Z</cp:lastPrinted>
  <dcterms:created xsi:type="dcterms:W3CDTF">2017-10-05T17:34:54Z</dcterms:created>
  <dcterms:modified xsi:type="dcterms:W3CDTF">2023-03-22T13:19:54Z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b05c80c6-3d43-4baa-a5c1-8e5789d1c6e2</vt:lpwstr>
  </property>
  <property fmtid="{D5CDD505-2E9C-101B-9397-08002B2CF9AE}" pid="3" name="ContainsCUI">
    <vt:lpwstr>No</vt:lpwstr>
  </property>
</Properties>
</file>