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D59564-E9BB-4E73-A38B-64A8812270D4}" v="8" dt="2023-01-26T02:18:22.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5097" autoAdjust="0"/>
  </p:normalViewPr>
  <p:slideViewPr>
    <p:cSldViewPr snapToGrid="0" snapToObjects="1">
      <p:cViewPr varScale="1">
        <p:scale>
          <a:sx n="63" d="100"/>
          <a:sy n="63" d="100"/>
        </p:scale>
        <p:origin x="160" y="6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Additional notes for DMREF staff would be very helpful here. This might include important technical details, further elaborations of the results, the abstract of the paper where these are published, explanations of acronyms and abbreviations, or whatever else you consider useful. Videos that can enhance understanding</a:t>
            </a:r>
            <a:r>
              <a:rPr lang="en-US" sz="1200" baseline="0" dirty="0"/>
              <a:t> for a general audience are welcome.</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8013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5BEF5CE9-A369-067C-B6CC-A22DA850C35F}"/>
              </a:ext>
            </a:extLst>
          </p:cNvPr>
          <p:cNvSpPr txBox="1"/>
          <p:nvPr userDrawn="1"/>
        </p:nvSpPr>
        <p:spPr>
          <a:xfrm>
            <a:off x="0" y="0"/>
            <a:ext cx="12192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EE15162F-3615-FCB3-E469-54DFB8E1A74D}"/>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2A99DAB8-E17A-431B-A95A-0F64689B99C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846E646E-F3E0-4898-AFB6-FC0EFEE8A344}"/>
              </a:ext>
            </a:extLst>
          </p:cNvPr>
          <p:cNvSpPr/>
          <p:nvPr userDrawn="1"/>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Intellectual Merit</a:t>
            </a:r>
          </a:p>
        </p:txBody>
      </p:sp>
      <p:sp>
        <p:nvSpPr>
          <p:cNvPr id="2" name="hcSlideMaster.Title and ContentHeader">
            <a:extLst>
              <a:ext uri="{FF2B5EF4-FFF2-40B4-BE49-F238E27FC236}">
                <a16:creationId xmlns:a16="http://schemas.microsoft.com/office/drawing/2014/main" id="{8827CF2B-124F-AC8D-ADA8-CA96111AB084}"/>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2A99DAB8-E17A-431B-A95A-0F64689B99C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846E646E-F3E0-4898-AFB6-FC0EFEE8A344}"/>
              </a:ext>
            </a:extLst>
          </p:cNvPr>
          <p:cNvSpPr/>
          <p:nvPr userDrawn="1"/>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Intellectual Merit</a:t>
            </a:r>
          </a:p>
        </p:txBody>
      </p:sp>
    </p:spTree>
    <p:extLst>
      <p:ext uri="{BB962C8B-B14F-4D97-AF65-F5344CB8AC3E}">
        <p14:creationId xmlns:p14="http://schemas.microsoft.com/office/powerpoint/2010/main" val="121906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rgbClr val="FF0000">
                  <a:alpha val="90000"/>
                  <a:lumMod val="100000"/>
                </a:srgb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A3BF24F-CAF0-4F92-A3CF-E142812A5D4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9D6DFF2F-46FB-4C87-86B2-198DB88A8221}"/>
              </a:ext>
            </a:extLst>
          </p:cNvPr>
          <p:cNvSpPr/>
          <p:nvPr userDrawn="1"/>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Broader Impacts</a:t>
            </a:r>
          </a:p>
        </p:txBody>
      </p:sp>
      <p:sp>
        <p:nvSpPr>
          <p:cNvPr id="2" name="hcSlideMaster.2_Title and ContentHeader">
            <a:extLst>
              <a:ext uri="{FF2B5EF4-FFF2-40B4-BE49-F238E27FC236}">
                <a16:creationId xmlns:a16="http://schemas.microsoft.com/office/drawing/2014/main" id="{BA902BD1-62F0-130F-2373-1EF9AE1D8B49}"/>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7624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rgbClr val="00B050"/>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BC7398E-E05D-4226-874F-BA20F20973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89462DB6-AF7D-423D-AAEF-B4EBDA08FDD2}"/>
              </a:ext>
            </a:extLst>
          </p:cNvPr>
          <p:cNvSpPr/>
          <p:nvPr userDrawn="1"/>
        </p:nvSpPr>
        <p:spPr>
          <a:xfrm>
            <a:off x="100482" y="-27263"/>
            <a:ext cx="4585817"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DMREF-specific </a:t>
            </a:r>
          </a:p>
        </p:txBody>
      </p:sp>
      <p:sp>
        <p:nvSpPr>
          <p:cNvPr id="2" name="hcSlideMaster.3_Title and ContentHeader">
            <a:extLst>
              <a:ext uri="{FF2B5EF4-FFF2-40B4-BE49-F238E27FC236}">
                <a16:creationId xmlns:a16="http://schemas.microsoft.com/office/drawing/2014/main" id="{23DB429C-7E6C-C53B-3EE2-68E031422678}"/>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56454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18761A86-2DC0-6492-47F2-85AF4F817A0A}"/>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430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4BAFE267-3B2E-0073-FF0A-3269D19EE016}"/>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5" r:id="rId4"/>
    <p:sldLayoutId id="2147483686" r:id="rId5"/>
    <p:sldLayoutId id="2147483684"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x.doi.org/10.1038/s41467-022-35191-8"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5329238" y="21186"/>
            <a:ext cx="6862762" cy="566737"/>
          </a:xfrm>
        </p:spPr>
        <p:txBody>
          <a:bodyPr>
            <a:normAutofit/>
          </a:bodyPr>
          <a:lstStyle/>
          <a:p>
            <a:pPr algn="ctr"/>
            <a:r>
              <a:rPr lang="en-US" sz="2000" b="1" dirty="0">
                <a:solidFill>
                  <a:srgbClr val="C00000"/>
                </a:solidFill>
                <a:latin typeface="Arial" panose="020B0604020202020204" pitchFamily="34" charset="0"/>
                <a:cs typeface="Arial" panose="020B0604020202020204" pitchFamily="34" charset="0"/>
              </a:rPr>
              <a:t>Ultrahard WB</a:t>
            </a:r>
            <a:r>
              <a:rPr lang="en-US" sz="2000" b="1" baseline="-25000" dirty="0">
                <a:solidFill>
                  <a:srgbClr val="C00000"/>
                </a:solidFill>
                <a:latin typeface="Arial" panose="020B0604020202020204" pitchFamily="34" charset="0"/>
                <a:cs typeface="Arial" panose="020B0604020202020204" pitchFamily="34" charset="0"/>
              </a:rPr>
              <a:t>2</a:t>
            </a:r>
            <a:r>
              <a:rPr lang="en-US" sz="2000" b="1" dirty="0">
                <a:solidFill>
                  <a:srgbClr val="C00000"/>
                </a:solidFill>
                <a:latin typeface="Arial" panose="020B0604020202020204" pitchFamily="34" charset="0"/>
                <a:cs typeface="Arial" panose="020B0604020202020204" pitchFamily="34" charset="0"/>
              </a:rPr>
              <a:t> Superconducts under Pressure</a:t>
            </a:r>
          </a:p>
        </p:txBody>
      </p:sp>
      <p:sp>
        <p:nvSpPr>
          <p:cNvPr id="5" name="TextBox 4">
            <a:extLst>
              <a:ext uri="{FF2B5EF4-FFF2-40B4-BE49-F238E27FC236}">
                <a16:creationId xmlns:a16="http://schemas.microsoft.com/office/drawing/2014/main" id="{9ED36953-0DFC-4F49-9298-E739FD3F2CFC}"/>
              </a:ext>
            </a:extLst>
          </p:cNvPr>
          <p:cNvSpPr txBox="1"/>
          <p:nvPr/>
        </p:nvSpPr>
        <p:spPr>
          <a:xfrm>
            <a:off x="6283177" y="498457"/>
            <a:ext cx="6100762" cy="338554"/>
          </a:xfrm>
          <a:prstGeom prst="rect">
            <a:avLst/>
          </a:prstGeom>
          <a:noFill/>
        </p:spPr>
        <p:txBody>
          <a:bodyPr wrap="square" rtlCol="0">
            <a:spAutoFit/>
          </a:bodyPr>
          <a:lstStyle/>
          <a:p>
            <a:r>
              <a:rPr lang="en-US" sz="1600" b="1" i="0" dirty="0">
                <a:solidFill>
                  <a:srgbClr val="C00000"/>
                </a:solidFill>
                <a:effectLst/>
                <a:latin typeface="Arial" panose="020B0604020202020204" pitchFamily="34" charset="0"/>
                <a:cs typeface="Arial" panose="020B0604020202020204" pitchFamily="34" charset="0"/>
              </a:rPr>
              <a:t>Russell J. Hemley, University of Illinois at Chicago</a:t>
            </a:r>
            <a:endParaRPr lang="en-US" sz="1600" b="1" dirty="0">
              <a:solidFill>
                <a:srgbClr val="C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26A9296-2844-4E28-A508-770A45A2E9C0}"/>
              </a:ext>
            </a:extLst>
          </p:cNvPr>
          <p:cNvSpPr txBox="1"/>
          <p:nvPr/>
        </p:nvSpPr>
        <p:spPr>
          <a:xfrm>
            <a:off x="7931217" y="6440164"/>
            <a:ext cx="4114480" cy="323165"/>
          </a:xfrm>
          <a:prstGeom prst="rect">
            <a:avLst/>
          </a:prstGeom>
          <a:noFill/>
        </p:spPr>
        <p:txBody>
          <a:bodyPr wrap="square" rtlCol="0">
            <a:spAutoFit/>
          </a:bodyPr>
          <a:lstStyle/>
          <a:p>
            <a:pPr algn="r"/>
            <a:r>
              <a:rPr lang="en-US" sz="1500" b="1" dirty="0">
                <a:latin typeface="Arial" panose="020B0604020202020204" pitchFamily="34" charset="0"/>
                <a:cs typeface="Arial" panose="020B0604020202020204" pitchFamily="34" charset="0"/>
              </a:rPr>
              <a:t>DMREF-2118718, 2119308 </a:t>
            </a:r>
            <a:endParaRPr lang="en-US" sz="1500" b="1" dirty="0">
              <a:solidFill>
                <a:srgbClr val="FF0000"/>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227799" y="1080656"/>
            <a:ext cx="475170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28600" algn="just" eaLnBrk="1" hangingPunct="1"/>
            <a:r>
              <a:rPr lang="en-US" sz="1400" dirty="0">
                <a:latin typeface="Arial" panose="020B0604020202020204" pitchFamily="34" charset="0"/>
                <a:cs typeface="Arial" panose="020B0604020202020204" pitchFamily="34" charset="0"/>
              </a:rPr>
              <a:t>A unique combination of high-pressure structure and transport experiments, with crystal structure simulations has led to the discovery that ultrahard boride WB</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becomes a superconductor under pressure. </a:t>
            </a:r>
          </a:p>
          <a:p>
            <a:pPr indent="228600" algn="just" eaLnBrk="1" hangingPunct="1"/>
            <a:r>
              <a:rPr lang="en-US" sz="1400" dirty="0">
                <a:solidFill>
                  <a:srgbClr val="363636"/>
                </a:solidFill>
                <a:latin typeface="Arial" panose="020B0604020202020204" pitchFamily="34" charset="0"/>
                <a:cs typeface="Arial" panose="020B0604020202020204" pitchFamily="34" charset="0"/>
              </a:rPr>
              <a:t>S</a:t>
            </a:r>
            <a:r>
              <a:rPr lang="en-US" sz="1400" b="0" i="0" dirty="0">
                <a:solidFill>
                  <a:srgbClr val="363636"/>
                </a:solidFill>
                <a:effectLst/>
                <a:latin typeface="Arial" panose="020B0604020202020204" pitchFamily="34" charset="0"/>
                <a:cs typeface="Arial" panose="020B0604020202020204" pitchFamily="34" charset="0"/>
              </a:rPr>
              <a:t>uperconductivity emerges at 55 GPa</a:t>
            </a:r>
            <a:r>
              <a:rPr lang="en-US" sz="1400" dirty="0">
                <a:solidFill>
                  <a:srgbClr val="363636"/>
                </a:solidFill>
                <a:latin typeface="Arial" panose="020B0604020202020204" pitchFamily="34" charset="0"/>
                <a:cs typeface="Arial" panose="020B0604020202020204" pitchFamily="34" charset="0"/>
              </a:rPr>
              <a:t>,</a:t>
            </a:r>
            <a:r>
              <a:rPr lang="en-US" sz="1400" b="0" i="0" dirty="0">
                <a:solidFill>
                  <a:srgbClr val="363636"/>
                </a:solidFill>
                <a:effectLst/>
                <a:latin typeface="Arial" panose="020B0604020202020204" pitchFamily="34" charset="0"/>
                <a:cs typeface="Arial" panose="020B0604020202020204" pitchFamily="34" charset="0"/>
              </a:rPr>
              <a:t> with a maximum </a:t>
            </a:r>
            <a:r>
              <a:rPr lang="en-US" sz="1400" b="0" i="1" dirty="0">
                <a:solidFill>
                  <a:srgbClr val="363636"/>
                </a:solidFill>
                <a:effectLst/>
                <a:latin typeface="Arial" panose="020B0604020202020204" pitchFamily="34" charset="0"/>
                <a:cs typeface="Arial" panose="020B0604020202020204" pitchFamily="34" charset="0"/>
              </a:rPr>
              <a:t>T</a:t>
            </a:r>
            <a:r>
              <a:rPr lang="en-US" sz="1400" b="0" i="1" baseline="-25000" dirty="0">
                <a:solidFill>
                  <a:srgbClr val="363636"/>
                </a:solidFill>
                <a:effectLst/>
                <a:latin typeface="Arial" panose="020B0604020202020204" pitchFamily="34" charset="0"/>
                <a:cs typeface="Arial" panose="020B0604020202020204" pitchFamily="34" charset="0"/>
              </a:rPr>
              <a:t>c</a:t>
            </a:r>
            <a:r>
              <a:rPr lang="en-US" sz="1400" b="0" i="0" dirty="0">
                <a:solidFill>
                  <a:srgbClr val="363636"/>
                </a:solidFill>
                <a:effectLst/>
                <a:latin typeface="Arial" panose="020B0604020202020204" pitchFamily="34" charset="0"/>
                <a:cs typeface="Arial" panose="020B0604020202020204" pitchFamily="34" charset="0"/>
              </a:rPr>
              <a:t> of 17 K at 91 GPa. N</a:t>
            </a:r>
            <a:r>
              <a:rPr lang="en-US" sz="1400" dirty="0">
                <a:solidFill>
                  <a:srgbClr val="363636"/>
                </a:solidFill>
                <a:latin typeface="Arial" panose="020B0604020202020204" pitchFamily="34" charset="0"/>
                <a:cs typeface="Arial" panose="020B0604020202020204" pitchFamily="34" charset="0"/>
              </a:rPr>
              <a:t>o major </a:t>
            </a:r>
            <a:r>
              <a:rPr lang="en-US" sz="1400" b="0" i="0" dirty="0">
                <a:solidFill>
                  <a:srgbClr val="363636"/>
                </a:solidFill>
                <a:effectLst/>
                <a:latin typeface="Arial" panose="020B0604020202020204" pitchFamily="34" charset="0"/>
                <a:cs typeface="Arial" panose="020B0604020202020204" pitchFamily="34" charset="0"/>
              </a:rPr>
              <a:t>structural change </a:t>
            </a:r>
            <a:r>
              <a:rPr lang="en-US" sz="1400" dirty="0">
                <a:solidFill>
                  <a:srgbClr val="363636"/>
                </a:solidFill>
                <a:latin typeface="Arial" panose="020B0604020202020204" pitchFamily="34" charset="0"/>
                <a:cs typeface="Arial" panose="020B0604020202020204" pitchFamily="34" charset="0"/>
              </a:rPr>
              <a:t>occurs;</a:t>
            </a:r>
            <a:r>
              <a:rPr lang="en-US" sz="1400" b="0" i="0" dirty="0">
                <a:solidFill>
                  <a:srgbClr val="363636"/>
                </a:solidFill>
                <a:effectLst/>
                <a:latin typeface="Arial" panose="020B0604020202020204" pitchFamily="34" charset="0"/>
                <a:cs typeface="Arial" panose="020B0604020202020204" pitchFamily="34" charset="0"/>
              </a:rPr>
              <a:t> instead, mechanically induced stacking faults and twin boundaries </a:t>
            </a:r>
            <a:r>
              <a:rPr lang="en-US" sz="1400" dirty="0">
                <a:solidFill>
                  <a:srgbClr val="363636"/>
                </a:solidFill>
                <a:latin typeface="Arial" panose="020B0604020202020204" pitchFamily="34" charset="0"/>
                <a:cs typeface="Arial" panose="020B0604020202020204" pitchFamily="34" charset="0"/>
              </a:rPr>
              <a:t>appear </a:t>
            </a:r>
            <a:r>
              <a:rPr lang="en-US" sz="1400" b="0" i="0" dirty="0">
                <a:solidFill>
                  <a:srgbClr val="363636"/>
                </a:solidFill>
                <a:effectLst/>
                <a:latin typeface="Arial" panose="020B0604020202020204" pitchFamily="34" charset="0"/>
                <a:cs typeface="Arial" panose="020B0604020202020204" pitchFamily="34" charset="0"/>
              </a:rPr>
              <a:t>in the parent structure </a:t>
            </a:r>
            <a:r>
              <a:rPr lang="en-US" sz="1400" dirty="0">
                <a:solidFill>
                  <a:srgbClr val="363636"/>
                </a:solidFill>
                <a:latin typeface="Arial" panose="020B0604020202020204" pitchFamily="34" charset="0"/>
                <a:cs typeface="Arial" panose="020B0604020202020204" pitchFamily="34" charset="0"/>
              </a:rPr>
              <a:t>as the material undergoes </a:t>
            </a:r>
            <a:r>
              <a:rPr lang="en-US" sz="1400" b="0" i="0" dirty="0">
                <a:solidFill>
                  <a:srgbClr val="363636"/>
                </a:solidFill>
                <a:effectLst/>
                <a:latin typeface="Arial" panose="020B0604020202020204" pitchFamily="34" charset="0"/>
                <a:cs typeface="Arial" panose="020B0604020202020204" pitchFamily="34" charset="0"/>
              </a:rPr>
              <a:t>plastic deformation. This unprecedented creation of superconductivity through mechanically induced metastable defects unlocks new opportunities to look for other material systems in which metastable structures can be stabilized in the form of planar defects. </a:t>
            </a:r>
          </a:p>
          <a:p>
            <a:pPr indent="228600" algn="just" eaLnBrk="1" hangingPunct="1"/>
            <a:r>
              <a:rPr lang="en-US" sz="1400" dirty="0">
                <a:solidFill>
                  <a:srgbClr val="363636"/>
                </a:solidFill>
                <a:latin typeface="Arial" panose="020B0604020202020204" pitchFamily="34" charset="0"/>
                <a:cs typeface="Arial" panose="020B0604020202020204" pitchFamily="34" charset="0"/>
              </a:rPr>
              <a:t>Such high-pressure synthesis </a:t>
            </a:r>
            <a:r>
              <a:rPr lang="en-US" sz="1400" b="0" i="0" dirty="0">
                <a:solidFill>
                  <a:srgbClr val="363636"/>
                </a:solidFill>
                <a:effectLst/>
                <a:latin typeface="Arial" panose="020B0604020202020204" pitchFamily="34" charset="0"/>
                <a:cs typeface="Arial" panose="020B0604020202020204" pitchFamily="34" charset="0"/>
              </a:rPr>
              <a:t>provides a </a:t>
            </a:r>
            <a:r>
              <a:rPr lang="en-US" sz="1400" b="0" i="1" dirty="0">
                <a:solidFill>
                  <a:srgbClr val="363636"/>
                </a:solidFill>
                <a:effectLst/>
                <a:latin typeface="Arial" panose="020B0604020202020204" pitchFamily="34" charset="0"/>
                <a:cs typeface="Arial" panose="020B0604020202020204" pitchFamily="34" charset="0"/>
              </a:rPr>
              <a:t>new route </a:t>
            </a:r>
            <a:r>
              <a:rPr lang="en-US" sz="1400" b="0" i="0" dirty="0">
                <a:solidFill>
                  <a:srgbClr val="363636"/>
                </a:solidFill>
                <a:effectLst/>
                <a:latin typeface="Arial" panose="020B0604020202020204" pitchFamily="34" charset="0"/>
                <a:cs typeface="Arial" panose="020B0604020202020204" pitchFamily="34" charset="0"/>
              </a:rPr>
              <a:t>for designing ultrahard superconductors at ambient pressure through defect microstructures, that is, exhibiting novel properties as multifunctional materials with applications such as enhanced electrical transport in extreme environments.</a:t>
            </a:r>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C159421-2FF1-49CD-8914-55B6E8711716}"/>
              </a:ext>
            </a:extLst>
          </p:cNvPr>
          <p:cNvSpPr txBox="1"/>
          <p:nvPr/>
        </p:nvSpPr>
        <p:spPr>
          <a:xfrm>
            <a:off x="436141" y="5389151"/>
            <a:ext cx="11485980" cy="646331"/>
          </a:xfrm>
          <a:prstGeom prst="rect">
            <a:avLst/>
          </a:prstGeom>
          <a:noFill/>
          <a:ln>
            <a:solidFill>
              <a:schemeClr val="tx1"/>
            </a:solidFill>
          </a:ln>
        </p:spPr>
        <p:txBody>
          <a:bodyPr wrap="square" rtlCol="0">
            <a:spAutoFit/>
          </a:bodyPr>
          <a:lstStyle/>
          <a:p>
            <a:pPr marR="0"/>
            <a:r>
              <a:rPr lang="en-US" sz="1200" dirty="0">
                <a:latin typeface="Arial" panose="020B0604020202020204" pitchFamily="34" charset="0"/>
                <a:cs typeface="Arial" panose="020B0604020202020204" pitchFamily="34" charset="0"/>
              </a:rPr>
              <a:t>J. Lim, A. C. Hire, Y. Quan, J. S. Kim, S. R. Xie, S. Sinha, R. S. Kumar, D. Popov, C. Park, R. J. Hemley, Y. K. Vohra, J. J. Hamlin, R. G. Hennig, P. J. Hirschfeld, and G. R. Stewart, </a:t>
            </a:r>
            <a:r>
              <a:rPr lang="en-US" sz="1200" i="1" dirty="0">
                <a:latin typeface="Arial" panose="020B0604020202020204" pitchFamily="34" charset="0"/>
                <a:cs typeface="Arial" panose="020B0604020202020204" pitchFamily="34" charset="0"/>
              </a:rPr>
              <a:t>Creating Superconductivity in WB</a:t>
            </a:r>
            <a:r>
              <a:rPr lang="en-US" sz="1200" i="1" baseline="-25000" dirty="0">
                <a:latin typeface="Arial" panose="020B0604020202020204" pitchFamily="34" charset="0"/>
                <a:cs typeface="Arial" panose="020B0604020202020204" pitchFamily="34" charset="0"/>
              </a:rPr>
              <a:t>2 </a:t>
            </a:r>
            <a:r>
              <a:rPr lang="en-US" sz="1200" i="1" dirty="0">
                <a:latin typeface="Arial" panose="020B0604020202020204" pitchFamily="34" charset="0"/>
                <a:cs typeface="Arial" panose="020B0604020202020204" pitchFamily="34" charset="0"/>
              </a:rPr>
              <a:t>through Pressure-induced Metastable Planar Defects, </a:t>
            </a:r>
            <a:r>
              <a:rPr lang="en-US" sz="1200" dirty="0">
                <a:latin typeface="Arial" panose="020B0604020202020204" pitchFamily="34" charset="0"/>
                <a:cs typeface="Arial" panose="020B0604020202020204" pitchFamily="34" charset="0"/>
              </a:rPr>
              <a:t>Nature Communications </a:t>
            </a:r>
            <a:r>
              <a:rPr lang="en-US" sz="1200" b="1" dirty="0">
                <a:latin typeface="Arial" panose="020B0604020202020204" pitchFamily="34" charset="0"/>
                <a:cs typeface="Arial" panose="020B0604020202020204" pitchFamily="34" charset="0"/>
              </a:rPr>
              <a:t>13</a:t>
            </a:r>
            <a:r>
              <a:rPr lang="en-US" sz="1200" dirty="0">
                <a:latin typeface="Arial" panose="020B0604020202020204" pitchFamily="34" charset="0"/>
                <a:cs typeface="Arial" panose="020B0604020202020204" pitchFamily="34" charset="0"/>
              </a:rPr>
              <a:t>, 7901 (2022) DOI: </a:t>
            </a:r>
            <a:r>
              <a:rPr lang="en-US" sz="1200" dirty="0">
                <a:latin typeface="Arial" panose="020B0604020202020204" pitchFamily="34" charset="0"/>
                <a:cs typeface="Arial" panose="020B0604020202020204" pitchFamily="34" charset="0"/>
                <a:hlinkClick r:id="rId3"/>
              </a:rPr>
              <a:t>http://dx.doi.org/10.1038/s41467-022-35191-8</a:t>
            </a:r>
            <a:r>
              <a:rPr lang="en-US" sz="1200" dirty="0">
                <a:latin typeface="Arial" panose="020B0604020202020204" pitchFamily="34" charset="0"/>
                <a:cs typeface="Arial" panose="020B0604020202020204" pitchFamily="34" charset="0"/>
              </a:rPr>
              <a:t>  </a:t>
            </a:r>
          </a:p>
        </p:txBody>
      </p:sp>
      <p:pic>
        <p:nvPicPr>
          <p:cNvPr id="6" name="Picture 5" descr="A unique combination of high-pressure structure and transport experiments, Images with crystal structure simulations has led to the discovery that ultrahard boride WB2 becomes a superconductor under pressure. &#10;">
            <a:extLst>
              <a:ext uri="{FF2B5EF4-FFF2-40B4-BE49-F238E27FC236}">
                <a16:creationId xmlns:a16="http://schemas.microsoft.com/office/drawing/2014/main" id="{911D264F-7A09-9F6A-EBD3-406980C33347}"/>
              </a:ext>
            </a:extLst>
          </p:cNvPr>
          <p:cNvPicPr>
            <a:picLocks noChangeAspect="1"/>
          </p:cNvPicPr>
          <p:nvPr/>
        </p:nvPicPr>
        <p:blipFill>
          <a:blip r:embed="rId4"/>
          <a:stretch>
            <a:fillRect/>
          </a:stretch>
        </p:blipFill>
        <p:spPr>
          <a:xfrm>
            <a:off x="4979504" y="1629094"/>
            <a:ext cx="6984697" cy="3486531"/>
          </a:xfrm>
          <a:prstGeom prst="rect">
            <a:avLst/>
          </a:prstGeom>
        </p:spPr>
      </p:pic>
      <p:sp>
        <p:nvSpPr>
          <p:cNvPr id="4" name="TextBox 3">
            <a:extLst>
              <a:ext uri="{FF2B5EF4-FFF2-40B4-BE49-F238E27FC236}">
                <a16:creationId xmlns:a16="http://schemas.microsoft.com/office/drawing/2014/main" id="{4CB74754-537D-201B-E617-BA4323DD6B58}"/>
              </a:ext>
            </a:extLst>
          </p:cNvPr>
          <p:cNvSpPr txBox="1"/>
          <p:nvPr/>
        </p:nvSpPr>
        <p:spPr>
          <a:xfrm>
            <a:off x="121187" y="313791"/>
            <a:ext cx="1521570" cy="369332"/>
          </a:xfrm>
          <a:prstGeom prst="rect">
            <a:avLst/>
          </a:prstGeom>
          <a:noFill/>
        </p:spPr>
        <p:txBody>
          <a:bodyPr wrap="none" rtlCol="0">
            <a:spAutoFit/>
          </a:bodyPr>
          <a:lstStyle/>
          <a:p>
            <a:r>
              <a:rPr lang="en-US" b="1" dirty="0"/>
              <a:t>DMR 2119308</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3113</TotalTime>
  <Words>336</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Sitka Subheading</vt:lpstr>
      <vt:lpstr>Times New Roman</vt:lpstr>
      <vt:lpstr>Wingdings</vt:lpstr>
      <vt:lpstr>Office Theme</vt:lpstr>
      <vt:lpstr>Ultrahard WB2 Superconducts under Pressure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273</cp:revision>
  <cp:lastPrinted>2018-03-20T12:31:18Z</cp:lastPrinted>
  <dcterms:created xsi:type="dcterms:W3CDTF">2017-10-05T17:34:54Z</dcterms:created>
  <dcterms:modified xsi:type="dcterms:W3CDTF">2023-03-22T18:43:55Z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d93fe848-23b3-4a0c-8b39-8d1a50cd62eb</vt:lpwstr>
  </property>
  <property fmtid="{D5CDD505-2E9C-101B-9397-08002B2CF9AE}" pid="3" name="ContainsCUI">
    <vt:lpwstr>No</vt:lpwstr>
  </property>
</Properties>
</file>