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
  </p:notesMasterIdLst>
  <p:handoutMasterIdLst>
    <p:handoutMasterId r:id="rId6"/>
  </p:handoutMasterIdLst>
  <p:sldIdLst>
    <p:sldId id="387" r:id="rId2"/>
    <p:sldId id="389" r:id="rId3"/>
    <p:sldId id="390" r:id="rId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48" d="100"/>
          <a:sy n="48" d="100"/>
        </p:scale>
        <p:origin x="44" y="30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to study a topological material is to tell whether or not the material is topological. However, this step is nontrivial, often combining extensive calculations and sophisticated experiments. The work, led by Nina and her twin sister Jovana, combines X-ray absorption, a simple spectroscopy, with machine learning to form a spectral indicator to tell if a material is a topological insulator, a topological semimetal, or topologically trivial with 90%+ accuracy. It picks up missing materials from high-through topo quantum chemistry approach like Weyl semimetals, and passes experimental test. Using this model, we also made a list prediction of other new topological materials.</a:t>
            </a:r>
          </a:p>
          <a:p>
            <a:r>
              <a:rPr lang="en-US" baseline="0" dirty="0"/>
              <a:t>Paper link: https://onlinelibrary.wiley.com/doi/full/10.1002/adma.202204113 </a:t>
            </a:r>
            <a:r>
              <a:rPr lang="en-US" dirty="0"/>
              <a:t> </a:t>
            </a:r>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8013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News highlight</a:t>
            </a:r>
            <a:r>
              <a:rPr lang="en-US" baseline="0" dirty="0"/>
              <a:t> of the student: https://news.mit.edu/2022/fast-tracking-search-energy-efficient-materials-nina-andrejevic-0130 </a:t>
            </a:r>
          </a:p>
          <a:p>
            <a:r>
              <a:rPr lang="en-US" baseline="0" dirty="0"/>
              <a:t>Argonne News highlight of the student: https://www.anl.gov/article/argonne-announces-2022-maria-goeppert-mayer-fellows-honoring-the-legacy-of-the-physics-nobel </a:t>
            </a:r>
            <a:endParaRPr lang="en-US" dirty="0"/>
          </a:p>
        </p:txBody>
      </p:sp>
      <p:sp>
        <p:nvSpPr>
          <p:cNvPr id="4" name="Slide Number Placeholder 3"/>
          <p:cNvSpPr>
            <a:spLocks noGrp="1"/>
          </p:cNvSpPr>
          <p:nvPr>
            <p:ph type="sldNum" sz="quarter" idx="10"/>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350990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5BEF5CE9-A369-067C-B6CC-A22DA850C35F}"/>
              </a:ext>
            </a:extLst>
          </p:cNvPr>
          <p:cNvSpPr txBox="1"/>
          <p:nvPr userDrawn="1"/>
        </p:nvSpPr>
        <p:spPr>
          <a:xfrm>
            <a:off x="0" y="0"/>
            <a:ext cx="12192000" cy="369332"/>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EE15162F-3615-FCB3-E469-54DFB8E1A74D}"/>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E8D104-0231-44F1-B227-02A3680CBECD}"/>
              </a:ext>
            </a:extLst>
          </p:cNvPr>
          <p:cNvPicPr>
            <a:picLocks noChangeAspect="1"/>
          </p:cNvPicPr>
          <p:nvPr userDrawn="1"/>
        </p:nvPicPr>
        <p:blipFill>
          <a:blip r:embed="rId2"/>
          <a:stretch>
            <a:fillRect/>
          </a:stretch>
        </p:blipFill>
        <p:spPr>
          <a:xfrm>
            <a:off x="94891" y="844446"/>
            <a:ext cx="12007969" cy="5335704"/>
          </a:xfrm>
          <a:prstGeom prst="rect">
            <a:avLst/>
          </a:prstGeom>
        </p:spPr>
      </p:pic>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10000">
                <a:schemeClr val="accent1">
                  <a:lumMod val="10000"/>
                  <a:lumOff val="9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D12693-52E7-4A60-B43B-D0DFA28FF4B8}"/>
                </a:ext>
              </a:extLst>
            </p:cNvPr>
            <p:cNvSpPr/>
            <p:nvPr/>
          </p:nvSpPr>
          <p:spPr>
            <a:xfrm>
              <a:off x="2432650" y="6470393"/>
              <a:ext cx="4580626" cy="276999"/>
            </a:xfrm>
            <a:prstGeom prst="rect">
              <a:avLst/>
            </a:prstGeom>
            <a:noFill/>
          </p:spPr>
          <p:txBody>
            <a:bodyPr wrap="square" lIns="91440" tIns="45720" rIns="91440" bIns="45720">
              <a:spAutoFit/>
            </a:bodyPr>
            <a:lstStyle/>
            <a:p>
              <a:pPr algn="ctr"/>
              <a:r>
                <a:rPr lang="en-US" sz="1200" b="0" i="1" dirty="0">
                  <a:ln w="0"/>
                  <a:solidFill>
                    <a:schemeClr val="accent1"/>
                  </a:solidFill>
                  <a:effectLst/>
                  <a:latin typeface="Arial" panose="020B0604020202020204" pitchFamily="34" charset="0"/>
                  <a:cs typeface="Arial" panose="020B0604020202020204" pitchFamily="34" charset="0"/>
                </a:rPr>
                <a:t>Designing Materials to Revolutionize Our Engineering Future</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130837"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472436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4724365"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2A99DAB8-E17A-431B-A95A-0F64689B99C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1049" y="6246304"/>
            <a:ext cx="148038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846E646E-F3E0-4898-AFB6-FC0EFEE8A344}"/>
              </a:ext>
            </a:extLst>
          </p:cNvPr>
          <p:cNvSpPr/>
          <p:nvPr userDrawn="1"/>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Intellectual Merit</a:t>
            </a:r>
          </a:p>
        </p:txBody>
      </p:sp>
      <p:sp>
        <p:nvSpPr>
          <p:cNvPr id="2" name="hcSlideMaster.Title and ContentHeader">
            <a:extLst>
              <a:ext uri="{FF2B5EF4-FFF2-40B4-BE49-F238E27FC236}">
                <a16:creationId xmlns:a16="http://schemas.microsoft.com/office/drawing/2014/main" id="{8827CF2B-124F-AC8D-ADA8-CA96111AB084}"/>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E8D104-0231-44F1-B227-02A3680CBECD}"/>
              </a:ext>
            </a:extLst>
          </p:cNvPr>
          <p:cNvPicPr>
            <a:picLocks noChangeAspect="1"/>
          </p:cNvPicPr>
          <p:nvPr userDrawn="1"/>
        </p:nvPicPr>
        <p:blipFill>
          <a:blip r:embed="rId2"/>
          <a:stretch>
            <a:fillRect/>
          </a:stretch>
        </p:blipFill>
        <p:spPr>
          <a:xfrm>
            <a:off x="94891" y="844446"/>
            <a:ext cx="12007969" cy="5335704"/>
          </a:xfrm>
          <a:prstGeom prst="rect">
            <a:avLst/>
          </a:prstGeom>
        </p:spPr>
      </p:pic>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10000">
                <a:schemeClr val="accent1">
                  <a:lumMod val="10000"/>
                  <a:lumOff val="9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D12693-52E7-4A60-B43B-D0DFA28FF4B8}"/>
                </a:ext>
              </a:extLst>
            </p:cNvPr>
            <p:cNvSpPr/>
            <p:nvPr/>
          </p:nvSpPr>
          <p:spPr>
            <a:xfrm>
              <a:off x="2432650" y="6470393"/>
              <a:ext cx="4580626" cy="276999"/>
            </a:xfrm>
            <a:prstGeom prst="rect">
              <a:avLst/>
            </a:prstGeom>
            <a:noFill/>
          </p:spPr>
          <p:txBody>
            <a:bodyPr wrap="square" lIns="91440" tIns="45720" rIns="91440" bIns="45720">
              <a:spAutoFit/>
            </a:bodyPr>
            <a:lstStyle/>
            <a:p>
              <a:pPr algn="ctr"/>
              <a:r>
                <a:rPr lang="en-US" sz="1200" b="0" i="1" dirty="0">
                  <a:ln w="0"/>
                  <a:solidFill>
                    <a:schemeClr val="accent1"/>
                  </a:solidFill>
                  <a:effectLst/>
                  <a:latin typeface="Arial" panose="020B0604020202020204" pitchFamily="34" charset="0"/>
                  <a:cs typeface="Arial" panose="020B0604020202020204" pitchFamily="34" charset="0"/>
                </a:rPr>
                <a:t>Designing Materials to Revolutionize Our Engineering Future</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130837"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472436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4724365"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2A99DAB8-E17A-431B-A95A-0F64689B99C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1049" y="6246304"/>
            <a:ext cx="148038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846E646E-F3E0-4898-AFB6-FC0EFEE8A344}"/>
              </a:ext>
            </a:extLst>
          </p:cNvPr>
          <p:cNvSpPr/>
          <p:nvPr userDrawn="1"/>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Intellectual Merit</a:t>
            </a:r>
          </a:p>
        </p:txBody>
      </p:sp>
    </p:spTree>
    <p:extLst>
      <p:ext uri="{BB962C8B-B14F-4D97-AF65-F5344CB8AC3E}">
        <p14:creationId xmlns:p14="http://schemas.microsoft.com/office/powerpoint/2010/main" val="121906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E8D104-0231-44F1-B227-02A3680CBECD}"/>
              </a:ext>
            </a:extLst>
          </p:cNvPr>
          <p:cNvPicPr>
            <a:picLocks noChangeAspect="1"/>
          </p:cNvPicPr>
          <p:nvPr userDrawn="1"/>
        </p:nvPicPr>
        <p:blipFill>
          <a:blip r:embed="rId2"/>
          <a:stretch>
            <a:fillRect/>
          </a:stretch>
        </p:blipFill>
        <p:spPr>
          <a:xfrm>
            <a:off x="94891" y="844446"/>
            <a:ext cx="12007969" cy="5335704"/>
          </a:xfrm>
          <a:prstGeom prst="rect">
            <a:avLst/>
          </a:prstGeom>
        </p:spPr>
      </p:pic>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10000">
                <a:schemeClr val="accent1">
                  <a:lumMod val="10000"/>
                  <a:lumOff val="90000"/>
                </a:schemeClr>
              </a:gs>
              <a:gs pos="100000">
                <a:srgbClr val="FF0000">
                  <a:alpha val="90000"/>
                  <a:lumMod val="100000"/>
                </a:srgb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D12693-52E7-4A60-B43B-D0DFA28FF4B8}"/>
                </a:ext>
              </a:extLst>
            </p:cNvPr>
            <p:cNvSpPr/>
            <p:nvPr/>
          </p:nvSpPr>
          <p:spPr>
            <a:xfrm>
              <a:off x="2432650" y="6470393"/>
              <a:ext cx="4580626" cy="276999"/>
            </a:xfrm>
            <a:prstGeom prst="rect">
              <a:avLst/>
            </a:prstGeom>
            <a:noFill/>
          </p:spPr>
          <p:txBody>
            <a:bodyPr wrap="square" lIns="91440" tIns="45720" rIns="91440" bIns="45720">
              <a:spAutoFit/>
            </a:bodyPr>
            <a:lstStyle/>
            <a:p>
              <a:pPr algn="ctr"/>
              <a:r>
                <a:rPr lang="en-US" sz="1200" b="0" i="1" dirty="0">
                  <a:ln w="0"/>
                  <a:solidFill>
                    <a:schemeClr val="accent1"/>
                  </a:solidFill>
                  <a:effectLst/>
                  <a:latin typeface="Arial" panose="020B0604020202020204" pitchFamily="34" charset="0"/>
                  <a:cs typeface="Arial" panose="020B0604020202020204" pitchFamily="34" charset="0"/>
                </a:rPr>
                <a:t>Designing Materials to Revolutionize Our Engineering Future</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130837"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472436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4724365"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A3BF24F-CAF0-4F92-A3CF-E142812A5D4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1049" y="6246304"/>
            <a:ext cx="148038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9D6DFF2F-46FB-4C87-86B2-198DB88A8221}"/>
              </a:ext>
            </a:extLst>
          </p:cNvPr>
          <p:cNvSpPr/>
          <p:nvPr userDrawn="1"/>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Broader Impacts</a:t>
            </a:r>
          </a:p>
        </p:txBody>
      </p:sp>
      <p:sp>
        <p:nvSpPr>
          <p:cNvPr id="2" name="hcSlideMaster.2_Title and ContentHeader">
            <a:extLst>
              <a:ext uri="{FF2B5EF4-FFF2-40B4-BE49-F238E27FC236}">
                <a16:creationId xmlns:a16="http://schemas.microsoft.com/office/drawing/2014/main" id="{BA902BD1-62F0-130F-2373-1EF9AE1D8B49}"/>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7624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E8D104-0231-44F1-B227-02A3680CBECD}"/>
              </a:ext>
            </a:extLst>
          </p:cNvPr>
          <p:cNvPicPr>
            <a:picLocks noChangeAspect="1"/>
          </p:cNvPicPr>
          <p:nvPr userDrawn="1"/>
        </p:nvPicPr>
        <p:blipFill>
          <a:blip r:embed="rId2"/>
          <a:stretch>
            <a:fillRect/>
          </a:stretch>
        </p:blipFill>
        <p:spPr>
          <a:xfrm>
            <a:off x="94891" y="844446"/>
            <a:ext cx="12007969" cy="5335704"/>
          </a:xfrm>
          <a:prstGeom prst="rect">
            <a:avLst/>
          </a:prstGeom>
        </p:spPr>
      </p:pic>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10000">
                <a:schemeClr val="accent1">
                  <a:lumMod val="10000"/>
                  <a:lumOff val="90000"/>
                </a:schemeClr>
              </a:gs>
              <a:gs pos="100000">
                <a:srgbClr val="00B050"/>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D12693-52E7-4A60-B43B-D0DFA28FF4B8}"/>
                </a:ext>
              </a:extLst>
            </p:cNvPr>
            <p:cNvSpPr/>
            <p:nvPr/>
          </p:nvSpPr>
          <p:spPr>
            <a:xfrm>
              <a:off x="2432650" y="6470393"/>
              <a:ext cx="4580626" cy="276999"/>
            </a:xfrm>
            <a:prstGeom prst="rect">
              <a:avLst/>
            </a:prstGeom>
            <a:noFill/>
          </p:spPr>
          <p:txBody>
            <a:bodyPr wrap="square" lIns="91440" tIns="45720" rIns="91440" bIns="45720">
              <a:spAutoFit/>
            </a:bodyPr>
            <a:lstStyle/>
            <a:p>
              <a:pPr algn="ctr"/>
              <a:r>
                <a:rPr lang="en-US" sz="1200" b="0" i="1" dirty="0">
                  <a:ln w="0"/>
                  <a:solidFill>
                    <a:schemeClr val="accent1"/>
                  </a:solidFill>
                  <a:effectLst/>
                  <a:latin typeface="Arial" panose="020B0604020202020204" pitchFamily="34" charset="0"/>
                  <a:cs typeface="Arial" panose="020B0604020202020204" pitchFamily="34" charset="0"/>
                </a:rPr>
                <a:t>Designing Materials to Revolutionize Our Engineering Future</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130837"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472436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4724365"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3BC7398E-E05D-4226-874F-BA20F20973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1049" y="6246304"/>
            <a:ext cx="148038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89462DB6-AF7D-423D-AAEF-B4EBDA08FDD2}"/>
              </a:ext>
            </a:extLst>
          </p:cNvPr>
          <p:cNvSpPr/>
          <p:nvPr userDrawn="1"/>
        </p:nvSpPr>
        <p:spPr>
          <a:xfrm>
            <a:off x="100482" y="-27263"/>
            <a:ext cx="4585817"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DMREF-specific </a:t>
            </a:r>
          </a:p>
        </p:txBody>
      </p:sp>
      <p:sp>
        <p:nvSpPr>
          <p:cNvPr id="2" name="hcSlideMaster.3_Title and ContentHeader">
            <a:extLst>
              <a:ext uri="{FF2B5EF4-FFF2-40B4-BE49-F238E27FC236}">
                <a16:creationId xmlns:a16="http://schemas.microsoft.com/office/drawing/2014/main" id="{23DB429C-7E6C-C53B-3EE2-68E031422678}"/>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56454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18761A86-2DC0-6492-47F2-85AF4F817A0A}"/>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430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4BAFE267-3B2E-0073-FF0A-3269D19EE016}"/>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5" r:id="rId4"/>
    <p:sldLayoutId id="2147483686" r:id="rId5"/>
    <p:sldLayoutId id="2147483684"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x.doi.org/https:/doi.org/10.1002/adma.202204113"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5301141" y="-25717"/>
            <a:ext cx="6862762" cy="566737"/>
          </a:xfrm>
        </p:spPr>
        <p:txBody>
          <a:bodyPr>
            <a:normAutofit/>
          </a:bodyPr>
          <a:lstStyle/>
          <a:p>
            <a:pPr algn="ctr"/>
            <a:r>
              <a:rPr lang="en-US" sz="1800" b="1" dirty="0">
                <a:solidFill>
                  <a:srgbClr val="C00000"/>
                </a:solidFill>
                <a:latin typeface="Arial" panose="020B0604020202020204" pitchFamily="34" charset="0"/>
                <a:cs typeface="Arial" panose="020B0604020202020204" pitchFamily="34" charset="0"/>
              </a:rPr>
              <a:t>Machine-learning Spectral Indicators of Topology</a:t>
            </a:r>
          </a:p>
        </p:txBody>
      </p:sp>
      <p:sp>
        <p:nvSpPr>
          <p:cNvPr id="5" name="TextBox 4">
            <a:extLst>
              <a:ext uri="{FF2B5EF4-FFF2-40B4-BE49-F238E27FC236}">
                <a16:creationId xmlns:a16="http://schemas.microsoft.com/office/drawing/2014/main" id="{9ED36953-0DFC-4F49-9298-E739FD3F2CFC}"/>
              </a:ext>
            </a:extLst>
          </p:cNvPr>
          <p:cNvSpPr txBox="1"/>
          <p:nvPr/>
        </p:nvSpPr>
        <p:spPr>
          <a:xfrm>
            <a:off x="6179131" y="426654"/>
            <a:ext cx="5228755" cy="338554"/>
          </a:xfrm>
          <a:prstGeom prst="rect">
            <a:avLst/>
          </a:prstGeom>
          <a:noFill/>
        </p:spPr>
        <p:txBody>
          <a:bodyPr wrap="square" rtlCol="0">
            <a:spAutoFit/>
          </a:bodyPr>
          <a:lstStyle/>
          <a:p>
            <a:r>
              <a:rPr lang="en-US" sz="1600" b="1" dirty="0">
                <a:solidFill>
                  <a:srgbClr val="C00000"/>
                </a:solidFill>
                <a:latin typeface="Arial" panose="020B0604020202020204" pitchFamily="34" charset="0"/>
                <a:cs typeface="Arial" panose="020B0604020202020204" pitchFamily="34" charset="0"/>
              </a:rPr>
              <a:t>Bolin Liao, </a:t>
            </a:r>
            <a:r>
              <a:rPr lang="en-US" sz="1600" b="1" i="0" dirty="0">
                <a:solidFill>
                  <a:srgbClr val="C00000"/>
                </a:solidFill>
                <a:effectLst/>
                <a:latin typeface="Arial" panose="020B0604020202020204" pitchFamily="34" charset="0"/>
                <a:cs typeface="Arial" panose="020B0604020202020204" pitchFamily="34" charset="0"/>
              </a:rPr>
              <a:t>University of California-Santa Barbara</a:t>
            </a:r>
            <a:endParaRPr lang="en-US" sz="1600" b="1" dirty="0">
              <a:solidFill>
                <a:srgbClr val="C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26A9296-2844-4E28-A508-770A45A2E9C0}"/>
              </a:ext>
            </a:extLst>
          </p:cNvPr>
          <p:cNvSpPr txBox="1"/>
          <p:nvPr/>
        </p:nvSpPr>
        <p:spPr>
          <a:xfrm>
            <a:off x="7931217" y="6440164"/>
            <a:ext cx="4114480" cy="323165"/>
          </a:xfrm>
          <a:prstGeom prst="rect">
            <a:avLst/>
          </a:prstGeom>
          <a:noFill/>
        </p:spPr>
        <p:txBody>
          <a:bodyPr wrap="square" rtlCol="0">
            <a:spAutoFit/>
          </a:bodyPr>
          <a:lstStyle/>
          <a:p>
            <a:pPr algn="r"/>
            <a:r>
              <a:rPr lang="en-US" sz="1500" b="1" dirty="0">
                <a:latin typeface="Arial" panose="020B0604020202020204" pitchFamily="34" charset="0"/>
                <a:cs typeface="Arial" panose="020B0604020202020204" pitchFamily="34" charset="0"/>
              </a:rPr>
              <a:t>DMREF-2118448</a:t>
            </a:r>
            <a:endParaRPr lang="en-US" sz="1500" b="1" dirty="0">
              <a:solidFill>
                <a:srgbClr val="FF0000"/>
              </a:solidFill>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518312" y="1278926"/>
            <a:ext cx="4810926" cy="345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223838" algn="just" eaLnBrk="1" hangingPunct="1">
              <a:spcAft>
                <a:spcPts val="500"/>
              </a:spcAft>
            </a:pPr>
            <a:endParaRPr lang="en-US" sz="1400" dirty="0"/>
          </a:p>
          <a:p>
            <a:pPr indent="223838" algn="just" eaLnBrk="1" hangingPunct="1">
              <a:spcAft>
                <a:spcPts val="500"/>
              </a:spcAft>
            </a:pPr>
            <a:r>
              <a:rPr lang="en-US" sz="1400" dirty="0"/>
              <a:t>Topological materials are promising for next-generation energy and information applications. However, the experimental determination of topology can be painstaking, with a few limitations such as limited sample types, high technical barriers, and limited sample environment. </a:t>
            </a:r>
          </a:p>
          <a:p>
            <a:pPr indent="223838" algn="just" eaLnBrk="1" hangingPunct="1">
              <a:spcAft>
                <a:spcPts val="500"/>
              </a:spcAft>
            </a:pPr>
            <a:r>
              <a:rPr lang="en-US" sz="1400" dirty="0"/>
              <a:t>In this work, by designing a machine learning architecture to analyze simple X-ray absorption spectra, materials’ topological class can be determined with over 90% accuracy. This enables the topological determination of new topological materials with much reduced technical barriers in broader types of material candidates, and facilitates study of other phenomena like topological phase transition and amorphous topological materials</a:t>
            </a:r>
          </a:p>
        </p:txBody>
      </p:sp>
      <p:sp>
        <p:nvSpPr>
          <p:cNvPr id="4" name="Text Box 34">
            <a:extLst>
              <a:ext uri="{FF2B5EF4-FFF2-40B4-BE49-F238E27FC236}">
                <a16:creationId xmlns:a16="http://schemas.microsoft.com/office/drawing/2014/main" id="{908B0B0F-3B48-4251-9B0A-71D36EE688B7}"/>
              </a:ext>
            </a:extLst>
          </p:cNvPr>
          <p:cNvSpPr txBox="1">
            <a:spLocks noChangeArrowheads="1"/>
          </p:cNvSpPr>
          <p:nvPr/>
        </p:nvSpPr>
        <p:spPr bwMode="auto">
          <a:xfrm>
            <a:off x="6391176" y="5196562"/>
            <a:ext cx="54190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The data structure (upper) and the main results (lower) of the model performance classifying topology from X-ray absorption spectroscopy. </a:t>
            </a: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6179420" y="1068404"/>
            <a:ext cx="5630780" cy="5024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 name="TextBox 9">
            <a:extLst>
              <a:ext uri="{FF2B5EF4-FFF2-40B4-BE49-F238E27FC236}">
                <a16:creationId xmlns:a16="http://schemas.microsoft.com/office/drawing/2014/main" id="{5C159421-2FF1-49CD-8914-55B6E8711716}"/>
              </a:ext>
            </a:extLst>
          </p:cNvPr>
          <p:cNvSpPr txBox="1"/>
          <p:nvPr/>
        </p:nvSpPr>
        <p:spPr>
          <a:xfrm>
            <a:off x="349720" y="5205326"/>
            <a:ext cx="5250980" cy="830997"/>
          </a:xfrm>
          <a:prstGeom prst="rect">
            <a:avLst/>
          </a:prstGeom>
          <a:noFill/>
          <a:ln>
            <a:solidFill>
              <a:schemeClr val="tx1"/>
            </a:solidFill>
          </a:ln>
        </p:spPr>
        <p:txBody>
          <a:bodyPr wrap="square" rtlCol="0">
            <a:spAutoFit/>
          </a:bodyPr>
          <a:lstStyle/>
          <a:p>
            <a:pPr marR="0"/>
            <a:r>
              <a:rPr lang="en-US" sz="1200" dirty="0">
                <a:latin typeface="Arial" panose="020B0604020202020204" pitchFamily="34" charset="0"/>
                <a:cs typeface="Arial" panose="020B0604020202020204" pitchFamily="34" charset="0"/>
              </a:rPr>
              <a:t>N. Andrejevic, J. Andrejevic, B. A. Bernevig, N. Regnault, F. Han, G. Fabbris, T. Nguyen, N. C. Drucker, C. H. Rycroft, and M. Li, </a:t>
            </a:r>
            <a:r>
              <a:rPr lang="en-US" sz="1200" i="1" dirty="0">
                <a:latin typeface="Arial" panose="020B0604020202020204" pitchFamily="34" charset="0"/>
                <a:cs typeface="Arial" panose="020B0604020202020204" pitchFamily="34" charset="0"/>
              </a:rPr>
              <a:t>Machine-Learning Spectral Indicators of Topology, Advanced Materials 2204113 (2022) DOI: </a:t>
            </a:r>
            <a:r>
              <a:rPr lang="en-US" sz="1200" i="1" dirty="0">
                <a:latin typeface="Arial" panose="020B0604020202020204" pitchFamily="34" charset="0"/>
                <a:cs typeface="Arial" panose="020B0604020202020204" pitchFamily="34" charset="0"/>
                <a:hlinkClick r:id="rId3"/>
              </a:rPr>
              <a:t>http://dx.doi.org/https://doi.org/10.1002/adma.202204113</a:t>
            </a:r>
            <a:r>
              <a:rPr lang="en-US" sz="1200" i="1" dirty="0">
                <a:latin typeface="Arial" panose="020B0604020202020204" pitchFamily="34" charset="0"/>
                <a:cs typeface="Arial" panose="020B0604020202020204" pitchFamily="34" charset="0"/>
              </a:rPr>
              <a:t>  </a:t>
            </a:r>
          </a:p>
        </p:txBody>
      </p:sp>
      <p:pic>
        <p:nvPicPr>
          <p:cNvPr id="15" name="Picture 14" descr="The image of the data structure "/>
          <p:cNvPicPr>
            <a:picLocks noChangeAspect="1"/>
          </p:cNvPicPr>
          <p:nvPr/>
        </p:nvPicPr>
        <p:blipFill>
          <a:blip r:embed="rId4"/>
          <a:stretch>
            <a:fillRect/>
          </a:stretch>
        </p:blipFill>
        <p:spPr>
          <a:xfrm>
            <a:off x="6476186" y="1248273"/>
            <a:ext cx="5037248" cy="1990227"/>
          </a:xfrm>
          <a:prstGeom prst="rect">
            <a:avLst/>
          </a:prstGeom>
        </p:spPr>
      </p:pic>
      <p:pic>
        <p:nvPicPr>
          <p:cNvPr id="16" name="Picture 15" descr="Image of the main results of the model performance classifying topology from X-ray absorption spectroscopy. "/>
          <p:cNvPicPr>
            <a:picLocks noChangeAspect="1"/>
          </p:cNvPicPr>
          <p:nvPr/>
        </p:nvPicPr>
        <p:blipFill>
          <a:blip r:embed="rId5"/>
          <a:stretch>
            <a:fillRect/>
          </a:stretch>
        </p:blipFill>
        <p:spPr>
          <a:xfrm>
            <a:off x="6331820" y="3257712"/>
            <a:ext cx="5190556" cy="1914363"/>
          </a:xfrm>
          <a:prstGeom prst="rect">
            <a:avLst/>
          </a:prstGeom>
        </p:spPr>
      </p:pic>
      <p:sp>
        <p:nvSpPr>
          <p:cNvPr id="6" name="TextBox 5">
            <a:extLst>
              <a:ext uri="{FF2B5EF4-FFF2-40B4-BE49-F238E27FC236}">
                <a16:creationId xmlns:a16="http://schemas.microsoft.com/office/drawing/2014/main" id="{EA547149-02EE-5957-4E03-A5D7505F505E}"/>
              </a:ext>
            </a:extLst>
          </p:cNvPr>
          <p:cNvSpPr txBox="1"/>
          <p:nvPr/>
        </p:nvSpPr>
        <p:spPr>
          <a:xfrm>
            <a:off x="56885" y="273223"/>
            <a:ext cx="1534394" cy="369332"/>
          </a:xfrm>
          <a:prstGeom prst="rect">
            <a:avLst/>
          </a:prstGeom>
          <a:noFill/>
        </p:spPr>
        <p:txBody>
          <a:bodyPr wrap="none" rtlCol="0">
            <a:spAutoFit/>
          </a:bodyPr>
          <a:lstStyle/>
          <a:p>
            <a:r>
              <a:rPr lang="en-US" b="1" dirty="0"/>
              <a:t>DMR 2118523</a:t>
            </a:r>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D36953-0DFC-4F49-9298-E739FD3F2CFC}"/>
              </a:ext>
            </a:extLst>
          </p:cNvPr>
          <p:cNvSpPr txBox="1"/>
          <p:nvPr/>
        </p:nvSpPr>
        <p:spPr>
          <a:xfrm>
            <a:off x="100483" y="300183"/>
            <a:ext cx="5014442"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DMR 2118523</a:t>
            </a:r>
          </a:p>
        </p:txBody>
      </p:sp>
      <p:sp>
        <p:nvSpPr>
          <p:cNvPr id="9" name="TextBox 8">
            <a:extLst>
              <a:ext uri="{FF2B5EF4-FFF2-40B4-BE49-F238E27FC236}">
                <a16:creationId xmlns:a16="http://schemas.microsoft.com/office/drawing/2014/main" id="{98C30D3C-0EBA-45DE-8F25-0515C0F672EA}"/>
              </a:ext>
            </a:extLst>
          </p:cNvPr>
          <p:cNvSpPr txBox="1"/>
          <p:nvPr/>
        </p:nvSpPr>
        <p:spPr>
          <a:xfrm>
            <a:off x="7931217" y="6440164"/>
            <a:ext cx="4114480" cy="323165"/>
          </a:xfrm>
          <a:prstGeom prst="rect">
            <a:avLst/>
          </a:prstGeom>
          <a:noFill/>
        </p:spPr>
        <p:txBody>
          <a:bodyPr wrap="square" rtlCol="0">
            <a:spAutoFit/>
          </a:bodyPr>
          <a:lstStyle/>
          <a:p>
            <a:pPr algn="r"/>
            <a:r>
              <a:rPr lang="en-US" sz="1500" b="1" dirty="0">
                <a:latin typeface="Arial" panose="020B0604020202020204" pitchFamily="34" charset="0"/>
                <a:cs typeface="Arial" panose="020B0604020202020204" pitchFamily="34" charset="0"/>
              </a:rPr>
              <a:t>DMREF-2118448</a:t>
            </a:r>
            <a:endParaRPr lang="en-US" sz="1500" b="1" dirty="0">
              <a:solidFill>
                <a:srgbClr val="FF0000"/>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6D91093B-6E6A-485C-872F-0C1D6CAE5749}"/>
              </a:ext>
            </a:extLst>
          </p:cNvPr>
          <p:cNvSpPr txBox="1">
            <a:spLocks noGrp="1"/>
          </p:cNvSpPr>
          <p:nvPr>
            <p:ph type="title" idx="4294967295"/>
          </p:nvPr>
        </p:nvSpPr>
        <p:spPr>
          <a:xfrm>
            <a:off x="5114925" y="28475"/>
            <a:ext cx="6862086"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Graduate Training in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Machine Learning for Materials Design</a:t>
            </a:r>
          </a:p>
        </p:txBody>
      </p:sp>
      <p:sp>
        <p:nvSpPr>
          <p:cNvPr id="11" name="Text Box 34">
            <a:extLst>
              <a:ext uri="{FF2B5EF4-FFF2-40B4-BE49-F238E27FC236}">
                <a16:creationId xmlns:a16="http://schemas.microsoft.com/office/drawing/2014/main" id="{BEA545E7-515D-4802-9F25-DC1F61EB12EC}"/>
              </a:ext>
            </a:extLst>
          </p:cNvPr>
          <p:cNvSpPr txBox="1">
            <a:spLocks noChangeArrowheads="1"/>
          </p:cNvSpPr>
          <p:nvPr/>
        </p:nvSpPr>
        <p:spPr bwMode="auto">
          <a:xfrm>
            <a:off x="6331820" y="4649144"/>
            <a:ext cx="54190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400" i="1" dirty="0"/>
          </a:p>
          <a:p>
            <a:pPr algn="just" eaLnBrk="1" hangingPunct="1"/>
            <a:endParaRPr lang="en-US" sz="1400" i="1" dirty="0"/>
          </a:p>
          <a:p>
            <a:pPr algn="just" eaLnBrk="1" hangingPunct="1"/>
            <a:endParaRPr lang="en-US" sz="1400" i="1" dirty="0"/>
          </a:p>
          <a:p>
            <a:pPr algn="just" eaLnBrk="1" hangingPunct="1"/>
            <a:r>
              <a:rPr lang="en-US" sz="1400" dirty="0"/>
              <a:t>The book cover of the published Thesis by Dr. Nina Andrejevic.  </a:t>
            </a:r>
          </a:p>
        </p:txBody>
      </p:sp>
      <p:sp>
        <p:nvSpPr>
          <p:cNvPr id="12" name="Rectangle 37">
            <a:extLst>
              <a:ext uri="{FF2B5EF4-FFF2-40B4-BE49-F238E27FC236}">
                <a16:creationId xmlns:a16="http://schemas.microsoft.com/office/drawing/2014/main" id="{A7CBD33F-B5C6-4C0E-B816-D6BAFFD710DD}"/>
              </a:ext>
              <a:ext uri="{C183D7F6-B498-43B3-948B-1728B52AA6E4}">
                <adec:decorative xmlns:adec="http://schemas.microsoft.com/office/drawing/2017/decorative" val="1"/>
              </a:ext>
            </a:extLst>
          </p:cNvPr>
          <p:cNvSpPr>
            <a:spLocks noChangeArrowheads="1"/>
          </p:cNvSpPr>
          <p:nvPr/>
        </p:nvSpPr>
        <p:spPr bwMode="auto">
          <a:xfrm>
            <a:off x="6179420" y="1068404"/>
            <a:ext cx="5630780" cy="5024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 name="Text Box 28">
            <a:extLst>
              <a:ext uri="{FF2B5EF4-FFF2-40B4-BE49-F238E27FC236}">
                <a16:creationId xmlns:a16="http://schemas.microsoft.com/office/drawing/2014/main" id="{FC002181-D2D1-4FED-9ACA-5018B2292840}"/>
              </a:ext>
            </a:extLst>
          </p:cNvPr>
          <p:cNvSpPr txBox="1">
            <a:spLocks noChangeArrowheads="1"/>
          </p:cNvSpPr>
          <p:nvPr/>
        </p:nvSpPr>
        <p:spPr bwMode="auto">
          <a:xfrm>
            <a:off x="847130" y="1550358"/>
            <a:ext cx="4753570" cy="35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223838" algn="just" eaLnBrk="1" hangingPunct="1">
              <a:spcAft>
                <a:spcPts val="500"/>
              </a:spcAft>
            </a:pPr>
            <a:r>
              <a:rPr lang="en-US" sz="1400" dirty="0"/>
              <a:t>The DMREF research work, led by Dr. Nina Andrejevic, a female material scientist in Mingda Li’s group,  was a critical component in Nina’s Doctoral Thesis, titled “Machine Learning-Augmented Spectroscopies for Intelligent Materials Design”. </a:t>
            </a:r>
          </a:p>
          <a:p>
            <a:pPr indent="223838" algn="just" eaLnBrk="1" hangingPunct="1">
              <a:spcAft>
                <a:spcPts val="500"/>
              </a:spcAft>
            </a:pPr>
            <a:endParaRPr lang="en-US" sz="1400" dirty="0"/>
          </a:p>
          <a:p>
            <a:pPr indent="223838" algn="just" eaLnBrk="1" hangingPunct="1">
              <a:spcAft>
                <a:spcPts val="500"/>
              </a:spcAft>
            </a:pPr>
            <a:r>
              <a:rPr lang="en-US" sz="1400" dirty="0"/>
              <a:t>The thesis was subsequently selected and published by Springer as part of the Springer Theses series in 2022, in “Recognizing Outstanding PhD Research.”</a:t>
            </a:r>
          </a:p>
          <a:p>
            <a:pPr indent="223838" algn="just" eaLnBrk="1" hangingPunct="1">
              <a:spcAft>
                <a:spcPts val="500"/>
              </a:spcAft>
            </a:pPr>
            <a:endParaRPr lang="en-US" sz="1400" dirty="0"/>
          </a:p>
          <a:p>
            <a:pPr indent="223838" algn="just" eaLnBrk="1" hangingPunct="1">
              <a:spcAft>
                <a:spcPts val="500"/>
              </a:spcAft>
            </a:pPr>
            <a:r>
              <a:rPr lang="en-US" sz="1400" dirty="0"/>
              <a:t>Nina was also supported by NSF’s Graduate Research Fellowships Program (GRFP). Greatly indebted to NSF support, Nina is continuing her research through a competitive postdoctoral fellowship at Argonne National Laboratory. </a:t>
            </a:r>
          </a:p>
        </p:txBody>
      </p:sp>
      <p:pic>
        <p:nvPicPr>
          <p:cNvPr id="3" name="Picture 2" descr="Image of The book cover of the published Thesis by Dr. Nina Andrejevic.  &#10;"/>
          <p:cNvPicPr>
            <a:picLocks noChangeAspect="1"/>
          </p:cNvPicPr>
          <p:nvPr/>
        </p:nvPicPr>
        <p:blipFill rotWithShape="1">
          <a:blip r:embed="rId3"/>
          <a:srcRect l="16333" r="17166"/>
          <a:stretch/>
        </p:blipFill>
        <p:spPr>
          <a:xfrm>
            <a:off x="7713073" y="1152525"/>
            <a:ext cx="2711633" cy="4077644"/>
          </a:xfrm>
          <a:prstGeom prst="rect">
            <a:avLst/>
          </a:prstGeom>
        </p:spPr>
      </p:pic>
      <p:sp>
        <p:nvSpPr>
          <p:cNvPr id="16" name="TextBox 15">
            <a:extLst>
              <a:ext uri="{FF2B5EF4-FFF2-40B4-BE49-F238E27FC236}">
                <a16:creationId xmlns:a16="http://schemas.microsoft.com/office/drawing/2014/main" id="{5C159421-2FF1-49CD-8914-55B6E8711716}"/>
              </a:ext>
            </a:extLst>
          </p:cNvPr>
          <p:cNvSpPr txBox="1"/>
          <p:nvPr/>
        </p:nvSpPr>
        <p:spPr>
          <a:xfrm>
            <a:off x="349720" y="5449362"/>
            <a:ext cx="5250980" cy="307777"/>
          </a:xfrm>
          <a:prstGeom prst="rect">
            <a:avLst/>
          </a:prstGeom>
          <a:noFill/>
          <a:ln>
            <a:solidFill>
              <a:schemeClr val="tx1"/>
            </a:solidFill>
          </a:ln>
        </p:spPr>
        <p:txBody>
          <a:bodyPr wrap="square" rtlCol="0">
            <a:spAutoFit/>
          </a:bodyPr>
          <a:lstStyle/>
          <a:p>
            <a:r>
              <a:rPr lang="en-US" sz="1400" dirty="0"/>
              <a:t>https://link.springer.com/book/10.1007/978-3-031-14808-8</a:t>
            </a:r>
          </a:p>
        </p:txBody>
      </p:sp>
      <p:sp>
        <p:nvSpPr>
          <p:cNvPr id="4" name="TextBox 3">
            <a:extLst>
              <a:ext uri="{FF2B5EF4-FFF2-40B4-BE49-F238E27FC236}">
                <a16:creationId xmlns:a16="http://schemas.microsoft.com/office/drawing/2014/main" id="{3F719070-CDE8-9A7E-7F22-2296CB380629}"/>
              </a:ext>
            </a:extLst>
          </p:cNvPr>
          <p:cNvSpPr txBox="1"/>
          <p:nvPr/>
        </p:nvSpPr>
        <p:spPr>
          <a:xfrm>
            <a:off x="6034809" y="494649"/>
            <a:ext cx="6109854" cy="338554"/>
          </a:xfrm>
          <a:prstGeom prst="rect">
            <a:avLst/>
          </a:prstGeom>
          <a:noFill/>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Bolin Liao, </a:t>
            </a:r>
            <a:r>
              <a:rPr lang="en-US" sz="1600" b="1" i="0" dirty="0">
                <a:solidFill>
                  <a:srgbClr val="C00000"/>
                </a:solidFill>
                <a:effectLst/>
                <a:latin typeface="Arial" panose="020B0604020202020204" pitchFamily="34" charset="0"/>
                <a:cs typeface="Arial" panose="020B0604020202020204" pitchFamily="34" charset="0"/>
              </a:rPr>
              <a:t>University of California-Santa Barbara</a:t>
            </a:r>
            <a:endParaRPr lang="en-US"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81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D36953-0DFC-4F49-9298-E739FD3F2CFC}"/>
              </a:ext>
            </a:extLst>
          </p:cNvPr>
          <p:cNvSpPr txBox="1"/>
          <p:nvPr/>
        </p:nvSpPr>
        <p:spPr>
          <a:xfrm>
            <a:off x="100483" y="300183"/>
            <a:ext cx="5243042"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DMR 2118523</a:t>
            </a:r>
          </a:p>
        </p:txBody>
      </p:sp>
      <p:sp>
        <p:nvSpPr>
          <p:cNvPr id="9" name="TextBox 8">
            <a:extLst>
              <a:ext uri="{FF2B5EF4-FFF2-40B4-BE49-F238E27FC236}">
                <a16:creationId xmlns:a16="http://schemas.microsoft.com/office/drawing/2014/main" id="{98C30D3C-0EBA-45DE-8F25-0515C0F672EA}"/>
              </a:ext>
            </a:extLst>
          </p:cNvPr>
          <p:cNvSpPr txBox="1"/>
          <p:nvPr/>
        </p:nvSpPr>
        <p:spPr>
          <a:xfrm>
            <a:off x="7931217" y="6440164"/>
            <a:ext cx="4114480" cy="323165"/>
          </a:xfrm>
          <a:prstGeom prst="rect">
            <a:avLst/>
          </a:prstGeom>
          <a:noFill/>
        </p:spPr>
        <p:txBody>
          <a:bodyPr wrap="square" rtlCol="0">
            <a:spAutoFit/>
          </a:bodyPr>
          <a:lstStyle/>
          <a:p>
            <a:pPr algn="r"/>
            <a:r>
              <a:rPr lang="en-US" sz="1500" b="1" dirty="0">
                <a:latin typeface="Arial" panose="020B0604020202020204" pitchFamily="34" charset="0"/>
                <a:cs typeface="Arial" panose="020B0604020202020204" pitchFamily="34" charset="0"/>
              </a:rPr>
              <a:t>DMREF-2118448</a:t>
            </a:r>
            <a:endParaRPr lang="en-US" sz="1500" b="1" dirty="0">
              <a:solidFill>
                <a:srgbClr val="FF0000"/>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B39F8E1-6B8D-431B-A4FB-0B5766315730}"/>
              </a:ext>
            </a:extLst>
          </p:cNvPr>
          <p:cNvSpPr txBox="1">
            <a:spLocks noGrp="1"/>
          </p:cNvSpPr>
          <p:nvPr>
            <p:ph type="title" idx="4294967295"/>
          </p:nvPr>
        </p:nvSpPr>
        <p:spPr>
          <a:xfrm>
            <a:off x="5217375" y="-26640"/>
            <a:ext cx="6862086"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Data Driven Discovery of Topological </a:t>
            </a:r>
            <a:r>
              <a:rPr kumimoji="0" lang="en-US" sz="1800" b="1" i="0" u="none" strike="noStrike" kern="1200" cap="none" spc="0" normalizeH="0" baseline="0" noProof="0" dirty="0" err="1">
                <a:ln>
                  <a:noFill/>
                </a:ln>
                <a:solidFill>
                  <a:srgbClr val="C00000"/>
                </a:solidFill>
                <a:effectLst/>
                <a:uLnTx/>
                <a:uFillTx/>
                <a:latin typeface="Arial" panose="020B0604020202020204" pitchFamily="34" charset="0"/>
                <a:ea typeface="+mj-ea"/>
                <a:cs typeface="Arial" panose="020B0604020202020204" pitchFamily="34" charset="0"/>
              </a:rPr>
              <a:t>Phononic</a:t>
            </a:r>
            <a:r>
              <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 Materials</a:t>
            </a:r>
          </a:p>
        </p:txBody>
      </p:sp>
      <p:sp>
        <p:nvSpPr>
          <p:cNvPr id="11" name="Text Box 34">
            <a:extLst>
              <a:ext uri="{FF2B5EF4-FFF2-40B4-BE49-F238E27FC236}">
                <a16:creationId xmlns:a16="http://schemas.microsoft.com/office/drawing/2014/main" id="{0E99890F-7B7B-45CE-8D23-5497372E949A}"/>
              </a:ext>
            </a:extLst>
          </p:cNvPr>
          <p:cNvSpPr txBox="1">
            <a:spLocks noChangeArrowheads="1"/>
          </p:cNvSpPr>
          <p:nvPr/>
        </p:nvSpPr>
        <p:spPr bwMode="auto">
          <a:xfrm>
            <a:off x="6265897" y="5057412"/>
            <a:ext cx="54190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a:t>Partial list of newly predicted topological materials using their X-ray absorption spectra. </a:t>
            </a:r>
          </a:p>
        </p:txBody>
      </p:sp>
      <p:sp>
        <p:nvSpPr>
          <p:cNvPr id="12" name="Rectangle 37">
            <a:extLst>
              <a:ext uri="{FF2B5EF4-FFF2-40B4-BE49-F238E27FC236}">
                <a16:creationId xmlns:a16="http://schemas.microsoft.com/office/drawing/2014/main" id="{AB4F0193-F765-49AE-B0AF-C0121162836C}"/>
              </a:ext>
              <a:ext uri="{C183D7F6-B498-43B3-948B-1728B52AA6E4}">
                <adec:decorative xmlns:adec="http://schemas.microsoft.com/office/drawing/2017/decorative" val="1"/>
              </a:ext>
            </a:extLst>
          </p:cNvPr>
          <p:cNvSpPr>
            <a:spLocks noChangeArrowheads="1"/>
          </p:cNvSpPr>
          <p:nvPr/>
        </p:nvSpPr>
        <p:spPr bwMode="auto">
          <a:xfrm>
            <a:off x="6179420" y="1068404"/>
            <a:ext cx="5630780" cy="5024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Text Box 28">
            <a:extLst>
              <a:ext uri="{FF2B5EF4-FFF2-40B4-BE49-F238E27FC236}">
                <a16:creationId xmlns:a16="http://schemas.microsoft.com/office/drawing/2014/main" id="{E47DDF0B-8629-4680-867E-66E06778E550}"/>
              </a:ext>
            </a:extLst>
          </p:cNvPr>
          <p:cNvSpPr txBox="1">
            <a:spLocks noChangeArrowheads="1"/>
          </p:cNvSpPr>
          <p:nvPr/>
        </p:nvSpPr>
        <p:spPr bwMode="auto">
          <a:xfrm>
            <a:off x="684999" y="2131483"/>
            <a:ext cx="4448976" cy="295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223838" algn="just" eaLnBrk="1" hangingPunct="1">
              <a:spcAft>
                <a:spcPts val="500"/>
              </a:spcAft>
            </a:pPr>
            <a:endParaRPr lang="en-US" sz="1400" b="1" dirty="0"/>
          </a:p>
          <a:p>
            <a:pPr indent="223838" algn="just" eaLnBrk="1" hangingPunct="1">
              <a:spcAft>
                <a:spcPts val="500"/>
              </a:spcAft>
            </a:pPr>
            <a:r>
              <a:rPr lang="en-US" sz="1400" dirty="0"/>
              <a:t>This DMREF project has demonstrated an alternative avenue for the prediction of new topological materials from simple spectroscopic features, addressing the DMREF value of “significantly accelerate materials discovery and development”. In particular, the synergy of machine-learning modeling with the experimental validation addresses the DMREF concept to “work synergistically in a closed loop fashion.” The broadening of materials candidates further supports the DMREF mission to foster the “translation of materials research toward application”. </a:t>
            </a:r>
          </a:p>
        </p:txBody>
      </p:sp>
      <p:pic>
        <p:nvPicPr>
          <p:cNvPr id="17" name="Picture 16" descr="Image of a partial list of newly predicted topological materials using their X-ray absorption spectra. &#10;"/>
          <p:cNvPicPr>
            <a:picLocks noChangeAspect="1"/>
          </p:cNvPicPr>
          <p:nvPr/>
        </p:nvPicPr>
        <p:blipFill rotWithShape="1">
          <a:blip r:embed="rId2"/>
          <a:srcRect l="3091" r="4612"/>
          <a:stretch/>
        </p:blipFill>
        <p:spPr>
          <a:xfrm>
            <a:off x="6265897" y="1129400"/>
            <a:ext cx="5457826" cy="3795026"/>
          </a:xfrm>
          <a:prstGeom prst="rect">
            <a:avLst/>
          </a:prstGeom>
        </p:spPr>
      </p:pic>
      <p:sp>
        <p:nvSpPr>
          <p:cNvPr id="3" name="TextBox 2">
            <a:extLst>
              <a:ext uri="{FF2B5EF4-FFF2-40B4-BE49-F238E27FC236}">
                <a16:creationId xmlns:a16="http://schemas.microsoft.com/office/drawing/2014/main" id="{11B466D8-5E6A-0E1A-AE98-70A555567EE8}"/>
              </a:ext>
            </a:extLst>
          </p:cNvPr>
          <p:cNvSpPr txBox="1"/>
          <p:nvPr/>
        </p:nvSpPr>
        <p:spPr>
          <a:xfrm>
            <a:off x="5700346" y="386967"/>
            <a:ext cx="6109854" cy="338554"/>
          </a:xfrm>
          <a:prstGeom prst="rect">
            <a:avLst/>
          </a:prstGeom>
          <a:noFill/>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Bolin Liao, </a:t>
            </a:r>
            <a:r>
              <a:rPr lang="en-US" sz="1600" b="1" i="0" dirty="0">
                <a:solidFill>
                  <a:srgbClr val="C00000"/>
                </a:solidFill>
                <a:effectLst/>
                <a:latin typeface="Arial" panose="020B0604020202020204" pitchFamily="34" charset="0"/>
                <a:cs typeface="Arial" panose="020B0604020202020204" pitchFamily="34" charset="0"/>
              </a:rPr>
              <a:t>University of California-Santa Barbara</a:t>
            </a:r>
            <a:endParaRPr lang="en-US"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896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3179</TotalTime>
  <Words>655</Words>
  <Application>Microsoft Office PowerPoint</Application>
  <PresentationFormat>Widescreen</PresentationFormat>
  <Paragraphs>37</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Sitka Subheading</vt:lpstr>
      <vt:lpstr>Times New Roman</vt:lpstr>
      <vt:lpstr>Wingdings</vt:lpstr>
      <vt:lpstr>Office Theme</vt:lpstr>
      <vt:lpstr>Machine-learning Spectral Indicators of Topology</vt:lpstr>
      <vt:lpstr>Graduate Training in  Machine Learning for Materials Design</vt:lpstr>
      <vt:lpstr>Data Driven Discovery of Topological Phononic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299</cp:revision>
  <cp:lastPrinted>2018-03-20T12:31:18Z</cp:lastPrinted>
  <dcterms:created xsi:type="dcterms:W3CDTF">2017-10-05T17:34:54Z</dcterms:created>
  <dcterms:modified xsi:type="dcterms:W3CDTF">2023-03-22T18:42:46Z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1a46d421-651a-472a-bc66-8353610a73c4</vt:lpwstr>
  </property>
  <property fmtid="{D5CDD505-2E9C-101B-9397-08002B2CF9AE}" pid="3" name="ContainsCUI">
    <vt:lpwstr>No</vt:lpwstr>
  </property>
</Properties>
</file>