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87"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snapToObjects="1">
      <p:cViewPr varScale="1">
        <p:scale>
          <a:sx n="79" d="100"/>
          <a:sy n="79" d="100"/>
        </p:scale>
        <p:origin x="126" y="43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3/23/2023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47E51ED-F0FA-CC5C-A704-45B42BCF31A4}"/>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B976AA05-A771-AF07-60D1-4197B74A038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1934DBD2-606A-0E59-DC21-1AF1AABEF00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7980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27540DC7-26B2-D3DD-3D5A-AB0E60B88B0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0BB7A83B-AAD8-65DC-3A08-9FB4AB1A0F1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006850" y="150813"/>
            <a:ext cx="8185150" cy="566737"/>
          </a:xfrm>
        </p:spPr>
        <p:txBody>
          <a:bodyPr>
            <a:normAutofit/>
          </a:bodyPr>
          <a:lstStyle/>
          <a:p>
            <a:r>
              <a:rPr lang="en-US" sz="2000" b="1" dirty="0">
                <a:solidFill>
                  <a:srgbClr val="C00000"/>
                </a:solidFill>
                <a:latin typeface="Arial" panose="020B0604020202020204" pitchFamily="34" charset="0"/>
                <a:cs typeface="Arial" panose="020B0604020202020204" pitchFamily="34" charset="0"/>
              </a:rPr>
              <a:t>Strength softening mitigation in bimodal nanostructured metals</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2105328</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622122" y="845156"/>
            <a:ext cx="4418197"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Penghui Cao,</a:t>
            </a:r>
            <a:r>
              <a:rPr lang="en-US" sz="1600" b="1" i="0" dirty="0">
                <a:solidFill>
                  <a:srgbClr val="000000"/>
                </a:solidFill>
                <a:effectLst/>
                <a:latin typeface="Arial" panose="020B0604020202020204" pitchFamily="34" charset="0"/>
                <a:cs typeface="Arial" panose="020B0604020202020204" pitchFamily="34" charset="0"/>
              </a:rPr>
              <a:t> University of California-Irvine</a:t>
            </a:r>
            <a:endParaRPr lang="en-US" sz="1600" b="1" dirty="0">
              <a:latin typeface="Arial" panose="020B0604020202020204" pitchFamily="34" charset="0"/>
              <a:cs typeface="Arial" panose="020B0604020202020204" pitchFamily="34" charset="0"/>
            </a:endParaRP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698501" y="1478001"/>
            <a:ext cx="4467430"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n-US" sz="1000" dirty="0"/>
          </a:p>
          <a:p>
            <a:pPr marL="285750" indent="-285750" algn="just" eaLnBrk="1" hangingPunct="1">
              <a:buClr>
                <a:srgbClr val="C00000"/>
              </a:buClr>
              <a:buFont typeface="Arial" panose="020B0604020202020204" pitchFamily="34" charset="0"/>
              <a:buChar char="•"/>
            </a:pPr>
            <a:r>
              <a:rPr lang="en-US" sz="1400" b="1" dirty="0"/>
              <a:t>We found strength softening of nanostructured metal can be tailored and mitigated by tuning structural heterogeneity and grain size uniformity</a:t>
            </a:r>
          </a:p>
          <a:p>
            <a:pPr algn="just" eaLnBrk="1" hangingPunct="1">
              <a:buClr>
                <a:srgbClr val="C00000"/>
              </a:buClr>
            </a:pPr>
            <a:endParaRPr lang="en-US" sz="500" b="1" dirty="0">
              <a:highlight>
                <a:srgbClr val="FFFF00"/>
              </a:highlight>
            </a:endParaRPr>
          </a:p>
          <a:p>
            <a:pPr marL="285750" indent="-285750" algn="just" eaLnBrk="1" hangingPunct="1">
              <a:buClr>
                <a:srgbClr val="C00000"/>
              </a:buClr>
              <a:buFont typeface="Arial" panose="020B0604020202020204" pitchFamily="34" charset="0"/>
              <a:buChar char="•"/>
            </a:pPr>
            <a:r>
              <a:rPr lang="en-US" sz="1400" b="1" dirty="0"/>
              <a:t>The enhanced intragranular slip, extra dislocation storage, and reduced grain boundary sliding are responsible for the strength softening mitigation (Figure)</a:t>
            </a:r>
          </a:p>
          <a:p>
            <a:pPr algn="just" eaLnBrk="1" hangingPunct="1">
              <a:buClr>
                <a:srgbClr val="C00000"/>
              </a:buClr>
            </a:pPr>
            <a:endParaRPr lang="en-US" sz="500" b="1" dirty="0"/>
          </a:p>
          <a:p>
            <a:pPr marL="285750" indent="-285750" algn="just" eaLnBrk="1" hangingPunct="1">
              <a:buClr>
                <a:srgbClr val="C00000"/>
              </a:buClr>
              <a:buFont typeface="Arial" panose="020B0604020202020204" pitchFamily="34" charset="0"/>
              <a:buChar char="•"/>
            </a:pPr>
            <a:r>
              <a:rPr lang="en-US" sz="1400" b="1" dirty="0"/>
              <a:t>The findings signifying the role of grain size non-uniformity on crystal plasticity shed light on a broad class of heterogeneous structured materials with improved strength and ductility</a:t>
            </a:r>
            <a:endParaRPr lang="en-US" sz="1400" b="1" dirty="0">
              <a:highlight>
                <a:srgbClr val="FFFF00"/>
              </a:highlight>
            </a:endParaRPr>
          </a:p>
          <a:p>
            <a:pPr algn="just" eaLnBrk="1" hangingPunct="1"/>
            <a:endParaRPr lang="en-US" sz="1400" b="1" dirty="0"/>
          </a:p>
        </p:txBody>
      </p:sp>
      <p:pic>
        <p:nvPicPr>
          <p:cNvPr id="6" name="Picture 5" descr="Plastic deformation mechanisms illustrated by deformed structure (dislocation, twinning, and stacking fault are denoted by D, T, and SF), local atomic shear strain (grain interior slip history), and the nonaffine squared displacement (grain boundary sliding). (a) BNG structure with a small grain size of 6 nm. (b)–(c) Homogeneous structures with a grain size of (b) 20 nm and (c) 6 nm.">
            <a:extLst>
              <a:ext uri="{FF2B5EF4-FFF2-40B4-BE49-F238E27FC236}">
                <a16:creationId xmlns:a16="http://schemas.microsoft.com/office/drawing/2014/main" id="{A4F3E021-2A38-4D4E-A146-16E005C089A5}"/>
              </a:ext>
            </a:extLst>
          </p:cNvPr>
          <p:cNvPicPr>
            <a:picLocks noChangeAspect="1"/>
          </p:cNvPicPr>
          <p:nvPr/>
        </p:nvPicPr>
        <p:blipFill>
          <a:blip r:embed="rId2"/>
          <a:stretch>
            <a:fillRect/>
          </a:stretch>
        </p:blipFill>
        <p:spPr>
          <a:xfrm>
            <a:off x="5965372" y="1435512"/>
            <a:ext cx="5629154" cy="4533790"/>
          </a:xfrm>
          <a:prstGeom prst="rect">
            <a:avLst/>
          </a:prstGeom>
        </p:spPr>
      </p:pic>
      <p:sp>
        <p:nvSpPr>
          <p:cNvPr id="12" name="TextBox 11" descr="Wang H., Cao P. &quot;Strength softening mitigation in bimodal structured metals&quot; Journal of Applied Physics, 131, 045102 (2022). https://doi.org/10.1063/5.0075475&#10;">
            <a:extLst>
              <a:ext uri="{FF2B5EF4-FFF2-40B4-BE49-F238E27FC236}">
                <a16:creationId xmlns:a16="http://schemas.microsoft.com/office/drawing/2014/main" id="{71BFE51E-0BCF-4312-A9D9-84E45CF94676}"/>
              </a:ext>
            </a:extLst>
          </p:cNvPr>
          <p:cNvSpPr txBox="1"/>
          <p:nvPr/>
        </p:nvSpPr>
        <p:spPr>
          <a:xfrm>
            <a:off x="775654" y="4764988"/>
            <a:ext cx="4657270"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Wang H., Cao P. "Strength softening mitigation in bimodal structured metals" </a:t>
            </a:r>
            <a:r>
              <a:rPr lang="en-US" sz="1400" i="1" dirty="0">
                <a:latin typeface="Arial" panose="020B0604020202020204" pitchFamily="34" charset="0"/>
                <a:cs typeface="Arial" panose="020B0604020202020204" pitchFamily="34" charset="0"/>
              </a:rPr>
              <a:t>Journal of Applied Physics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131</a:t>
            </a:r>
            <a:r>
              <a:rPr lang="en-US" sz="1400" dirty="0">
                <a:latin typeface="Arial" panose="020B0604020202020204" pitchFamily="34" charset="0"/>
                <a:cs typeface="Arial" panose="020B0604020202020204" pitchFamily="34" charset="0"/>
              </a:rPr>
              <a:t>, 045102 (2022). </a:t>
            </a:r>
            <a:r>
              <a:rPr lang="en-US" sz="1400" u="sng" dirty="0">
                <a:solidFill>
                  <a:srgbClr val="0070C0"/>
                </a:solidFill>
                <a:latin typeface="Arial" panose="020B0604020202020204" pitchFamily="34" charset="0"/>
                <a:cs typeface="Arial" panose="020B0604020202020204" pitchFamily="34" charset="0"/>
              </a:rPr>
              <a:t>https://doi.org/10.1063/5.0075475</a:t>
            </a:r>
          </a:p>
        </p:txBody>
      </p:sp>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874898" y="1603856"/>
            <a:ext cx="4458781"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eaLnBrk="1" hangingPunct="1">
              <a:buFont typeface="Arial" panose="020B0604020202020204" pitchFamily="34" charset="0"/>
              <a:buChar char="•"/>
            </a:pPr>
            <a:r>
              <a:rPr lang="en-US" sz="1400" dirty="0"/>
              <a:t>Leveraging this funding resource, I advise and support a senior project (Solar Car) team at UC Irvine, consisting of 25 undergraduate students. Female and URMs undergraduate students are constantly encouraged to act in a leading role on the team and sub-teams. The front row in the Figures highlights my team manager and sub-team leads. </a:t>
            </a:r>
          </a:p>
          <a:p>
            <a:pPr algn="just" eaLnBrk="1" hangingPunct="1"/>
            <a:endParaRPr lang="en-US" sz="1400" dirty="0"/>
          </a:p>
          <a:p>
            <a:pPr marL="285750" indent="-285750" algn="just" eaLnBrk="1" hangingPunct="1">
              <a:buFont typeface="Arial" panose="020B0604020202020204" pitchFamily="34" charset="0"/>
              <a:buChar char="•"/>
            </a:pPr>
            <a:r>
              <a:rPr lang="en-US" sz="1400" dirty="0"/>
              <a:t>Organized one symposium focusing on  Heterostructured and Gradient Metals at MS Annual Meeting &amp; Exhibition in Anaheim, California, USA (2022)</a:t>
            </a:r>
          </a:p>
          <a:p>
            <a:pPr algn="just" eaLnBrk="1" hangingPunct="1"/>
            <a:endParaRPr lang="en-US" sz="1400" dirty="0"/>
          </a:p>
          <a:p>
            <a:pPr marL="285750" indent="-285750" algn="just" eaLnBrk="1" hangingPunct="1">
              <a:buFont typeface="Arial" panose="020B0604020202020204" pitchFamily="34" charset="0"/>
              <a:buChar char="•"/>
            </a:pPr>
            <a:r>
              <a:rPr lang="en-US" sz="1400" dirty="0"/>
              <a:t>Organizing one symposium focusing on chemical ordering in metals and alloys in San Diego, California, USA (2023)</a:t>
            </a:r>
          </a:p>
          <a:p>
            <a:pPr algn="just" eaLnBrk="1" hangingPunct="1"/>
            <a:endParaRPr lang="en-US" sz="1400" dirty="0"/>
          </a:p>
          <a:p>
            <a:pPr eaLnBrk="1" hangingPunct="1"/>
            <a:endParaRPr lang="en-US" sz="1600" b="1" dirty="0"/>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1" name="Title 1">
            <a:extLst>
              <a:ext uri="{FF2B5EF4-FFF2-40B4-BE49-F238E27FC236}">
                <a16:creationId xmlns:a16="http://schemas.microsoft.com/office/drawing/2014/main" id="{D3B332F7-6EDD-4E4A-8EC3-FAC439648E78}"/>
              </a:ext>
            </a:extLst>
          </p:cNvPr>
          <p:cNvSpPr txBox="1">
            <a:spLocks noGrp="1"/>
          </p:cNvSpPr>
          <p:nvPr>
            <p:ph type="title" idx="4294967295"/>
          </p:nvPr>
        </p:nvSpPr>
        <p:spPr>
          <a:xfrm>
            <a:off x="3818375" y="151087"/>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rPr>
              <a:t>Strength softening mitigation in bimodal nanostructured metals</a:t>
            </a:r>
            <a:endPar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13" name="TextBox 12">
            <a:extLst>
              <a:ext uri="{FF2B5EF4-FFF2-40B4-BE49-F238E27FC236}">
                <a16:creationId xmlns:a16="http://schemas.microsoft.com/office/drawing/2014/main" id="{24293888-9B9A-4F52-848A-B96B0D67B3E9}"/>
              </a:ext>
            </a:extLst>
          </p:cNvPr>
          <p:cNvSpPr txBox="1"/>
          <p:nvPr/>
        </p:nvSpPr>
        <p:spPr>
          <a:xfrm>
            <a:off x="5622122" y="845156"/>
            <a:ext cx="4464684"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Penghui Cao, </a:t>
            </a:r>
            <a:r>
              <a:rPr lang="en-US" sz="1600" b="1" i="0" dirty="0">
                <a:solidFill>
                  <a:srgbClr val="000000"/>
                </a:solidFill>
                <a:effectLst/>
                <a:latin typeface="Arial" panose="020B0604020202020204" pitchFamily="34" charset="0"/>
                <a:cs typeface="Arial" panose="020B0604020202020204" pitchFamily="34" charset="0"/>
              </a:rPr>
              <a:t>University of California-Irvine</a:t>
            </a:r>
            <a:endParaRPr lang="en-US" sz="16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D476AB0-938C-47AA-2DC7-D04816836B35}"/>
              </a:ext>
            </a:extLst>
          </p:cNvPr>
          <p:cNvSpPr txBox="1"/>
          <p:nvPr/>
        </p:nvSpPr>
        <p:spPr>
          <a:xfrm>
            <a:off x="100483" y="300183"/>
            <a:ext cx="2180405"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DMR-2105328,  MMN</a:t>
            </a:r>
          </a:p>
        </p:txBody>
      </p:sp>
      <p:grpSp>
        <p:nvGrpSpPr>
          <p:cNvPr id="5" name="Group 4" descr="Photo of our UCI solar car team. The front three students are team manager and sub-team lead.   ">
            <a:extLst>
              <a:ext uri="{FF2B5EF4-FFF2-40B4-BE49-F238E27FC236}">
                <a16:creationId xmlns:a16="http://schemas.microsoft.com/office/drawing/2014/main" id="{3D072BBD-1E9D-480A-9C5E-22CD646B2981}"/>
              </a:ext>
            </a:extLst>
          </p:cNvPr>
          <p:cNvGrpSpPr/>
          <p:nvPr/>
        </p:nvGrpSpPr>
        <p:grpSpPr>
          <a:xfrm>
            <a:off x="6683206" y="1311060"/>
            <a:ext cx="4175294" cy="4840941"/>
            <a:chOff x="6683206" y="1311060"/>
            <a:chExt cx="4175294" cy="4840941"/>
          </a:xfrm>
        </p:grpSpPr>
        <p:pic>
          <p:nvPicPr>
            <p:cNvPr id="2" name="Picture 1">
              <a:extLst>
                <a:ext uri="{FF2B5EF4-FFF2-40B4-BE49-F238E27FC236}">
                  <a16:creationId xmlns:a16="http://schemas.microsoft.com/office/drawing/2014/main" id="{E4F2F3FA-E798-4CAA-A191-EA577400AA4E}"/>
                </a:ext>
              </a:extLst>
            </p:cNvPr>
            <p:cNvPicPr>
              <a:picLocks noChangeAspect="1"/>
            </p:cNvPicPr>
            <p:nvPr/>
          </p:nvPicPr>
          <p:blipFill>
            <a:blip r:embed="rId2"/>
            <a:stretch>
              <a:fillRect/>
            </a:stretch>
          </p:blipFill>
          <p:spPr>
            <a:xfrm>
              <a:off x="6683206" y="1311060"/>
              <a:ext cx="4175294" cy="2260830"/>
            </a:xfrm>
            <a:prstGeom prst="rect">
              <a:avLst/>
            </a:prstGeom>
          </p:spPr>
        </p:pic>
        <p:pic>
          <p:nvPicPr>
            <p:cNvPr id="3" name="Picture 2">
              <a:extLst>
                <a:ext uri="{FF2B5EF4-FFF2-40B4-BE49-F238E27FC236}">
                  <a16:creationId xmlns:a16="http://schemas.microsoft.com/office/drawing/2014/main" id="{A21174F8-9FBD-453C-B269-33C93D73585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6683206" y="3669092"/>
              <a:ext cx="4175294" cy="2482909"/>
            </a:xfrm>
            <a:prstGeom prst="rect">
              <a:avLst/>
            </a:prstGeom>
          </p:spPr>
        </p:pic>
        <p:sp>
          <p:nvSpPr>
            <p:cNvPr id="4" name="Rectangle 3" descr="Photo of our UCI solar car team. The front three students are team manager and sub-team lead.   ">
              <a:extLst>
                <a:ext uri="{FF2B5EF4-FFF2-40B4-BE49-F238E27FC236}">
                  <a16:creationId xmlns:a16="http://schemas.microsoft.com/office/drawing/2014/main" id="{07F7B118-C285-4B83-9AE5-0FB46B6C9D8B}"/>
                </a:ext>
              </a:extLst>
            </p:cNvPr>
            <p:cNvSpPr/>
            <p:nvPr/>
          </p:nvSpPr>
          <p:spPr>
            <a:xfrm>
              <a:off x="6683206" y="3669092"/>
              <a:ext cx="4175294" cy="2482909"/>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3043</TotalTime>
  <Words>247</Words>
  <Application>Microsoft Office PowerPoint</Application>
  <PresentationFormat>Widescreen</PresentationFormat>
  <Paragraphs>20</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Sitka Subheading</vt:lpstr>
      <vt:lpstr>Times New Roman</vt:lpstr>
      <vt:lpstr>Wingdings</vt:lpstr>
      <vt:lpstr>Office Theme</vt:lpstr>
      <vt:lpstr>Strength softening mitigation in bimodal nanostructured metals</vt:lpstr>
      <vt:lpstr>Strength softening mitigation in bimodal nanostructured metals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Schneider, Jamison T</cp:lastModifiedBy>
  <cp:revision>340</cp:revision>
  <cp:lastPrinted>2018-03-20T12:31:18Z</cp:lastPrinted>
  <dcterms:created xsi:type="dcterms:W3CDTF">2017-10-05T17:34:54Z</dcterms:created>
  <dcterms:modified xsi:type="dcterms:W3CDTF">2023-03-23T18:32:46Z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278e76dd-3e99-4878-aa94-4b924ee51ddc</vt:lpwstr>
  </property>
  <property fmtid="{D5CDD505-2E9C-101B-9397-08002B2CF9AE}" pid="3" name="ContainsCUI">
    <vt:lpwstr>No</vt:lpwstr>
  </property>
</Properties>
</file>