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387" r:id="rId2"/>
    <p:sldId id="388" r:id="rId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0" autoAdjust="0"/>
    <p:restoredTop sz="86482" autoAdjust="0"/>
  </p:normalViewPr>
  <p:slideViewPr>
    <p:cSldViewPr snapToGrid="0" snapToObjects="1">
      <p:cViewPr varScale="1">
        <p:scale>
          <a:sx n="60" d="100"/>
          <a:sy n="60" d="100"/>
        </p:scale>
        <p:origin x="106" y="5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3/28/2023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figure illustrates the intermittent diffusion in the Al Sigma=3 grain boundary (GB). (a) Example of atomic mean-square displacement as a function of time at the temperature 710 K (0.77 T</a:t>
            </a:r>
            <a:r>
              <a:rPr lang="en-US" sz="1200" kern="1200" baseline="-250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 (b,c) Typical atomic displacement diagrams during the (b) locked and (c) avalanche time periods periods corresponding to the blue and red regions in (a). The arrows represent net displacements during time intervals of 1.2 ns and 3 ns and are colored by the displacement magnitude. Note the enhanced atomic mobility in the avalanche regime and only a few displaced atoms in the locked regime.  (d) Peaks in the numbers of vacancies and interstitials correlate with the locked and avalanche time periods seen in (a). (e) Typical collective diffusion event involving Frenkel pairs. The arrows represent string-like atomic displacements during the time t = 80 ps colored in dark grey and light grey for displacements smaller and larger than the first-neighbor distance.</a:t>
            </a: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2061898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62F27D9F-18ED-50A0-DBB7-04FBF70C0B6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3CF14175-1BE8-2D8F-7434-027C778BD4D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F3346553-1208-7207-CA40-CE3D14FA3CCD}"/>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49519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EE9FA137-936C-1AAC-8F51-AFDC4C0C345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10691EDC-2882-F713-DB28-DB08910CBB0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4432300" y="150813"/>
            <a:ext cx="7759700" cy="566737"/>
          </a:xfrm>
        </p:spPr>
        <p:txBody>
          <a:bodyPr>
            <a:normAutofit/>
          </a:bodyPr>
          <a:lstStyle/>
          <a:p>
            <a:r>
              <a:rPr lang="en-US" sz="2000" b="1" dirty="0">
                <a:solidFill>
                  <a:srgbClr val="C00000"/>
                </a:solidFill>
                <a:latin typeface="Arial" panose="020B0604020202020204" pitchFamily="34" charset="0"/>
                <a:cs typeface="Arial" panose="020B0604020202020204" pitchFamily="34" charset="0"/>
              </a:rPr>
              <a:t>Thermodynamic and kinetics of interfaces in materials</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2103431</a:t>
            </a:r>
          </a:p>
        </p:txBody>
      </p:sp>
      <p:sp>
        <p:nvSpPr>
          <p:cNvPr id="7" name="Rectangle 6">
            <a:extLst>
              <a:ext uri="{FF2B5EF4-FFF2-40B4-BE49-F238E27FC236}">
                <a16:creationId xmlns:a16="http://schemas.microsoft.com/office/drawing/2014/main" id="{386F1C4C-66FF-4C4C-A15E-FBB5BE953C6F}"/>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622122" y="845156"/>
            <a:ext cx="3945504" cy="338554"/>
          </a:xfrm>
          <a:prstGeom prst="rect">
            <a:avLst/>
          </a:prstGeom>
          <a:noFill/>
        </p:spPr>
        <p:txBody>
          <a:bodyPr wrap="square" rtlCol="0">
            <a:spAutoFit/>
          </a:bodyPr>
          <a:lstStyle/>
          <a:p>
            <a:r>
              <a:rPr lang="en-US" sz="1600" b="1" i="0" dirty="0">
                <a:solidFill>
                  <a:srgbClr val="000000"/>
                </a:solidFill>
                <a:effectLst/>
                <a:latin typeface="Arial" panose="020B0604020202020204" pitchFamily="34" charset="0"/>
                <a:cs typeface="Arial" panose="020B0604020202020204" pitchFamily="34" charset="0"/>
              </a:rPr>
              <a:t>Yuri </a:t>
            </a:r>
            <a:r>
              <a:rPr lang="en-US" sz="1600" b="1" dirty="0">
                <a:latin typeface="Arial" panose="020B0604020202020204" pitchFamily="34" charset="0"/>
                <a:cs typeface="Arial" panose="020B0604020202020204" pitchFamily="34" charset="0"/>
              </a:rPr>
              <a:t>Mishin, George Mason University</a:t>
            </a: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358877" y="1197395"/>
            <a:ext cx="4714567" cy="481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1200"/>
              </a:spcAft>
            </a:pPr>
            <a:r>
              <a:rPr lang="en-US" sz="1600" b="1" dirty="0"/>
              <a:t>Point-defect avalanches mediate grain boundary diffusion</a:t>
            </a:r>
            <a:endParaRPr lang="en-US" sz="1400" b="1" dirty="0"/>
          </a:p>
          <a:p>
            <a:pPr marL="285750" indent="-285750" algn="just" eaLnBrk="1" hangingPunct="1">
              <a:spcBef>
                <a:spcPts val="600"/>
              </a:spcBef>
              <a:buClr>
                <a:srgbClr val="C00000"/>
              </a:buClr>
              <a:buSzPct val="130000"/>
              <a:buFont typeface="Arial" panose="020B0604020202020204" pitchFamily="34" charset="0"/>
              <a:buChar char="•"/>
            </a:pPr>
            <a:r>
              <a:rPr lang="en-US" sz="1500" dirty="0"/>
              <a:t>Goal: understand atomic mechanisms of accelerated atomic transport along grain boundaries (GBs) in metals. </a:t>
            </a:r>
          </a:p>
          <a:p>
            <a:pPr marL="285750" indent="-285750" algn="just" eaLnBrk="1" hangingPunct="1">
              <a:spcBef>
                <a:spcPts val="600"/>
              </a:spcBef>
              <a:buClr>
                <a:srgbClr val="C00000"/>
              </a:buClr>
              <a:buSzPct val="130000"/>
              <a:buFont typeface="Arial" panose="020B0604020202020204" pitchFamily="34" charset="0"/>
              <a:buChar char="•"/>
            </a:pPr>
            <a:r>
              <a:rPr lang="en-US" sz="1500" dirty="0"/>
              <a:t>Surprising result of atomistic simulations: strongly intermittent GB diffusion behavior and its system-size dependence unseen in previous work.</a:t>
            </a:r>
          </a:p>
          <a:p>
            <a:pPr marL="285750" indent="-285750" algn="just" eaLnBrk="1" hangingPunct="1">
              <a:spcBef>
                <a:spcPts val="600"/>
              </a:spcBef>
              <a:buClr>
                <a:srgbClr val="C00000"/>
              </a:buClr>
              <a:buSzPct val="130000"/>
              <a:buFont typeface="Arial" panose="020B0604020202020204" pitchFamily="34" charset="0"/>
              <a:buChar char="•"/>
            </a:pPr>
            <a:r>
              <a:rPr lang="en-US" sz="1500" dirty="0"/>
              <a:t>Avalanche-type generation of point defects causes spontaneous bursts of GB diffusivity mediated by highly cooperative atomic rearrangements.</a:t>
            </a:r>
          </a:p>
          <a:p>
            <a:pPr marL="285750" indent="-285750" algn="just" eaLnBrk="1" hangingPunct="1">
              <a:spcBef>
                <a:spcPts val="600"/>
              </a:spcBef>
              <a:buClr>
                <a:srgbClr val="C00000"/>
              </a:buClr>
              <a:buSzPct val="130000"/>
              <a:buFont typeface="Arial" panose="020B0604020202020204" pitchFamily="34" charset="0"/>
              <a:buChar char="•"/>
            </a:pPr>
            <a:r>
              <a:rPr lang="en-US" sz="1500" dirty="0"/>
              <a:t>The effect is explained by dynamic heterogeneity and dynamic facilitation in partially disordered systems.</a:t>
            </a:r>
          </a:p>
          <a:p>
            <a:pPr marL="285750" indent="-285750" algn="just" eaLnBrk="1" hangingPunct="1">
              <a:spcBef>
                <a:spcPts val="600"/>
              </a:spcBef>
              <a:buClr>
                <a:srgbClr val="C00000"/>
              </a:buClr>
              <a:buSzPct val="130000"/>
              <a:buFont typeface="Arial" panose="020B0604020202020204" pitchFamily="34" charset="0"/>
              <a:buChar char="•"/>
            </a:pPr>
            <a:r>
              <a:rPr lang="en-US" sz="1500" dirty="0"/>
              <a:t>The findings can significantly future computer modeling of GB diffusion and mass transport in nano-scale materials.</a:t>
            </a:r>
          </a:p>
        </p:txBody>
      </p:sp>
      <p:sp>
        <p:nvSpPr>
          <p:cNvPr id="8" name="Rectangle 37">
            <a:extLst>
              <a:ext uri="{FF2B5EF4-FFF2-40B4-BE49-F238E27FC236}">
                <a16:creationId xmlns:a16="http://schemas.microsoft.com/office/drawing/2014/main" id="{0D7491B8-BB70-4859-9BB7-EB60800EB5C9}"/>
              </a:ext>
              <a:ext uri="{C183D7F6-B498-43B3-948B-1728B52AA6E4}">
                <adec:decorative xmlns:adec="http://schemas.microsoft.com/office/drawing/2017/decorative" val="1"/>
              </a:ext>
            </a:extLst>
          </p:cNvPr>
          <p:cNvSpPr>
            <a:spLocks noChangeArrowheads="1"/>
          </p:cNvSpPr>
          <p:nvPr/>
        </p:nvSpPr>
        <p:spPr bwMode="auto">
          <a:xfrm>
            <a:off x="5450722" y="1435920"/>
            <a:ext cx="6495472" cy="45769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11" name="Picture 10" descr="The figure illustrates the intermittent diffusion in the Al Sigma=3 grain boundary (GB). (a) Example of atomic mean-square displacement as a function of time at the temperature 710 K (0.77 Tm). (b,c) Typical atomic displacement diagrams during the (b) locked and (c) avalanche time periods periods corresponding to the blue and red regions in (a). The arrows represent net displacements during time intervals of 1.2 ns and 3 ns and are colored by the displacement magnitude. Note the enhanced atomic mobility in the avalanche regime and only a few displaced atoms in the locked regime.  (d) Peaks in the numbers of vacancies and interstitials correlate with the locked and avalanche time periods seen in (a). (e) Typical collective diffusion event involving Frenkel pairs. The arrows represent string-like atomic displacements during the time t = 80 ps colored in dark grey and light grey for displacements smaller and larger than the first-neighbor distance.&#10;&#10;">
            <a:extLst>
              <a:ext uri="{FF2B5EF4-FFF2-40B4-BE49-F238E27FC236}">
                <a16:creationId xmlns:a16="http://schemas.microsoft.com/office/drawing/2014/main" id="{4150D4CA-DAC6-C3A2-DC43-5687A50F1E48}"/>
              </a:ext>
            </a:extLst>
          </p:cNvPr>
          <p:cNvPicPr>
            <a:picLocks noChangeAspect="1"/>
          </p:cNvPicPr>
          <p:nvPr/>
        </p:nvPicPr>
        <p:blipFill>
          <a:blip r:embed="rId3"/>
          <a:stretch>
            <a:fillRect/>
          </a:stretch>
        </p:blipFill>
        <p:spPr>
          <a:xfrm>
            <a:off x="5490635" y="1484093"/>
            <a:ext cx="6492657" cy="4469758"/>
          </a:xfrm>
          <a:prstGeom prst="rect">
            <a:avLst/>
          </a:prstGeom>
        </p:spPr>
      </p:pic>
    </p:spTree>
    <p:extLst>
      <p:ext uri="{BB962C8B-B14F-4D97-AF65-F5344CB8AC3E}">
        <p14:creationId xmlns:p14="http://schemas.microsoft.com/office/powerpoint/2010/main" val="386602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descr="Logo of The 10th International Conference on Multiscale Materials Modeling MMM-10 (Baltimore, MD, Oct. 2-7, 2022). ">
            <a:extLst>
              <a:ext uri="{FF2B5EF4-FFF2-40B4-BE49-F238E27FC236}">
                <a16:creationId xmlns:a16="http://schemas.microsoft.com/office/drawing/2014/main" id="{E9C3AA5F-05F2-4342-92D6-6EC116A33943}"/>
              </a:ext>
            </a:extLst>
          </p:cNvPr>
          <p:cNvSpPr txBox="1">
            <a:spLocks noChangeArrowheads="1"/>
          </p:cNvSpPr>
          <p:nvPr/>
        </p:nvSpPr>
        <p:spPr bwMode="auto">
          <a:xfrm>
            <a:off x="472960" y="1526912"/>
            <a:ext cx="4915390"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lgn="just" eaLnBrk="1" hangingPunct="1">
              <a:spcBef>
                <a:spcPts val="600"/>
              </a:spcBef>
              <a:buClr>
                <a:srgbClr val="C00000"/>
              </a:buClr>
              <a:buSzPct val="120000"/>
              <a:buFont typeface="Arial" panose="020B0604020202020204" pitchFamily="34" charset="0"/>
              <a:buChar char="•"/>
            </a:pPr>
            <a:r>
              <a:rPr lang="en-US" sz="1500" dirty="0"/>
              <a:t>The graduate student and postdoc supported by this grant presented their research at the TMS-2022 conference. They also participated in several virtual seminars and workshops in computational materials science.</a:t>
            </a:r>
          </a:p>
          <a:p>
            <a:pPr marL="285750" indent="-285750" algn="just" eaLnBrk="1" hangingPunct="1">
              <a:spcBef>
                <a:spcPts val="600"/>
              </a:spcBef>
              <a:buClr>
                <a:srgbClr val="C00000"/>
              </a:buClr>
              <a:buSzPct val="120000"/>
              <a:buFont typeface="Arial" panose="020B0604020202020204" pitchFamily="34" charset="0"/>
              <a:buChar char="•"/>
            </a:pPr>
            <a:r>
              <a:rPr lang="en-US" sz="1500" dirty="0"/>
              <a:t>The PI is a co-organizer of The 10th International Conference on Multiscale Materials Modeling MMM-10 (Baltimore, MD, Oct. 2-7, 2022). </a:t>
            </a:r>
          </a:p>
          <a:p>
            <a:pPr marL="285750" indent="-285750" algn="just" eaLnBrk="1" hangingPunct="1">
              <a:spcBef>
                <a:spcPts val="600"/>
              </a:spcBef>
              <a:buClr>
                <a:srgbClr val="C00000"/>
              </a:buClr>
              <a:buSzPct val="120000"/>
              <a:buFont typeface="Arial" panose="020B0604020202020204" pitchFamily="34" charset="0"/>
              <a:buChar char="•"/>
            </a:pPr>
            <a:r>
              <a:rPr lang="en-US" sz="1500" dirty="0"/>
              <a:t>PhD student supported by this grant (Nishchal Thapa Magar) gave a series of presentations about his research and computational materials science in the USA to students in an undergraduate college in Nepal.</a:t>
            </a:r>
          </a:p>
          <a:p>
            <a:pPr marL="285750" indent="-285750" algn="just" eaLnBrk="1" hangingPunct="1">
              <a:spcBef>
                <a:spcPts val="600"/>
              </a:spcBef>
              <a:buClr>
                <a:srgbClr val="C00000"/>
              </a:buClr>
              <a:buSzPct val="120000"/>
              <a:buFont typeface="Arial" panose="020B0604020202020204" pitchFamily="34" charset="0"/>
              <a:buChar char="•"/>
            </a:pPr>
            <a:r>
              <a:rPr lang="en-US" sz="1500" dirty="0"/>
              <a:t>The PI and the postdoctoral researcher supported by this grant are guiding a research project of a local high-school student on grain boundary solute drag (Thomas Jefferson High School of Science and Technology,  Alexandria, Virginia).  </a:t>
            </a:r>
            <a:endParaRPr lang="en-US" sz="1400" b="1" dirty="0">
              <a:solidFill>
                <a:srgbClr val="C00000"/>
              </a:solidFill>
            </a:endParaRPr>
          </a:p>
          <a:p>
            <a:pPr eaLnBrk="1" hangingPunct="1"/>
            <a:endParaRPr lang="en-US" sz="1600" b="1" dirty="0"/>
          </a:p>
        </p:txBody>
      </p:sp>
      <p:sp>
        <p:nvSpPr>
          <p:cNvPr id="14" name="Rectangle 37">
            <a:extLst>
              <a:ext uri="{FF2B5EF4-FFF2-40B4-BE49-F238E27FC236}">
                <a16:creationId xmlns:a16="http://schemas.microsoft.com/office/drawing/2014/main" id="{E6A754AA-3268-4E0B-B7AC-7136B6A6963A}"/>
              </a:ext>
              <a:ext uri="{C183D7F6-B498-43B3-948B-1728B52AA6E4}">
                <adec:decorative xmlns:adec="http://schemas.microsoft.com/office/drawing/2017/decorative" val="1"/>
              </a:ext>
            </a:extLst>
          </p:cNvPr>
          <p:cNvSpPr>
            <a:spLocks noChangeArrowheads="1"/>
          </p:cNvSpPr>
          <p:nvPr/>
        </p:nvSpPr>
        <p:spPr bwMode="auto">
          <a:xfrm>
            <a:off x="5938684" y="1603856"/>
            <a:ext cx="5780356"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 name="Rectangle 29">
            <a:extLst>
              <a:ext uri="{FF2B5EF4-FFF2-40B4-BE49-F238E27FC236}">
                <a16:creationId xmlns:a16="http://schemas.microsoft.com/office/drawing/2014/main" id="{214F4D8C-0507-44C8-9197-44F32C14CB59}"/>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Broader Impacts</a:t>
            </a:r>
          </a:p>
        </p:txBody>
      </p:sp>
      <p:sp>
        <p:nvSpPr>
          <p:cNvPr id="15" name="TextBox 14">
            <a:extLst>
              <a:ext uri="{FF2B5EF4-FFF2-40B4-BE49-F238E27FC236}">
                <a16:creationId xmlns:a16="http://schemas.microsoft.com/office/drawing/2014/main" id="{8D476AB0-938C-47AA-2DC7-D04816836B35}"/>
              </a:ext>
            </a:extLst>
          </p:cNvPr>
          <p:cNvSpPr txBox="1"/>
          <p:nvPr/>
        </p:nvSpPr>
        <p:spPr>
          <a:xfrm>
            <a:off x="100483" y="300183"/>
            <a:ext cx="2305439"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DMR-2103431,  CMMT</a:t>
            </a:r>
          </a:p>
        </p:txBody>
      </p:sp>
      <p:pic>
        <p:nvPicPr>
          <p:cNvPr id="3" name="Picture 2" descr="Logo of  The 10th International Conference on Multiscale Materials Modeling MMM-10 (Baltimore, MD, Oct. 2-7, 2022). ">
            <a:extLst>
              <a:ext uri="{FF2B5EF4-FFF2-40B4-BE49-F238E27FC236}">
                <a16:creationId xmlns:a16="http://schemas.microsoft.com/office/drawing/2014/main" id="{D419CAA9-9EB6-FC6A-694B-9B51CF8712AF}"/>
              </a:ext>
            </a:extLst>
          </p:cNvPr>
          <p:cNvPicPr>
            <a:picLocks noChangeAspect="1"/>
          </p:cNvPicPr>
          <p:nvPr/>
        </p:nvPicPr>
        <p:blipFill>
          <a:blip r:embed="rId2"/>
          <a:stretch>
            <a:fillRect/>
          </a:stretch>
        </p:blipFill>
        <p:spPr>
          <a:xfrm>
            <a:off x="6012934" y="1590304"/>
            <a:ext cx="3596320" cy="1358282"/>
          </a:xfrm>
          <a:prstGeom prst="rect">
            <a:avLst/>
          </a:prstGeom>
        </p:spPr>
      </p:pic>
      <p:pic>
        <p:nvPicPr>
          <p:cNvPr id="5" name="Picture 4" descr="Nishchal Thapa Magar discusses his NSF sponsored research with students of St. Xavier’s undergraduate college in Nepal ">
            <a:extLst>
              <a:ext uri="{FF2B5EF4-FFF2-40B4-BE49-F238E27FC236}">
                <a16:creationId xmlns:a16="http://schemas.microsoft.com/office/drawing/2014/main" id="{0EF45842-259D-D52B-E4B6-5F8D2DA2D690}"/>
              </a:ext>
            </a:extLst>
          </p:cNvPr>
          <p:cNvPicPr>
            <a:picLocks noChangeAspect="1"/>
          </p:cNvPicPr>
          <p:nvPr/>
        </p:nvPicPr>
        <p:blipFill>
          <a:blip r:embed="rId3"/>
          <a:stretch>
            <a:fillRect/>
          </a:stretch>
        </p:blipFill>
        <p:spPr>
          <a:xfrm>
            <a:off x="6113507" y="2980434"/>
            <a:ext cx="2307147" cy="2273710"/>
          </a:xfrm>
          <a:prstGeom prst="rect">
            <a:avLst/>
          </a:prstGeom>
        </p:spPr>
      </p:pic>
      <p:pic>
        <p:nvPicPr>
          <p:cNvPr id="9" name="Picture 8" descr="St. Xavier’s undergraduate college in Nepal ">
            <a:extLst>
              <a:ext uri="{FF2B5EF4-FFF2-40B4-BE49-F238E27FC236}">
                <a16:creationId xmlns:a16="http://schemas.microsoft.com/office/drawing/2014/main" id="{920786BD-F170-A185-0D33-9A06D0C652AB}"/>
              </a:ext>
            </a:extLst>
          </p:cNvPr>
          <p:cNvPicPr>
            <a:picLocks noChangeAspect="1"/>
          </p:cNvPicPr>
          <p:nvPr/>
        </p:nvPicPr>
        <p:blipFill>
          <a:blip r:embed="rId4"/>
          <a:stretch>
            <a:fillRect/>
          </a:stretch>
        </p:blipFill>
        <p:spPr>
          <a:xfrm>
            <a:off x="8595477" y="2990544"/>
            <a:ext cx="3013544" cy="2260158"/>
          </a:xfrm>
          <a:prstGeom prst="rect">
            <a:avLst/>
          </a:prstGeom>
        </p:spPr>
      </p:pic>
      <p:sp>
        <p:nvSpPr>
          <p:cNvPr id="16" name="TextBox 15" descr="Nishchal Thapa Magar (right) discusses his NSF sponsored research with students of St. Xavier’s undergraduate college in Nepal (left).">
            <a:extLst>
              <a:ext uri="{FF2B5EF4-FFF2-40B4-BE49-F238E27FC236}">
                <a16:creationId xmlns:a16="http://schemas.microsoft.com/office/drawing/2014/main" id="{9202D294-8252-20FC-0425-F7BE4468AC88}"/>
              </a:ext>
            </a:extLst>
          </p:cNvPr>
          <p:cNvSpPr txBox="1"/>
          <p:nvPr/>
        </p:nvSpPr>
        <p:spPr>
          <a:xfrm>
            <a:off x="5938684" y="5272440"/>
            <a:ext cx="5958244" cy="584775"/>
          </a:xfrm>
          <a:prstGeom prst="rect">
            <a:avLst/>
          </a:prstGeom>
          <a:noFill/>
        </p:spPr>
        <p:txBody>
          <a:bodyPr wrap="square" rtlCol="0">
            <a:spAutoFit/>
          </a:bodyPr>
          <a:lstStyle/>
          <a:p>
            <a:r>
              <a:rPr lang="en-US" sz="1600" dirty="0"/>
              <a:t>Nishchal Thapa Magar (right) discusses his NSF sponsored research with students from St. Xavier’s undergraduate college in Nepal (left).</a:t>
            </a:r>
          </a:p>
        </p:txBody>
      </p:sp>
      <p:sp>
        <p:nvSpPr>
          <p:cNvPr id="18" name="TextBox 17" descr="Conference co-organized by PI&#10;">
            <a:extLst>
              <a:ext uri="{FF2B5EF4-FFF2-40B4-BE49-F238E27FC236}">
                <a16:creationId xmlns:a16="http://schemas.microsoft.com/office/drawing/2014/main" id="{B7820763-DC38-D92A-AFAA-B92A20F3AB71}"/>
              </a:ext>
            </a:extLst>
          </p:cNvPr>
          <p:cNvSpPr txBox="1"/>
          <p:nvPr/>
        </p:nvSpPr>
        <p:spPr>
          <a:xfrm>
            <a:off x="9644176" y="1645814"/>
            <a:ext cx="1677691" cy="646331"/>
          </a:xfrm>
          <a:prstGeom prst="rect">
            <a:avLst/>
          </a:prstGeom>
          <a:noFill/>
        </p:spPr>
        <p:txBody>
          <a:bodyPr wrap="square">
            <a:spAutoFit/>
          </a:bodyPr>
          <a:lstStyle/>
          <a:p>
            <a:pPr>
              <a:lnSpc>
                <a:spcPts val="2160"/>
              </a:lnSpc>
            </a:pPr>
            <a:r>
              <a:rPr lang="en-US" sz="1800" dirty="0"/>
              <a:t>Conference co-organized by PI</a:t>
            </a:r>
            <a:endParaRPr lang="en-US" dirty="0"/>
          </a:p>
        </p:txBody>
      </p:sp>
      <p:sp>
        <p:nvSpPr>
          <p:cNvPr id="21" name="Title 1">
            <a:extLst>
              <a:ext uri="{FF2B5EF4-FFF2-40B4-BE49-F238E27FC236}">
                <a16:creationId xmlns:a16="http://schemas.microsoft.com/office/drawing/2014/main" id="{FD360E6E-77F7-9367-9A2E-227DEE1D8070}"/>
              </a:ext>
            </a:extLst>
          </p:cNvPr>
          <p:cNvSpPr txBox="1">
            <a:spLocks noGrp="1"/>
          </p:cNvSpPr>
          <p:nvPr>
            <p:ph type="title" idx="4294967295"/>
          </p:nvPr>
        </p:nvSpPr>
        <p:spPr>
          <a:xfrm>
            <a:off x="3818375" y="151087"/>
            <a:ext cx="7759108"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Thermodynamic and kinetics of interfaces in materials</a:t>
            </a:r>
          </a:p>
        </p:txBody>
      </p:sp>
      <p:sp>
        <p:nvSpPr>
          <p:cNvPr id="22" name="TextBox 21">
            <a:extLst>
              <a:ext uri="{FF2B5EF4-FFF2-40B4-BE49-F238E27FC236}">
                <a16:creationId xmlns:a16="http://schemas.microsoft.com/office/drawing/2014/main" id="{12E35F2D-FFC6-A2E7-D591-1A6E3687B822}"/>
              </a:ext>
            </a:extLst>
          </p:cNvPr>
          <p:cNvSpPr txBox="1"/>
          <p:nvPr/>
        </p:nvSpPr>
        <p:spPr>
          <a:xfrm>
            <a:off x="5622122" y="845156"/>
            <a:ext cx="3871444" cy="338554"/>
          </a:xfrm>
          <a:prstGeom prst="rect">
            <a:avLst/>
          </a:prstGeom>
          <a:noFill/>
        </p:spPr>
        <p:txBody>
          <a:bodyPr wrap="none" rtlCol="0">
            <a:spAutoFit/>
          </a:bodyPr>
          <a:lstStyle/>
          <a:p>
            <a:r>
              <a:rPr lang="en-US" sz="1600" b="1" i="0" dirty="0">
                <a:solidFill>
                  <a:srgbClr val="000000"/>
                </a:solidFill>
                <a:effectLst/>
                <a:latin typeface="Arial" panose="020B0604020202020204" pitchFamily="34" charset="0"/>
                <a:cs typeface="Arial" panose="020B0604020202020204" pitchFamily="34" charset="0"/>
              </a:rPr>
              <a:t>Yuri </a:t>
            </a:r>
            <a:r>
              <a:rPr lang="en-US" sz="1600" b="1" dirty="0">
                <a:latin typeface="Arial" panose="020B0604020202020204" pitchFamily="34" charset="0"/>
                <a:cs typeface="Arial" panose="020B0604020202020204" pitchFamily="34" charset="0"/>
              </a:rPr>
              <a:t>Mishin, George Mason University</a:t>
            </a:r>
          </a:p>
        </p:txBody>
      </p:sp>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4617</TotalTime>
  <Words>471</Words>
  <Application>Microsoft Office PowerPoint</Application>
  <PresentationFormat>Widescreen</PresentationFormat>
  <Paragraphs>22</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Sitka Subheading</vt:lpstr>
      <vt:lpstr>Times New Roman</vt:lpstr>
      <vt:lpstr>Wingdings</vt:lpstr>
      <vt:lpstr>Office Theme</vt:lpstr>
      <vt:lpstr>Thermodynamic and kinetics of interfaces in materials</vt:lpstr>
      <vt:lpstr>Thermodynamic and kinetics of interfaces in materials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TD</dc:creator>
  <cp:keywords/>
  <dc:description/>
  <cp:lastModifiedBy>Winkelbauer, Ramona E.</cp:lastModifiedBy>
  <cp:revision>290</cp:revision>
  <cp:lastPrinted>2018-03-20T12:31:18Z</cp:lastPrinted>
  <dcterms:created xsi:type="dcterms:W3CDTF">2017-10-05T17:34:54Z</dcterms:created>
  <dcterms:modified xsi:type="dcterms:W3CDTF">2023-03-28T16:17:39Z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c67b6bd0-e25d-47d5-8261-d8ef58120556</vt:lpwstr>
  </property>
  <property fmtid="{D5CDD505-2E9C-101B-9397-08002B2CF9AE}" pid="3" name="ContainsCUI">
    <vt:lpwstr>No</vt:lpwstr>
  </property>
</Properties>
</file>