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handoutMasterIdLst>
    <p:handoutMasterId r:id="rId5"/>
  </p:handoutMasterIdLst>
  <p:sldIdLst>
    <p:sldId id="387" r:id="rId2"/>
    <p:sldId id="388" r:id="rId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snapToObjects="1">
      <p:cViewPr varScale="1">
        <p:scale>
          <a:sx n="48" d="100"/>
          <a:sy n="48" d="100"/>
        </p:scale>
        <p:origin x="44" y="2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3/22/2023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A45BBE09-F873-F023-3FE4-204C3EBD2909}"/>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ACD2DBBA-941D-1C34-81A7-219DF9CB7753}"/>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094FEFE-EFA4-9AFE-430F-CE0DE84A2E76}"/>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804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63E79077-C52E-0ABF-84EE-75751FB61FFA}"/>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1AA38609-694C-F33B-E279-C1E62FB58962}"/>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meetings.aps.org/Meeting/MAR22/Session/S67.6" TargetMode="External"/><Relationship Id="rId2" Type="http://schemas.openxmlformats.org/officeDocument/2006/relationships/hyperlink" Target="https://rcqm.rice.edu/events/120"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3917950" y="150813"/>
            <a:ext cx="8274050" cy="566737"/>
          </a:xfrm>
        </p:spPr>
        <p:txBody>
          <a:bodyPr>
            <a:noAutofit/>
          </a:bodyPr>
          <a:lstStyle/>
          <a:p>
            <a:r>
              <a:rPr lang="en-US" sz="2000" b="1" dirty="0">
                <a:solidFill>
                  <a:srgbClr val="C00000"/>
                </a:solidFill>
                <a:latin typeface="Arial" panose="020B0604020202020204" pitchFamily="34" charset="0"/>
                <a:cs typeface="Arial" panose="020B0604020202020204" pitchFamily="34" charset="0"/>
              </a:rPr>
              <a:t>Interwoven: Charge and magnetism intertwine in kagome material</a:t>
            </a:r>
          </a:p>
        </p:txBody>
      </p:sp>
      <p:sp>
        <p:nvSpPr>
          <p:cNvPr id="5" name="TextBox 4">
            <a:extLst>
              <a:ext uri="{FF2B5EF4-FFF2-40B4-BE49-F238E27FC236}">
                <a16:creationId xmlns:a16="http://schemas.microsoft.com/office/drawing/2014/main" id="{9ED36953-0DFC-4F49-9298-E739FD3F2CFC}"/>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2100741</a:t>
            </a:r>
          </a:p>
        </p:txBody>
      </p:sp>
      <p:sp>
        <p:nvSpPr>
          <p:cNvPr id="7" name="Rectangle 6">
            <a:extLst>
              <a:ext uri="{FF2B5EF4-FFF2-40B4-BE49-F238E27FC236}">
                <a16:creationId xmlns:a16="http://schemas.microsoft.com/office/drawing/2014/main" id="{386F1C4C-66FF-4C4C-A15E-FBB5BE953C6F}"/>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Intellectual Merit</a:t>
            </a:r>
          </a:p>
        </p:txBody>
      </p:sp>
      <p:sp>
        <p:nvSpPr>
          <p:cNvPr id="21" name="TextBox 20">
            <a:extLst>
              <a:ext uri="{FF2B5EF4-FFF2-40B4-BE49-F238E27FC236}">
                <a16:creationId xmlns:a16="http://schemas.microsoft.com/office/drawing/2014/main" id="{426A9296-2844-4E28-A508-770A45A2E9C0}"/>
              </a:ext>
            </a:extLst>
          </p:cNvPr>
          <p:cNvSpPr txBox="1"/>
          <p:nvPr/>
        </p:nvSpPr>
        <p:spPr>
          <a:xfrm>
            <a:off x="5622122" y="845156"/>
            <a:ext cx="470173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P</a:t>
            </a:r>
            <a:r>
              <a:rPr lang="en-US" altLang="zh-CN" sz="1600" b="1" dirty="0">
                <a:latin typeface="Arial" panose="020B0604020202020204" pitchFamily="34" charset="0"/>
                <a:cs typeface="Arial" panose="020B0604020202020204" pitchFamily="34" charset="0"/>
              </a:rPr>
              <a:t>engcheng Dai, </a:t>
            </a:r>
            <a:r>
              <a:rPr lang="en-US" sz="1600" b="1" i="0" dirty="0">
                <a:solidFill>
                  <a:srgbClr val="000000"/>
                </a:solidFill>
                <a:effectLst/>
                <a:latin typeface="Arial" panose="020B0604020202020204" pitchFamily="34" charset="0"/>
                <a:cs typeface="Arial" panose="020B0604020202020204" pitchFamily="34" charset="0"/>
              </a:rPr>
              <a:t>William Marsh Rice University</a:t>
            </a:r>
            <a:endParaRPr lang="en-US" sz="1600" b="1" dirty="0">
              <a:latin typeface="Arial" panose="020B0604020202020204" pitchFamily="34" charset="0"/>
              <a:cs typeface="Arial" panose="020B0604020202020204" pitchFamily="34" charset="0"/>
            </a:endParaRPr>
          </a:p>
        </p:txBody>
      </p:sp>
      <p:sp>
        <p:nvSpPr>
          <p:cNvPr id="3" name="Text Box 28">
            <a:extLst>
              <a:ext uri="{FF2B5EF4-FFF2-40B4-BE49-F238E27FC236}">
                <a16:creationId xmlns:a16="http://schemas.microsoft.com/office/drawing/2014/main" id="{1ECF6B61-63FD-47EF-B775-0F2DBA9AD6D4}"/>
              </a:ext>
            </a:extLst>
          </p:cNvPr>
          <p:cNvSpPr txBox="1">
            <a:spLocks noChangeArrowheads="1"/>
          </p:cNvSpPr>
          <p:nvPr/>
        </p:nvSpPr>
        <p:spPr bwMode="auto">
          <a:xfrm>
            <a:off x="387517" y="1917204"/>
            <a:ext cx="5433544"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endParaRPr lang="en-US" sz="1400" dirty="0"/>
          </a:p>
          <a:p>
            <a:pPr marL="285750" indent="-285750" algn="just" eaLnBrk="1" hangingPunct="1">
              <a:buFont typeface="Arial" panose="020B0604020202020204" pitchFamily="34" charset="0"/>
              <a:buChar char="•"/>
            </a:pPr>
            <a:r>
              <a:rPr lang="en-US" sz="1400" dirty="0"/>
              <a:t>Discovery of charge and magnetism intertwining in kagome metal FeGe using a variety of techniques including neutron and X-ray scattering, angle-resolved photoemission spectroscopy, and transport measurement</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Correlation, topology and magnetism come together to give rise to charge density wave</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Serve as a unique example of charge density wave occurring at a much lower temperature than magnetism</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Observe magnetism enhanced by charge density wave for the first time</a:t>
            </a:r>
          </a:p>
        </p:txBody>
      </p:sp>
      <p:sp>
        <p:nvSpPr>
          <p:cNvPr id="4" name="Text Box 34" descr="Illustration courtesy of Jiaxin Yin, Ming Yi and Pengcheng Dai&#10;">
            <a:extLst>
              <a:ext uri="{FF2B5EF4-FFF2-40B4-BE49-F238E27FC236}">
                <a16:creationId xmlns:a16="http://schemas.microsoft.com/office/drawing/2014/main" id="{908B0B0F-3B48-4251-9B0A-71D36EE688B7}"/>
              </a:ext>
            </a:extLst>
          </p:cNvPr>
          <p:cNvSpPr txBox="1">
            <a:spLocks noChangeArrowheads="1"/>
          </p:cNvSpPr>
          <p:nvPr/>
        </p:nvSpPr>
        <p:spPr bwMode="auto">
          <a:xfrm>
            <a:off x="6382891" y="5611205"/>
            <a:ext cx="5297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i="1" dirty="0"/>
              <a:t>Illustration courtesy of Jiaxin Yin, Ming Yi and Pengcheng Dai</a:t>
            </a:r>
          </a:p>
        </p:txBody>
      </p:sp>
      <p:sp>
        <p:nvSpPr>
          <p:cNvPr id="8" name="Rectangle 37">
            <a:extLst>
              <a:ext uri="{FF2B5EF4-FFF2-40B4-BE49-F238E27FC236}">
                <a16:creationId xmlns:a16="http://schemas.microsoft.com/office/drawing/2014/main" id="{0D7491B8-BB70-4859-9BB7-EB60800EB5C9}"/>
              </a:ext>
              <a:ext uri="{C183D7F6-B498-43B3-948B-1728B52AA6E4}">
                <adec:decorative xmlns:adec="http://schemas.microsoft.com/office/drawing/2017/decorative" val="1"/>
              </a:ext>
            </a:extLst>
          </p:cNvPr>
          <p:cNvSpPr>
            <a:spLocks noChangeArrowheads="1"/>
          </p:cNvSpPr>
          <p:nvPr/>
        </p:nvSpPr>
        <p:spPr bwMode="auto">
          <a:xfrm>
            <a:off x="6296296" y="1603856"/>
            <a:ext cx="5133703"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1026" name="Picture 2" descr="The picture shows a kagome lattice metal with crystal lattice arrangement of atoms in hexagons (colors) and triangles (black). The lattice arrangement frustrates the movement of electrons (blue and silver spheres), giving rise to collective behavior like the charge density wave.">
            <a:extLst>
              <a:ext uri="{FF2B5EF4-FFF2-40B4-BE49-F238E27FC236}">
                <a16:creationId xmlns:a16="http://schemas.microsoft.com/office/drawing/2014/main" id="{E0F83127-094F-273E-CEB9-E7B872DDFD6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0755" y="1722116"/>
            <a:ext cx="2804784" cy="375012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descr="X. K. Teng et al., Nature 609, 490 (2022).&#10;J. X. Yin et al., Phys. Rev. Lett. 129, 166401 (2022). &#10;"/>
          <p:cNvSpPr txBox="1"/>
          <p:nvPr/>
        </p:nvSpPr>
        <p:spPr>
          <a:xfrm>
            <a:off x="630621" y="5404419"/>
            <a:ext cx="4889287" cy="646331"/>
          </a:xfrm>
          <a:prstGeom prst="rect">
            <a:avLst/>
          </a:prstGeom>
          <a:noFill/>
        </p:spPr>
        <p:txBody>
          <a:bodyPr wrap="none" rtlCol="0">
            <a:spAutoFit/>
          </a:bodyPr>
          <a:lstStyle/>
          <a:p>
            <a:r>
              <a:rPr lang="en-US" dirty="0"/>
              <a:t>X. K. Teng et al., Nature 609, 490 (2022).</a:t>
            </a:r>
          </a:p>
          <a:p>
            <a:r>
              <a:rPr lang="en-US" dirty="0"/>
              <a:t>J. X. Yin et al., Phys. Rev. Lett. 129, 166401 (2022). </a:t>
            </a:r>
          </a:p>
        </p:txBody>
      </p:sp>
    </p:spTree>
    <p:extLst>
      <p:ext uri="{BB962C8B-B14F-4D97-AF65-F5344CB8AC3E}">
        <p14:creationId xmlns:p14="http://schemas.microsoft.com/office/powerpoint/2010/main" val="386602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a:extLst>
              <a:ext uri="{FF2B5EF4-FFF2-40B4-BE49-F238E27FC236}">
                <a16:creationId xmlns:a16="http://schemas.microsoft.com/office/drawing/2014/main" id="{E9C3AA5F-05F2-4342-92D6-6EC116A33943}"/>
              </a:ext>
            </a:extLst>
          </p:cNvPr>
          <p:cNvSpPr txBox="1">
            <a:spLocks noChangeArrowheads="1"/>
          </p:cNvSpPr>
          <p:nvPr/>
        </p:nvSpPr>
        <p:spPr bwMode="auto">
          <a:xfrm>
            <a:off x="324001" y="1542301"/>
            <a:ext cx="5571704"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eaLnBrk="1" hangingPunct="1">
              <a:buFont typeface="Arial" panose="020B0604020202020204" pitchFamily="34" charset="0"/>
              <a:buChar char="•"/>
            </a:pPr>
            <a:r>
              <a:rPr lang="en-US" sz="1400" dirty="0"/>
              <a:t>The discovery of intertwining charge and magnetism has attracted media attention and covered as a front-page article at both Rice University and Oak Ridge National Lab (first and second figure on the first row).</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The research was presented at Rice Center for Quantum Materials (RCQM) workshop (</a:t>
            </a:r>
            <a:r>
              <a:rPr lang="en-US" sz="1400" dirty="0">
                <a:hlinkClick r:id="rId2"/>
              </a:rPr>
              <a:t>https://rcqm.rice.edu/events/120</a:t>
            </a:r>
            <a:r>
              <a:rPr lang="en-US" sz="1400" dirty="0"/>
              <a:t>, the picture on the second row) </a:t>
            </a:r>
          </a:p>
          <a:p>
            <a:pPr algn="just" eaLnBrk="1" hangingPunct="1"/>
            <a:r>
              <a:rPr lang="en-US" sz="1400" dirty="0"/>
              <a:t>      and the online version of APS March meeting, 2022</a:t>
            </a:r>
          </a:p>
          <a:p>
            <a:pPr algn="just" eaLnBrk="1" hangingPunct="1"/>
            <a:r>
              <a:rPr lang="en-US" sz="1400" dirty="0"/>
              <a:t>      (</a:t>
            </a:r>
            <a:r>
              <a:rPr lang="en-US" sz="1400" dirty="0">
                <a:hlinkClick r:id="rId3"/>
              </a:rPr>
              <a:t>https://meetings.aps.org/Meeting/MAR22/Session/S67.6</a:t>
            </a:r>
            <a:r>
              <a:rPr lang="en-US" sz="1400" dirty="0"/>
              <a:t>)</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The project is carried out with collaborations around the world. Sample growth and characterization was carried out by researchers at Rice University. Neutron scattering data was collected at Oak Ridge National Lab and Japan Proton Accelerator Research Complex. Angle-resolved photoemission spectroscopy was conducted at Advanced light source and National accelerator laboratory in collaboration with scientists in University of California, Berkeley. Transport measurement and Scanning Tunneling Microscopy, were performed at Washington University and Princeton University, respectively.</a:t>
            </a:r>
          </a:p>
        </p:txBody>
      </p:sp>
      <p:sp>
        <p:nvSpPr>
          <p:cNvPr id="14" name="Rectangle 37">
            <a:extLst>
              <a:ext uri="{FF2B5EF4-FFF2-40B4-BE49-F238E27FC236}">
                <a16:creationId xmlns:a16="http://schemas.microsoft.com/office/drawing/2014/main" id="{E6A754AA-3268-4E0B-B7AC-7136B6A6963A}"/>
              </a:ext>
              <a:ext uri="{C183D7F6-B498-43B3-948B-1728B52AA6E4}">
                <adec:decorative xmlns:adec="http://schemas.microsoft.com/office/drawing/2017/decorative" val="1"/>
              </a:ext>
            </a:extLst>
          </p:cNvPr>
          <p:cNvSpPr>
            <a:spLocks noChangeArrowheads="1"/>
          </p:cNvSpPr>
          <p:nvPr/>
        </p:nvSpPr>
        <p:spPr bwMode="auto">
          <a:xfrm>
            <a:off x="6296296" y="1603856"/>
            <a:ext cx="5133703"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0" name="Rectangle 29">
            <a:extLst>
              <a:ext uri="{FF2B5EF4-FFF2-40B4-BE49-F238E27FC236}">
                <a16:creationId xmlns:a16="http://schemas.microsoft.com/office/drawing/2014/main" id="{214F4D8C-0507-44C8-9197-44F32C14CB59}"/>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Broader Impacts</a:t>
            </a:r>
          </a:p>
        </p:txBody>
      </p:sp>
      <p:sp>
        <p:nvSpPr>
          <p:cNvPr id="13" name="TextBox 12">
            <a:extLst>
              <a:ext uri="{FF2B5EF4-FFF2-40B4-BE49-F238E27FC236}">
                <a16:creationId xmlns:a16="http://schemas.microsoft.com/office/drawing/2014/main" id="{24293888-9B9A-4F52-848A-B96B0D67B3E9}"/>
              </a:ext>
            </a:extLst>
          </p:cNvPr>
          <p:cNvSpPr txBox="1"/>
          <p:nvPr/>
        </p:nvSpPr>
        <p:spPr>
          <a:xfrm>
            <a:off x="5622122" y="845156"/>
            <a:ext cx="470173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P</a:t>
            </a:r>
            <a:r>
              <a:rPr lang="en-US" altLang="zh-CN" sz="1600" b="1" dirty="0">
                <a:latin typeface="Arial" panose="020B0604020202020204" pitchFamily="34" charset="0"/>
                <a:cs typeface="Arial" panose="020B0604020202020204" pitchFamily="34" charset="0"/>
              </a:rPr>
              <a:t>engcheng Dai,</a:t>
            </a:r>
            <a:r>
              <a:rPr lang="en-US" sz="1600" b="1" i="0" dirty="0">
                <a:solidFill>
                  <a:srgbClr val="000000"/>
                </a:solidFill>
                <a:effectLst/>
                <a:latin typeface="Arial" panose="020B0604020202020204" pitchFamily="34" charset="0"/>
                <a:cs typeface="Arial" panose="020B0604020202020204" pitchFamily="34" charset="0"/>
              </a:rPr>
              <a:t> William Marsh Rice University</a:t>
            </a:r>
            <a:endParaRPr lang="en-US" sz="1600" b="1"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8D476AB0-938C-47AA-2DC7-D04816836B35}"/>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2100741</a:t>
            </a:r>
          </a:p>
        </p:txBody>
      </p:sp>
      <p:sp>
        <p:nvSpPr>
          <p:cNvPr id="2" name="Title 1">
            <a:extLst>
              <a:ext uri="{FF2B5EF4-FFF2-40B4-BE49-F238E27FC236}">
                <a16:creationId xmlns:a16="http://schemas.microsoft.com/office/drawing/2014/main" id="{D4B5F9A5-CA96-6E6E-2CD5-701E79AAC75E}"/>
              </a:ext>
            </a:extLst>
          </p:cNvPr>
          <p:cNvSpPr txBox="1">
            <a:spLocks noGrp="1"/>
          </p:cNvSpPr>
          <p:nvPr>
            <p:ph type="title" idx="4294967295"/>
          </p:nvPr>
        </p:nvSpPr>
        <p:spPr>
          <a:xfrm>
            <a:off x="3818375" y="151087"/>
            <a:ext cx="8273142" cy="5667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C00000"/>
                </a:solidFill>
                <a:effectLst/>
                <a:uLnTx/>
                <a:uFillTx/>
                <a:latin typeface="Arial" panose="020B0604020202020204" pitchFamily="34" charset="0"/>
                <a:ea typeface="+mj-ea"/>
                <a:cs typeface="Arial" panose="020B0604020202020204" pitchFamily="34" charset="0"/>
              </a:rPr>
              <a:t>Interwoven: Charge and magnetism intertwine in </a:t>
            </a:r>
            <a:r>
              <a:rPr kumimoji="0" lang="en-US" sz="2000" b="1" i="0" u="none" strike="noStrike" kern="1200" cap="none" spc="0" normalizeH="0" baseline="0" noProof="0" dirty="0" err="1">
                <a:ln>
                  <a:noFill/>
                </a:ln>
                <a:solidFill>
                  <a:srgbClr val="C00000"/>
                </a:solidFill>
                <a:effectLst/>
                <a:uLnTx/>
                <a:uFillTx/>
                <a:latin typeface="Arial" panose="020B0604020202020204" pitchFamily="34" charset="0"/>
                <a:ea typeface="+mj-ea"/>
                <a:cs typeface="Arial" panose="020B0604020202020204" pitchFamily="34" charset="0"/>
              </a:rPr>
              <a:t>kagome</a:t>
            </a:r>
            <a:r>
              <a:rPr kumimoji="0" lang="en-US" sz="2000" b="1" i="0" u="none" strike="noStrike" kern="1200" cap="none" spc="0" normalizeH="0" baseline="0" noProof="0">
                <a:ln>
                  <a:noFill/>
                </a:ln>
                <a:solidFill>
                  <a:srgbClr val="C00000"/>
                </a:solidFill>
                <a:effectLst/>
                <a:uLnTx/>
                <a:uFillTx/>
                <a:latin typeface="Arial" panose="020B0604020202020204" pitchFamily="34" charset="0"/>
                <a:ea typeface="+mj-ea"/>
                <a:cs typeface="Arial" panose="020B0604020202020204" pitchFamily="34" charset="0"/>
              </a:rPr>
              <a:t> material</a:t>
            </a:r>
            <a:endParaRPr kumimoji="0" lang="en-US" sz="2000" b="1" i="0" u="none" strike="noStrike" kern="1200" cap="none" spc="0" normalizeH="0" baseline="0" noProof="0" dirty="0">
              <a:ln>
                <a:noFill/>
              </a:ln>
              <a:solidFill>
                <a:srgbClr val="C00000"/>
              </a:solidFill>
              <a:effectLst/>
              <a:uLnTx/>
              <a:uFillTx/>
              <a:latin typeface="Arial" panose="020B0604020202020204" pitchFamily="34" charset="0"/>
              <a:ea typeface="+mj-ea"/>
              <a:cs typeface="Arial" panose="020B0604020202020204" pitchFamily="34" charset="0"/>
            </a:endParaRPr>
          </a:p>
        </p:txBody>
      </p:sp>
      <p:pic>
        <p:nvPicPr>
          <p:cNvPr id="4" name="Picture 3" descr="front page of Oak Ridge National Lab. The article covering our discovery is shown on the left.">
            <a:extLst>
              <a:ext uri="{FF2B5EF4-FFF2-40B4-BE49-F238E27FC236}">
                <a16:creationId xmlns:a16="http://schemas.microsoft.com/office/drawing/2014/main" id="{9FCF62BA-3E54-1AF2-AFCE-1A244286871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485345" y="1455115"/>
            <a:ext cx="3538321" cy="1246297"/>
          </a:xfrm>
          <a:prstGeom prst="rect">
            <a:avLst/>
          </a:prstGeom>
        </p:spPr>
      </p:pic>
      <p:pic>
        <p:nvPicPr>
          <p:cNvPr id="23" name="Picture 22" descr="front page of Physics and Astronomy Department, Rice University. The article covering our discovery is shown on the first row.">
            <a:extLst>
              <a:ext uri="{FF2B5EF4-FFF2-40B4-BE49-F238E27FC236}">
                <a16:creationId xmlns:a16="http://schemas.microsoft.com/office/drawing/2014/main" id="{6A13F047-2800-C710-6C3D-D4125FB30FF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20978" y="1502890"/>
            <a:ext cx="2264367" cy="1198522"/>
          </a:xfrm>
          <a:prstGeom prst="rect">
            <a:avLst/>
          </a:prstGeom>
        </p:spPr>
      </p:pic>
      <p:pic>
        <p:nvPicPr>
          <p:cNvPr id="24" name="Picture 23" descr="A picture of participants of Rice Center for Quantum Materials (RCQM) workshop.">
            <a:extLst>
              <a:ext uri="{FF2B5EF4-FFF2-40B4-BE49-F238E27FC236}">
                <a16:creationId xmlns:a16="http://schemas.microsoft.com/office/drawing/2014/main" id="{0EC50601-108E-126D-7C8A-97B34D75E31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710046" y="2681745"/>
            <a:ext cx="4349015" cy="3261761"/>
          </a:xfrm>
          <a:prstGeom prst="rect">
            <a:avLst/>
          </a:prstGeom>
        </p:spPr>
      </p:pic>
    </p:spTree>
    <p:extLst>
      <p:ext uri="{BB962C8B-B14F-4D97-AF65-F5344CB8AC3E}">
        <p14:creationId xmlns:p14="http://schemas.microsoft.com/office/powerpoint/2010/main" val="18309774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3206</TotalTime>
  <Words>340</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Sitka Subheading</vt:lpstr>
      <vt:lpstr>Times New Roman</vt:lpstr>
      <vt:lpstr>Wingdings</vt:lpstr>
      <vt:lpstr>Office Theme</vt:lpstr>
      <vt:lpstr>Interwoven: Charge and magnetism intertwine in kagome material</vt:lpstr>
      <vt:lpstr>Interwoven: Charge and magnetism intertwine in kagome material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Schneider, Jamison T</cp:lastModifiedBy>
  <cp:revision>279</cp:revision>
  <cp:lastPrinted>2018-03-20T12:31:18Z</cp:lastPrinted>
  <dcterms:created xsi:type="dcterms:W3CDTF">2017-10-05T17:34:54Z</dcterms:created>
  <dcterms:modified xsi:type="dcterms:W3CDTF">2023-03-22T18:32:45Z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b3c485f7-f7b9-4110-860f-574b17fcef01</vt:lpwstr>
  </property>
  <property fmtid="{D5CDD505-2E9C-101B-9397-08002B2CF9AE}" pid="3" name="ContainsCUI">
    <vt:lpwstr>No</vt:lpwstr>
  </property>
</Properties>
</file>