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
  </p:notesMasterIdLst>
  <p:handoutMasterIdLst>
    <p:handoutMasterId r:id="rId5"/>
  </p:handoutMasterIdLst>
  <p:sldIdLst>
    <p:sldId id="387" r:id="rId2"/>
    <p:sldId id="388" r:id="rId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364DD7-C5ED-48DF-84A4-5A88398BA1F1}" v="57" dt="2023-01-03T19:27:10.8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99" autoAdjust="0"/>
    <p:restoredTop sz="95097" autoAdjust="0"/>
  </p:normalViewPr>
  <p:slideViewPr>
    <p:cSldViewPr snapToGrid="0" snapToObjects="1">
      <p:cViewPr varScale="1">
        <p:scale>
          <a:sx n="79" d="100"/>
          <a:sy n="79" d="100"/>
        </p:scale>
        <p:origin x="811" y="77"/>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10" Type="http://schemas.microsoft.com/office/2015/10/relationships/revisionInfo" Target="revisionInfo.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3/22/2023</a:t>
            </a:fld>
            <a:endParaRPr lang="en-US" dirty="0"/>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dirty="0"/>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3/22/2023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dirty="0"/>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eaLnBrk="1" hangingPunct="1"/>
            <a:r>
              <a:rPr lang="en-US" sz="900" dirty="0"/>
              <a:t>Please submit a separate Highlight for each DMR-funded project. Highlights should consist of two slides, one on </a:t>
            </a:r>
            <a:r>
              <a:rPr lang="en-US" sz="900" i="1" u="sng" dirty="0"/>
              <a:t>Intellectual Merit </a:t>
            </a:r>
            <a:r>
              <a:rPr lang="en-US" sz="900" dirty="0"/>
              <a:t>and one on </a:t>
            </a:r>
            <a:r>
              <a:rPr lang="en-US" sz="900" i="1" u="sng" dirty="0"/>
              <a:t>Broader Impacts</a:t>
            </a:r>
            <a:r>
              <a:rPr lang="en-US" sz="900" dirty="0"/>
              <a:t>.  Please save only as .pptx or .ppt  (not .pdf or .doc).</a:t>
            </a:r>
          </a:p>
          <a:p>
            <a:pPr algn="just" eaLnBrk="1" hangingPunct="1"/>
            <a:endParaRPr lang="en-US" sz="900" dirty="0"/>
          </a:p>
          <a:p>
            <a:pPr marL="285750" indent="-285750" algn="just" eaLnBrk="1" hangingPunct="1">
              <a:buClr>
                <a:srgbClr val="C00000"/>
              </a:buClr>
              <a:buFont typeface="Arial" panose="020B0604020202020204" pitchFamily="34" charset="0"/>
              <a:buChar char="•"/>
            </a:pPr>
            <a:r>
              <a:rPr lang="en-US" sz="900" b="1" dirty="0">
                <a:highlight>
                  <a:srgbClr val="FFFF00"/>
                </a:highlight>
              </a:rPr>
              <a:t>Report your most important finding this year.</a:t>
            </a:r>
          </a:p>
          <a:p>
            <a:pPr marL="285750" indent="-285750" algn="just" eaLnBrk="1" hangingPunct="1">
              <a:buClr>
                <a:srgbClr val="C00000"/>
              </a:buClr>
              <a:buFont typeface="Arial" panose="020B0604020202020204" pitchFamily="34" charset="0"/>
              <a:buChar char="•"/>
            </a:pPr>
            <a:r>
              <a:rPr lang="en-US" sz="900" b="1" dirty="0">
                <a:highlight>
                  <a:srgbClr val="FFFF00"/>
                </a:highlight>
              </a:rPr>
              <a:t>Write it so it is comprehensible to non-experts.</a:t>
            </a:r>
          </a:p>
          <a:p>
            <a:pPr marL="285750" indent="-285750" algn="just" eaLnBrk="1" hangingPunct="1">
              <a:buClr>
                <a:srgbClr val="C00000"/>
              </a:buClr>
              <a:buFont typeface="Arial" panose="020B0604020202020204" pitchFamily="34" charset="0"/>
              <a:buChar char="•"/>
            </a:pPr>
            <a:r>
              <a:rPr lang="en-US" sz="900" b="1" dirty="0">
                <a:highlight>
                  <a:srgbClr val="FFFF00"/>
                </a:highlight>
              </a:rPr>
              <a:t>Explain its impact and importance.</a:t>
            </a:r>
          </a:p>
          <a:p>
            <a:pPr marL="285750" indent="-285750" algn="just" eaLnBrk="1" hangingPunct="1">
              <a:buClr>
                <a:srgbClr val="C00000"/>
              </a:buClr>
              <a:buFont typeface="Arial" panose="020B0604020202020204" pitchFamily="34" charset="0"/>
              <a:buChar char="•"/>
            </a:pPr>
            <a:r>
              <a:rPr lang="en-US" sz="900" b="1" dirty="0">
                <a:highlight>
                  <a:srgbClr val="FFFF00"/>
                </a:highlight>
              </a:rPr>
              <a:t>Consider bullet lists (if appropriate) rather than long, continuous text.</a:t>
            </a:r>
          </a:p>
          <a:p>
            <a:endParaRPr lang="en-US" sz="900" dirty="0"/>
          </a:p>
          <a:p>
            <a:endParaRPr lang="en-US"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Since the text on the slide is brief and intended for non-experts, please add under </a:t>
            </a:r>
            <a:r>
              <a:rPr lang="en-US" sz="900" i="1" dirty="0"/>
              <a:t>Notes</a:t>
            </a:r>
            <a:r>
              <a:rPr lang="en-US" sz="900" dirty="0"/>
              <a:t> (below) a few more technical sentences on the accomplishment for use by DMR Program Directors.  Feel free to include a reference.</a:t>
            </a:r>
          </a:p>
          <a:p>
            <a:endParaRPr lang="en-US" dirty="0"/>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dirty="0"/>
          </a:p>
        </p:txBody>
      </p:sp>
    </p:spTree>
    <p:extLst>
      <p:ext uri="{BB962C8B-B14F-4D97-AF65-F5344CB8AC3E}">
        <p14:creationId xmlns:p14="http://schemas.microsoft.com/office/powerpoint/2010/main" val="3038394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sz="900" dirty="0"/>
          </a:p>
          <a:p>
            <a:pPr eaLnBrk="1" hangingPunct="1"/>
            <a:r>
              <a:rPr lang="en-US" sz="1200" b="1" dirty="0">
                <a:solidFill>
                  <a:srgbClr val="C00000"/>
                </a:solidFill>
              </a:rPr>
              <a:t>PLEASE REMEMBER TO SAVE YOUR FILE </a:t>
            </a:r>
          </a:p>
          <a:p>
            <a:pPr eaLnBrk="1" hangingPunct="1"/>
            <a:r>
              <a:rPr lang="en-US" sz="1200" b="1" dirty="0">
                <a:solidFill>
                  <a:srgbClr val="C00000"/>
                </a:solidFill>
              </a:rPr>
              <a:t>AS FOLLOWS: </a:t>
            </a:r>
          </a:p>
          <a:p>
            <a:pPr eaLnBrk="1" hangingPunct="1"/>
            <a:r>
              <a:rPr lang="en-US" sz="1200" b="1" dirty="0">
                <a:solidFill>
                  <a:srgbClr val="C00000"/>
                </a:solidFill>
              </a:rPr>
              <a:t>“Award number_(underscore) Last name.pptx” </a:t>
            </a:r>
          </a:p>
          <a:p>
            <a:pPr eaLnBrk="1" hangingPunct="1"/>
            <a:r>
              <a:rPr lang="en-US" sz="1200" b="1" dirty="0">
                <a:solidFill>
                  <a:srgbClr val="C00000"/>
                </a:solidFill>
              </a:rPr>
              <a:t>(or .ppt),  </a:t>
            </a:r>
          </a:p>
          <a:p>
            <a:pPr eaLnBrk="1" hangingPunct="1"/>
            <a:r>
              <a:rPr lang="en-US" sz="1200" b="1" dirty="0">
                <a:solidFill>
                  <a:srgbClr val="C00000"/>
                </a:solidFill>
              </a:rPr>
              <a:t>e.g.  2067890_Smith.pptx</a:t>
            </a:r>
          </a:p>
          <a:p>
            <a:endParaRPr lang="en-US" dirty="0"/>
          </a:p>
        </p:txBody>
      </p:sp>
      <p:sp>
        <p:nvSpPr>
          <p:cNvPr id="4" name="Slide Number Placeholder 3"/>
          <p:cNvSpPr>
            <a:spLocks noGrp="1"/>
          </p:cNvSpPr>
          <p:nvPr>
            <p:ph type="sldNum" sz="quarter" idx="5"/>
          </p:nvPr>
        </p:nvSpPr>
        <p:spPr/>
        <p:txBody>
          <a:bodyPr/>
          <a:lstStyle/>
          <a:p>
            <a:fld id="{B17D0DCA-A90A-4D9A-9651-03AC7085FB63}" type="slidenum">
              <a:rPr lang="en-US" smtClean="0"/>
              <a:t>2</a:t>
            </a:fld>
            <a:endParaRPr lang="en-US" dirty="0"/>
          </a:p>
        </p:txBody>
      </p:sp>
    </p:spTree>
    <p:extLst>
      <p:ext uri="{BB962C8B-B14F-4D97-AF65-F5344CB8AC3E}">
        <p14:creationId xmlns:p14="http://schemas.microsoft.com/office/powerpoint/2010/main" val="2535601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A7FB51BB-8F3E-CDEB-F356-73B8E72D2A53}"/>
              </a:ext>
            </a:extLst>
          </p:cNvPr>
          <p:cNvSpPr txBox="1"/>
          <p:nvPr userDrawn="1"/>
        </p:nvSpPr>
        <p:spPr>
          <a:xfrm>
            <a:off x="0" y="0"/>
            <a:ext cx="12192000" cy="369332"/>
          </a:xfrm>
          <a:prstGeom prst="rect">
            <a:avLst/>
          </a:prstGeom>
          <a:noFill/>
        </p:spPr>
        <p:txBody>
          <a:bodyPr vert="horz" rtlCol="0">
            <a:spAutoFit/>
          </a:bodyPr>
          <a:lstStyle/>
          <a:p>
            <a:endParaRPr lang="en-US" dirty="0"/>
          </a:p>
        </p:txBody>
      </p:sp>
      <p:sp>
        <p:nvSpPr>
          <p:cNvPr id="8" name="hcTitle SlideHeader">
            <a:extLst>
              <a:ext uri="{FF2B5EF4-FFF2-40B4-BE49-F238E27FC236}">
                <a16:creationId xmlns:a16="http://schemas.microsoft.com/office/drawing/2014/main" id="{5581887B-D350-7621-265E-FE61A5D043FD}"/>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hcSlideMaster.Title and ContentHeader">
            <a:extLst>
              <a:ext uri="{FF2B5EF4-FFF2-40B4-BE49-F238E27FC236}">
                <a16:creationId xmlns:a16="http://schemas.microsoft.com/office/drawing/2014/main" id="{5FD4B467-A9D0-CD34-FB74-328C4431CA44}"/>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39246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FD5F6EE1-AC0D-93F9-BB6B-8D8734FAB739}"/>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dirty="0"/>
          </a:p>
        </p:txBody>
      </p:sp>
      <p:sp>
        <p:nvSpPr>
          <p:cNvPr id="5" name="hcSlideMaster.BlankHeader">
            <a:extLst>
              <a:ext uri="{FF2B5EF4-FFF2-40B4-BE49-F238E27FC236}">
                <a16:creationId xmlns:a16="http://schemas.microsoft.com/office/drawing/2014/main" id="{15D97E9D-673D-A8EB-40F1-EFFDC5630049}"/>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3/22/2023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dirty="0"/>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B5F67-D43C-4406-A78E-D20527F1F17F}"/>
              </a:ext>
            </a:extLst>
          </p:cNvPr>
          <p:cNvSpPr>
            <a:spLocks noGrp="1"/>
          </p:cNvSpPr>
          <p:nvPr>
            <p:ph type="title" idx="4294967295"/>
          </p:nvPr>
        </p:nvSpPr>
        <p:spPr>
          <a:xfrm>
            <a:off x="4432300" y="150813"/>
            <a:ext cx="7759700" cy="566737"/>
          </a:xfrm>
        </p:spPr>
        <p:txBody>
          <a:bodyPr>
            <a:noAutofit/>
          </a:bodyPr>
          <a:lstStyle/>
          <a:p>
            <a:r>
              <a:rPr lang="en-US" sz="2000" b="1" dirty="0">
                <a:solidFill>
                  <a:srgbClr val="C00000"/>
                </a:solidFill>
                <a:latin typeface="Arial" panose="020B0604020202020204" pitchFamily="34" charset="0"/>
                <a:cs typeface="Arial" panose="020B0604020202020204" pitchFamily="34" charset="0"/>
              </a:rPr>
              <a:t>REU Site: Materials Research at the Laboratory for Research on the Structure of Matter (LRSM)</a:t>
            </a:r>
          </a:p>
        </p:txBody>
      </p:sp>
      <p:sp>
        <p:nvSpPr>
          <p:cNvPr id="5" name="TextBox 4">
            <a:extLst>
              <a:ext uri="{FF2B5EF4-FFF2-40B4-BE49-F238E27FC236}">
                <a16:creationId xmlns:a16="http://schemas.microsoft.com/office/drawing/2014/main" id="{9ED36953-0DFC-4F49-9298-E739FD3F2CFC}"/>
              </a:ext>
            </a:extLst>
          </p:cNvPr>
          <p:cNvSpPr txBox="1"/>
          <p:nvPr/>
        </p:nvSpPr>
        <p:spPr>
          <a:xfrm>
            <a:off x="100483" y="300183"/>
            <a:ext cx="1672253"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DMR 2050863</a:t>
            </a:r>
          </a:p>
        </p:txBody>
      </p:sp>
      <p:sp>
        <p:nvSpPr>
          <p:cNvPr id="7" name="Rectangle 6">
            <a:extLst>
              <a:ext uri="{FF2B5EF4-FFF2-40B4-BE49-F238E27FC236}">
                <a16:creationId xmlns:a16="http://schemas.microsoft.com/office/drawing/2014/main" id="{386F1C4C-66FF-4C4C-A15E-FBB5BE953C6F}"/>
              </a:ext>
            </a:extLst>
          </p:cNvPr>
          <p:cNvSpPr/>
          <p:nvPr/>
        </p:nvSpPr>
        <p:spPr>
          <a:xfrm>
            <a:off x="100483" y="-27263"/>
            <a:ext cx="3003806" cy="338554"/>
          </a:xfrm>
          <a:prstGeom prst="rect">
            <a:avLst/>
          </a:prstGeom>
        </p:spPr>
        <p:txBody>
          <a:bodyPr wrap="square" anchor="ctr">
            <a:spAutoFit/>
          </a:bodyPr>
          <a:lstStyle/>
          <a:p>
            <a:r>
              <a:rPr lang="en-US" sz="1600" b="1" dirty="0">
                <a:solidFill>
                  <a:schemeClr val="accent2">
                    <a:lumMod val="20000"/>
                    <a:lumOff val="80000"/>
                  </a:schemeClr>
                </a:solidFill>
                <a:latin typeface="Arial" panose="020B0604020202020204" pitchFamily="34" charset="0"/>
                <a:cs typeface="Arial" panose="020B0604020202020204" pitchFamily="34" charset="0"/>
              </a:rPr>
              <a:t>2022  Intellectual Merit</a:t>
            </a:r>
          </a:p>
        </p:txBody>
      </p:sp>
      <p:sp>
        <p:nvSpPr>
          <p:cNvPr id="21" name="TextBox 20">
            <a:extLst>
              <a:ext uri="{FF2B5EF4-FFF2-40B4-BE49-F238E27FC236}">
                <a16:creationId xmlns:a16="http://schemas.microsoft.com/office/drawing/2014/main" id="{426A9296-2844-4E28-A508-770A45A2E9C0}"/>
              </a:ext>
            </a:extLst>
          </p:cNvPr>
          <p:cNvSpPr txBox="1"/>
          <p:nvPr/>
        </p:nvSpPr>
        <p:spPr>
          <a:xfrm>
            <a:off x="5483112" y="856836"/>
            <a:ext cx="4664482"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Eric A. Stach, University of Pennsylvania</a:t>
            </a:r>
          </a:p>
        </p:txBody>
      </p:sp>
      <p:sp>
        <p:nvSpPr>
          <p:cNvPr id="3" name="Text Box 28">
            <a:extLst>
              <a:ext uri="{FF2B5EF4-FFF2-40B4-BE49-F238E27FC236}">
                <a16:creationId xmlns:a16="http://schemas.microsoft.com/office/drawing/2014/main" id="{1ECF6B61-63FD-47EF-B775-0F2DBA9AD6D4}"/>
              </a:ext>
            </a:extLst>
          </p:cNvPr>
          <p:cNvSpPr txBox="1">
            <a:spLocks noChangeArrowheads="1"/>
          </p:cNvSpPr>
          <p:nvPr/>
        </p:nvSpPr>
        <p:spPr bwMode="auto">
          <a:xfrm>
            <a:off x="301925" y="1312611"/>
            <a:ext cx="559378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dirty="0"/>
              <a:t>Selected student participants of the Laboratory for Research on the Structure of Matter (LRSM) REU at the University of Pennsylvania (Penn) were grouped into pairs and integrated into active research groups of faculty affiliated with the LRSM, which has a tradition of excellence in materials research of all types. The REU program exposed students to the different areas of research that comprise the basic framework of a modern materials program. This summer, emphasis was placed on improving the students’ abilities to communicate their science to diverse audiences. One research pair (working with professors Paulo Arratia and Douglas Durian) implemented a clever way of demonstrating and simplifying the complex scientific concepts of their research project using a button and string that audience members could interact with.</a:t>
            </a:r>
          </a:p>
          <a:p>
            <a:pPr algn="just" eaLnBrk="1" hangingPunct="1"/>
            <a:endParaRPr lang="en-US" dirty="0"/>
          </a:p>
          <a:p>
            <a:pPr algn="just" eaLnBrk="1" hangingPunct="1"/>
            <a:endParaRPr lang="en-US" b="1" dirty="0"/>
          </a:p>
          <a:p>
            <a:pPr algn="just" eaLnBrk="1" hangingPunct="1"/>
            <a:endParaRPr lang="en-US" dirty="0"/>
          </a:p>
        </p:txBody>
      </p:sp>
      <p:sp>
        <p:nvSpPr>
          <p:cNvPr id="4" name="Text Box 34" descr="Left: Courtney Jones, 2022 LRSM REU student, studying  Mechanical Engineering at the University of Maryland Baltimore County, giving final presentation &quot;Taut-Line Buzzers&quot;.&#10;&#10;Right: REU student audience member using a hands-on demonstration implemented by the research pair.&#10;">
            <a:extLst>
              <a:ext uri="{FF2B5EF4-FFF2-40B4-BE49-F238E27FC236}">
                <a16:creationId xmlns:a16="http://schemas.microsoft.com/office/drawing/2014/main" id="{908B0B0F-3B48-4251-9B0A-71D36EE688B7}"/>
              </a:ext>
            </a:extLst>
          </p:cNvPr>
          <p:cNvSpPr txBox="1">
            <a:spLocks noChangeArrowheads="1"/>
          </p:cNvSpPr>
          <p:nvPr/>
        </p:nvSpPr>
        <p:spPr bwMode="auto">
          <a:xfrm>
            <a:off x="6353558" y="3801724"/>
            <a:ext cx="52239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i="1" dirty="0"/>
              <a:t>Left: Courtney Jones, 2022 LRSM REU student, studying  Mechanical Engineering at the University of Maryland Baltimore County, giving final presentation "Taut-Line Buzzers".</a:t>
            </a:r>
          </a:p>
          <a:p>
            <a:pPr algn="just" eaLnBrk="1" hangingPunct="1"/>
            <a:endParaRPr lang="en-US" sz="1400" i="1" dirty="0"/>
          </a:p>
          <a:p>
            <a:pPr algn="just" eaLnBrk="1" hangingPunct="1"/>
            <a:r>
              <a:rPr lang="en-US" sz="1400" i="1" dirty="0"/>
              <a:t>Right: REU student audience member using a hands-on demonstration implemented by the research pair.</a:t>
            </a:r>
          </a:p>
        </p:txBody>
      </p:sp>
      <p:sp>
        <p:nvSpPr>
          <p:cNvPr id="8" name="Rectangle 37">
            <a:extLst>
              <a:ext uri="{FF2B5EF4-FFF2-40B4-BE49-F238E27FC236}">
                <a16:creationId xmlns:a16="http://schemas.microsoft.com/office/drawing/2014/main" id="{0D7491B8-BB70-4859-9BB7-EB60800EB5C9}"/>
              </a:ext>
              <a:ext uri="{C183D7F6-B498-43B3-948B-1728B52AA6E4}">
                <adec:decorative xmlns:adec="http://schemas.microsoft.com/office/drawing/2017/decorative" val="1"/>
              </a:ext>
            </a:extLst>
          </p:cNvPr>
          <p:cNvSpPr>
            <a:spLocks noChangeArrowheads="1"/>
          </p:cNvSpPr>
          <p:nvPr/>
        </p:nvSpPr>
        <p:spPr bwMode="auto">
          <a:xfrm>
            <a:off x="6272784" y="1603857"/>
            <a:ext cx="5544078" cy="37100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pic>
        <p:nvPicPr>
          <p:cNvPr id="6" name="Picture 5" descr="Courtney Jones, 2022 LRSM REU student studying  Mechanical Engineering at the University of Maryland Baltimore County, giving final presentation &quot;Taut-Line Buzzers&quot;.">
            <a:extLst>
              <a:ext uri="{FF2B5EF4-FFF2-40B4-BE49-F238E27FC236}">
                <a16:creationId xmlns:a16="http://schemas.microsoft.com/office/drawing/2014/main" id="{E018BD5C-43BA-12BD-6FFB-12B6C44116A1}"/>
              </a:ext>
            </a:extLst>
          </p:cNvPr>
          <p:cNvPicPr>
            <a:picLocks noChangeAspect="1"/>
          </p:cNvPicPr>
          <p:nvPr/>
        </p:nvPicPr>
        <p:blipFill rotWithShape="1">
          <a:blip r:embed="rId3"/>
          <a:srcRect l="3040" r="16799"/>
          <a:stretch/>
        </p:blipFill>
        <p:spPr>
          <a:xfrm>
            <a:off x="6332209" y="1645012"/>
            <a:ext cx="2400299" cy="1996261"/>
          </a:xfrm>
          <a:prstGeom prst="rect">
            <a:avLst/>
          </a:prstGeom>
        </p:spPr>
      </p:pic>
      <p:pic>
        <p:nvPicPr>
          <p:cNvPr id="9" name="Picture 8" descr="REU student audience member using a hands-on demonstration implemented by the research pair.">
            <a:extLst>
              <a:ext uri="{FF2B5EF4-FFF2-40B4-BE49-F238E27FC236}">
                <a16:creationId xmlns:a16="http://schemas.microsoft.com/office/drawing/2014/main" id="{0EE93A29-1843-8A50-1D15-0A993CDB584C}"/>
              </a:ext>
            </a:extLst>
          </p:cNvPr>
          <p:cNvPicPr>
            <a:picLocks noChangeAspect="1"/>
          </p:cNvPicPr>
          <p:nvPr/>
        </p:nvPicPr>
        <p:blipFill>
          <a:blip r:embed="rId4"/>
          <a:stretch>
            <a:fillRect/>
          </a:stretch>
        </p:blipFill>
        <p:spPr>
          <a:xfrm>
            <a:off x="8768422" y="1641234"/>
            <a:ext cx="2994390" cy="1996261"/>
          </a:xfrm>
          <a:prstGeom prst="rect">
            <a:avLst/>
          </a:prstGeom>
        </p:spPr>
      </p:pic>
    </p:spTree>
    <p:extLst>
      <p:ext uri="{BB962C8B-B14F-4D97-AF65-F5344CB8AC3E}">
        <p14:creationId xmlns:p14="http://schemas.microsoft.com/office/powerpoint/2010/main" val="3866026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a:extLst>
              <a:ext uri="{FF2B5EF4-FFF2-40B4-BE49-F238E27FC236}">
                <a16:creationId xmlns:a16="http://schemas.microsoft.com/office/drawing/2014/main" id="{E9C3AA5F-05F2-4342-92D6-6EC116A33943}"/>
              </a:ext>
            </a:extLst>
          </p:cNvPr>
          <p:cNvSpPr txBox="1">
            <a:spLocks noChangeArrowheads="1"/>
          </p:cNvSpPr>
          <p:nvPr/>
        </p:nvSpPr>
        <p:spPr bwMode="auto">
          <a:xfrm>
            <a:off x="310612" y="1304146"/>
            <a:ext cx="5708123"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fontAlgn="base"/>
            <a:r>
              <a:rPr lang="en-US" sz="1600" dirty="0"/>
              <a:t>This summer, the Laboratory for Research on the Structure of Matter (LRSM) at the University of Pennsylvania (Penn) hosted 20 REU students for an in-person research program. Ten of these students were supported by the REU-Site grant. Of the 20 REU students, 90% came from under-represented groups in science, 35% were underrepresented minorities, 65% were women, and 5% (</a:t>
            </a:r>
            <a:r>
              <a:rPr lang="en-US" sz="1600" i="1" dirty="0"/>
              <a:t>i.e.</a:t>
            </a:r>
            <a:r>
              <a:rPr lang="en-US" sz="1600" dirty="0"/>
              <a:t> one student) with a disability. Four students came from various branches of the University of Puerto Rico, one from a Historically Black College, and one from a Minority Serving Institution. Finally, 15% of the students were the first college students in their families and 35% received Pell grants. </a:t>
            </a:r>
          </a:p>
          <a:p>
            <a:pPr algn="just" eaLnBrk="1" hangingPunct="1"/>
            <a:endParaRPr lang="en-US" sz="1600" dirty="0"/>
          </a:p>
          <a:p>
            <a:pPr algn="just" eaLnBrk="1" hangingPunct="1"/>
            <a:r>
              <a:rPr lang="en-US" sz="1600" dirty="0"/>
              <a:t>Weekly blocks of time were dedicated to building students’ ability to communicate their research not only to peers, but to younger audiences. This began with a Machine Learning workshop in which the students worked in small groups to learn how to simplify complex topics (like machine learning) so that younger audiences could also understand.</a:t>
            </a:r>
          </a:p>
        </p:txBody>
      </p:sp>
      <p:sp>
        <p:nvSpPr>
          <p:cNvPr id="12" name="Text Box 14" descr="Left: A group of REU students brainstorming and preparing their presentation after the Machine Learning lesson. &#10;&#10;Right: REU participants Caroline Harms (left) and Victoria Kyveryga (right) presenting after the Machine Learning lesson as part of the Science Communication Workshop.&#10;">
            <a:extLst>
              <a:ext uri="{FF2B5EF4-FFF2-40B4-BE49-F238E27FC236}">
                <a16:creationId xmlns:a16="http://schemas.microsoft.com/office/drawing/2014/main" id="{1D5E240A-9B34-46DB-B6E8-3C4BEA58D014}"/>
              </a:ext>
            </a:extLst>
          </p:cNvPr>
          <p:cNvSpPr txBox="1">
            <a:spLocks noChangeArrowheads="1"/>
          </p:cNvSpPr>
          <p:nvPr/>
        </p:nvSpPr>
        <p:spPr bwMode="auto">
          <a:xfrm>
            <a:off x="6509095" y="3619064"/>
            <a:ext cx="523523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i="1" dirty="0"/>
              <a:t>Left: A group of REU students brainstorming and preparing their presentation after the Machine Learning lesson. </a:t>
            </a:r>
          </a:p>
          <a:p>
            <a:pPr algn="just" eaLnBrk="1" hangingPunct="1"/>
            <a:endParaRPr lang="en-US" sz="1400" i="1" dirty="0"/>
          </a:p>
          <a:p>
            <a:pPr algn="just" eaLnBrk="1" hangingPunct="1"/>
            <a:r>
              <a:rPr lang="en-US" sz="1400" i="1" dirty="0"/>
              <a:t>Right: REU participants Caroline Harms (left) and Victoria Kyveryga (right) presenting after the Machine Learning lesson as part of the Science Communication Workshop.</a:t>
            </a:r>
          </a:p>
        </p:txBody>
      </p:sp>
      <p:sp>
        <p:nvSpPr>
          <p:cNvPr id="14" name="Rectangle 37">
            <a:extLst>
              <a:ext uri="{FF2B5EF4-FFF2-40B4-BE49-F238E27FC236}">
                <a16:creationId xmlns:a16="http://schemas.microsoft.com/office/drawing/2014/main" id="{E6A754AA-3268-4E0B-B7AC-7136B6A6963A}"/>
              </a:ext>
              <a:ext uri="{C183D7F6-B498-43B3-948B-1728B52AA6E4}">
                <adec:decorative xmlns:adec="http://schemas.microsoft.com/office/drawing/2017/decorative" val="1"/>
              </a:ext>
            </a:extLst>
          </p:cNvPr>
          <p:cNvSpPr>
            <a:spLocks noChangeArrowheads="1"/>
          </p:cNvSpPr>
          <p:nvPr/>
        </p:nvSpPr>
        <p:spPr bwMode="auto">
          <a:xfrm>
            <a:off x="6296295" y="1603856"/>
            <a:ext cx="5619479" cy="351106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30" name="Rectangle 29">
            <a:extLst>
              <a:ext uri="{FF2B5EF4-FFF2-40B4-BE49-F238E27FC236}">
                <a16:creationId xmlns:a16="http://schemas.microsoft.com/office/drawing/2014/main" id="{214F4D8C-0507-44C8-9197-44F32C14CB59}"/>
              </a:ext>
            </a:extLst>
          </p:cNvPr>
          <p:cNvSpPr/>
          <p:nvPr/>
        </p:nvSpPr>
        <p:spPr>
          <a:xfrm>
            <a:off x="100483" y="-27263"/>
            <a:ext cx="3003806" cy="338554"/>
          </a:xfrm>
          <a:prstGeom prst="rect">
            <a:avLst/>
          </a:prstGeom>
        </p:spPr>
        <p:txBody>
          <a:bodyPr wrap="square" anchor="ctr">
            <a:spAutoFit/>
          </a:bodyPr>
          <a:lstStyle/>
          <a:p>
            <a:r>
              <a:rPr lang="en-US" sz="1600" b="1" dirty="0">
                <a:solidFill>
                  <a:schemeClr val="accent2">
                    <a:lumMod val="20000"/>
                    <a:lumOff val="80000"/>
                  </a:schemeClr>
                </a:solidFill>
                <a:latin typeface="Arial" panose="020B0604020202020204" pitchFamily="34" charset="0"/>
                <a:cs typeface="Arial" panose="020B0604020202020204" pitchFamily="34" charset="0"/>
              </a:rPr>
              <a:t>2022  Broader Impacts</a:t>
            </a:r>
          </a:p>
        </p:txBody>
      </p:sp>
      <p:sp>
        <p:nvSpPr>
          <p:cNvPr id="15" name="TextBox 14">
            <a:extLst>
              <a:ext uri="{FF2B5EF4-FFF2-40B4-BE49-F238E27FC236}">
                <a16:creationId xmlns:a16="http://schemas.microsoft.com/office/drawing/2014/main" id="{8D476AB0-938C-47AA-2DC7-D04816836B35}"/>
              </a:ext>
            </a:extLst>
          </p:cNvPr>
          <p:cNvSpPr txBox="1"/>
          <p:nvPr/>
        </p:nvSpPr>
        <p:spPr>
          <a:xfrm>
            <a:off x="100483" y="300183"/>
            <a:ext cx="150554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DMR 2050863</a:t>
            </a:r>
          </a:p>
        </p:txBody>
      </p:sp>
      <p:pic>
        <p:nvPicPr>
          <p:cNvPr id="2" name="Picture 1" descr="REU participants Caroline Harms (left) and Victoria Kyveryga (right) presenting after the Machine Learning lesson as part of the Science Communication Workshop.">
            <a:extLst>
              <a:ext uri="{FF2B5EF4-FFF2-40B4-BE49-F238E27FC236}">
                <a16:creationId xmlns:a16="http://schemas.microsoft.com/office/drawing/2014/main" id="{0EB6E88F-5752-EEF4-77F3-B854F9B675FB}"/>
              </a:ext>
            </a:extLst>
          </p:cNvPr>
          <p:cNvPicPr>
            <a:picLocks noChangeAspect="1"/>
          </p:cNvPicPr>
          <p:nvPr/>
        </p:nvPicPr>
        <p:blipFill rotWithShape="1">
          <a:blip r:embed="rId3"/>
          <a:srcRect r="2202"/>
          <a:stretch/>
        </p:blipFill>
        <p:spPr>
          <a:xfrm>
            <a:off x="9170961" y="1645994"/>
            <a:ext cx="2703286" cy="1842767"/>
          </a:xfrm>
          <a:prstGeom prst="rect">
            <a:avLst/>
          </a:prstGeom>
        </p:spPr>
      </p:pic>
      <p:pic>
        <p:nvPicPr>
          <p:cNvPr id="3" name="Picture 2" descr="A group of REU students brainstorming and preparing their presentation after the Machine Learning lesson.">
            <a:extLst>
              <a:ext uri="{FF2B5EF4-FFF2-40B4-BE49-F238E27FC236}">
                <a16:creationId xmlns:a16="http://schemas.microsoft.com/office/drawing/2014/main" id="{04453725-EF30-6CB6-02A7-AD225893EFBF}"/>
              </a:ext>
            </a:extLst>
          </p:cNvPr>
          <p:cNvPicPr>
            <a:picLocks noChangeAspect="1"/>
          </p:cNvPicPr>
          <p:nvPr/>
        </p:nvPicPr>
        <p:blipFill>
          <a:blip r:embed="rId4"/>
          <a:stretch>
            <a:fillRect/>
          </a:stretch>
        </p:blipFill>
        <p:spPr>
          <a:xfrm>
            <a:off x="6365282" y="1647422"/>
            <a:ext cx="2764151" cy="1842767"/>
          </a:xfrm>
          <a:prstGeom prst="rect">
            <a:avLst/>
          </a:prstGeom>
        </p:spPr>
      </p:pic>
      <p:sp>
        <p:nvSpPr>
          <p:cNvPr id="7" name="Title 1">
            <a:extLst>
              <a:ext uri="{FF2B5EF4-FFF2-40B4-BE49-F238E27FC236}">
                <a16:creationId xmlns:a16="http://schemas.microsoft.com/office/drawing/2014/main" id="{74E99F0F-42F4-A476-3141-6FB88464CF04}"/>
              </a:ext>
            </a:extLst>
          </p:cNvPr>
          <p:cNvSpPr txBox="1">
            <a:spLocks noGrp="1"/>
          </p:cNvSpPr>
          <p:nvPr>
            <p:ph type="title" idx="4294967295"/>
          </p:nvPr>
        </p:nvSpPr>
        <p:spPr>
          <a:xfrm>
            <a:off x="3818375" y="151087"/>
            <a:ext cx="7759108" cy="5667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REU Site: Materials Research at the Laboratory for Research on the Structure of Matter (LRSM)</a:t>
            </a:r>
          </a:p>
        </p:txBody>
      </p:sp>
      <p:sp>
        <p:nvSpPr>
          <p:cNvPr id="8" name="TextBox 7">
            <a:extLst>
              <a:ext uri="{FF2B5EF4-FFF2-40B4-BE49-F238E27FC236}">
                <a16:creationId xmlns:a16="http://schemas.microsoft.com/office/drawing/2014/main" id="{76C1B026-9933-7BF9-4B3A-3C64E212E733}"/>
              </a:ext>
            </a:extLst>
          </p:cNvPr>
          <p:cNvSpPr txBox="1"/>
          <p:nvPr/>
        </p:nvSpPr>
        <p:spPr>
          <a:xfrm>
            <a:off x="5483112" y="856836"/>
            <a:ext cx="4170116"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Eric A. Stach, University of Pennsylvania</a:t>
            </a:r>
          </a:p>
        </p:txBody>
      </p:sp>
    </p:spTree>
    <p:extLst>
      <p:ext uri="{BB962C8B-B14F-4D97-AF65-F5344CB8AC3E}">
        <p14:creationId xmlns:p14="http://schemas.microsoft.com/office/powerpoint/2010/main" val="18309774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6419</TotalTime>
  <Words>645</Words>
  <Application>Microsoft Office PowerPoint</Application>
  <PresentationFormat>Widescreen</PresentationFormat>
  <Paragraphs>36</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Sitka Subheading</vt:lpstr>
      <vt:lpstr>Times New Roman</vt:lpstr>
      <vt:lpstr>Wingdings</vt:lpstr>
      <vt:lpstr>Office Theme</vt:lpstr>
      <vt:lpstr>REU Site: Materials Research at the Laboratory for Research on the Structure of Matter (LRSM)</vt:lpstr>
      <vt:lpstr>REU Site: Materials Research at the Laboratory for Research on the Structure of Matter (LRSM)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Williams, Catherine</cp:lastModifiedBy>
  <cp:revision>275</cp:revision>
  <cp:lastPrinted>2018-03-20T12:31:18Z</cp:lastPrinted>
  <dcterms:created xsi:type="dcterms:W3CDTF">2017-10-05T17:34:54Z</dcterms:created>
  <dcterms:modified xsi:type="dcterms:W3CDTF">2023-03-22T13:34:57Z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cd798afd-aed1-485a-bc93-47783acafb37</vt:lpwstr>
  </property>
  <property fmtid="{D5CDD505-2E9C-101B-9397-08002B2CF9AE}" pid="3" name="ContainsCUI">
    <vt:lpwstr>No</vt:lpwstr>
  </property>
</Properties>
</file>