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handoutMasterIdLst>
    <p:handoutMasterId r:id="rId8"/>
  </p:handoutMasterIdLst>
  <p:sldIdLst>
    <p:sldId id="387" r:id="rId5"/>
    <p:sldId id="388"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3/21/2023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458B09B9-E5C0-ACC8-ABFA-786D3A370EA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CA8AE38F-87A5-C9BC-EAD3-07462AA6EEE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43F34A3B-084F-6E2C-69C9-D06DDB724B1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732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D50C3484-93AA-7004-162D-75685E0D5E5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1713549C-2585-06B5-E0F0-5C61324BE80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New Family of 2D Transition Metal Carbo-Chalcogenides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2048164</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391216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Michael Naguib, Tulane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0" y="1286931"/>
            <a:ext cx="585216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just">
              <a:buFont typeface="Wingdings" panose="05000000000000000000" pitchFamily="2" charset="2"/>
              <a:buChar char="q"/>
            </a:pPr>
            <a:r>
              <a:rPr lang="en-US" sz="1600" i="0" dirty="0">
                <a:solidFill>
                  <a:srgbClr val="000000"/>
                </a:solidFill>
                <a:effectLst/>
                <a:latin typeface="Arial" panose="020B0604020202020204" pitchFamily="34" charset="0"/>
                <a:cs typeface="Arial" panose="020B0604020202020204" pitchFamily="34" charset="0"/>
              </a:rPr>
              <a:t>During the 1</a:t>
            </a:r>
            <a:r>
              <a:rPr lang="en-US" sz="1600" i="0" baseline="30000" dirty="0">
                <a:solidFill>
                  <a:srgbClr val="000000"/>
                </a:solidFill>
                <a:effectLst/>
                <a:latin typeface="Arial" panose="020B0604020202020204" pitchFamily="34" charset="0"/>
                <a:cs typeface="Arial" panose="020B0604020202020204" pitchFamily="34" charset="0"/>
              </a:rPr>
              <a:t>st</a:t>
            </a:r>
            <a:r>
              <a:rPr lang="en-US" sz="1600" i="0" dirty="0">
                <a:solidFill>
                  <a:srgbClr val="000000"/>
                </a:solidFill>
                <a:effectLst/>
                <a:latin typeface="Arial" panose="020B0604020202020204" pitchFamily="34" charset="0"/>
                <a:cs typeface="Arial" panose="020B0604020202020204" pitchFamily="34" charset="0"/>
              </a:rPr>
              <a:t> year of the project a new family of two-dimensional (2D) transition metal carbo-chalcogenides (TMCC) was developed. </a:t>
            </a:r>
            <a:r>
              <a:rPr lang="en-US" sz="1600" dirty="0">
                <a:solidFill>
                  <a:srgbClr val="000000"/>
                </a:solidFill>
                <a:latin typeface="Arial" panose="020B0604020202020204" pitchFamily="34" charset="0"/>
                <a:cs typeface="Arial" panose="020B0604020202020204" pitchFamily="34" charset="0"/>
              </a:rPr>
              <a:t>First two examples for TMCCs are Nb</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S</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C and 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S</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C were published in Advanced Materials and highlighted as a cover for the journal issue.</a:t>
            </a:r>
            <a:r>
              <a:rPr lang="en-US" sz="1600" baseline="30000" dirty="0">
                <a:solidFill>
                  <a:srgbClr val="00000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en-US" sz="1600" i="0" dirty="0">
                <a:solidFill>
                  <a:srgbClr val="000000"/>
                </a:solidFill>
                <a:effectLst/>
                <a:latin typeface="Arial" panose="020B0604020202020204" pitchFamily="34" charset="0"/>
                <a:cs typeface="Arial" panose="020B0604020202020204" pitchFamily="34" charset="0"/>
              </a:rPr>
              <a:t>TMCC can be considered as a merge between 2D TM dichalcogenides (TMDCs) and 2D </a:t>
            </a:r>
            <a:r>
              <a:rPr lang="en-US" sz="1600" dirty="0">
                <a:solidFill>
                  <a:srgbClr val="000000"/>
                </a:solidFill>
                <a:latin typeface="Arial" panose="020B0604020202020204" pitchFamily="34" charset="0"/>
                <a:cs typeface="Arial" panose="020B0604020202020204" pitchFamily="34" charset="0"/>
              </a:rPr>
              <a:t>TM carbides (MXenes) as they have the electrochemically active surface of TMDCs and electrically conductive core of MXenes, reaching new paradigms.</a:t>
            </a:r>
          </a:p>
          <a:p>
            <a:pPr marL="342900" indent="-342900" algn="just">
              <a:buFont typeface="Wingdings" panose="05000000000000000000" pitchFamily="2" charset="2"/>
              <a:buChar char="q"/>
            </a:pPr>
            <a:r>
              <a:rPr lang="en-US" sz="1600" i="0" dirty="0">
                <a:solidFill>
                  <a:srgbClr val="000000"/>
                </a:solidFill>
                <a:effectLst/>
                <a:latin typeface="Arial" panose="020B0604020202020204" pitchFamily="34" charset="0"/>
                <a:cs typeface="Arial" panose="020B0604020202020204" pitchFamily="34" charset="0"/>
              </a:rPr>
              <a:t>Nb</a:t>
            </a:r>
            <a:r>
              <a:rPr lang="en-US" sz="1600" i="0" baseline="-25000" dirty="0">
                <a:solidFill>
                  <a:srgbClr val="000000"/>
                </a:solidFill>
                <a:effectLst/>
                <a:latin typeface="Arial" panose="020B0604020202020204" pitchFamily="34" charset="0"/>
                <a:cs typeface="Arial" panose="020B0604020202020204" pitchFamily="34" charset="0"/>
              </a:rPr>
              <a:t>2</a:t>
            </a:r>
            <a:r>
              <a:rPr lang="en-US" sz="1600" i="0" dirty="0">
                <a:solidFill>
                  <a:srgbClr val="000000"/>
                </a:solidFill>
                <a:effectLst/>
                <a:latin typeface="Arial" panose="020B0604020202020204" pitchFamily="34" charset="0"/>
                <a:cs typeface="Arial" panose="020B0604020202020204" pitchFamily="34" charset="0"/>
              </a:rPr>
              <a:t>S</a:t>
            </a:r>
            <a:r>
              <a:rPr lang="en-US" sz="1600" i="0" baseline="-25000" dirty="0">
                <a:solidFill>
                  <a:srgbClr val="000000"/>
                </a:solidFill>
                <a:effectLst/>
                <a:latin typeface="Arial" panose="020B0604020202020204" pitchFamily="34" charset="0"/>
                <a:cs typeface="Arial" panose="020B0604020202020204" pitchFamily="34" charset="0"/>
              </a:rPr>
              <a:t>2</a:t>
            </a:r>
            <a:r>
              <a:rPr lang="en-US" sz="1600" i="0" dirty="0">
                <a:solidFill>
                  <a:srgbClr val="000000"/>
                </a:solidFill>
                <a:effectLst/>
                <a:latin typeface="Arial" panose="020B0604020202020204" pitchFamily="34" charset="0"/>
                <a:cs typeface="Arial" panose="020B0604020202020204" pitchFamily="34" charset="0"/>
              </a:rPr>
              <a:t>C exhibit superconductivity </a:t>
            </a:r>
          </a:p>
          <a:p>
            <a:pPr marL="342900" indent="-342900" algn="just">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TMCCs were produced by inserting lithium ions between the layers electrochemically followed by simple agitation in water to separate the layers from each others.</a:t>
            </a:r>
          </a:p>
          <a:p>
            <a:pPr marL="342900" indent="-342900" algn="just">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The new 2D materials can store more than double the Li that can be stored by their 3D counterparts.</a:t>
            </a:r>
          </a:p>
          <a:p>
            <a:pPr marL="342900" indent="-342900" algn="just">
              <a:buFont typeface="Wingdings" panose="05000000000000000000" pitchFamily="2" charset="2"/>
              <a:buChar char="q"/>
            </a:pPr>
            <a:r>
              <a:rPr lang="en-US" sz="1600" dirty="0">
                <a:solidFill>
                  <a:srgbClr val="000000"/>
                </a:solidFill>
                <a:latin typeface="Arial" panose="020B0604020202020204" pitchFamily="34" charset="0"/>
                <a:cs typeface="Arial" panose="020B0604020202020204" pitchFamily="34" charset="0"/>
              </a:rPr>
              <a:t>The new TMCC are 50% stronger than their TMDCs counterparts.</a:t>
            </a:r>
          </a:p>
          <a:p>
            <a:pPr algn="just"/>
            <a:r>
              <a:rPr lang="en-US" sz="1400" dirty="0"/>
              <a:t>(*) A. </a:t>
            </a:r>
            <a:r>
              <a:rPr lang="en-US" sz="1400" b="0" i="0" dirty="0">
                <a:solidFill>
                  <a:srgbClr val="222222"/>
                </a:solidFill>
                <a:effectLst/>
                <a:latin typeface="Arial" panose="020B0604020202020204" pitchFamily="34" charset="0"/>
              </a:rPr>
              <a:t>Majed, </a:t>
            </a:r>
            <a:r>
              <a:rPr lang="en-US" sz="1400" b="0" i="1" dirty="0">
                <a:solidFill>
                  <a:srgbClr val="222222"/>
                </a:solidFill>
                <a:effectLst/>
                <a:latin typeface="Arial" panose="020B0604020202020204" pitchFamily="34" charset="0"/>
              </a:rPr>
              <a:t>et al.</a:t>
            </a:r>
            <a:r>
              <a:rPr lang="en-US" sz="1400" b="0" i="0" dirty="0">
                <a:solidFill>
                  <a:srgbClr val="222222"/>
                </a:solidFill>
                <a:effectLst/>
                <a:latin typeface="Arial" panose="020B0604020202020204" pitchFamily="34" charset="0"/>
              </a:rPr>
              <a:t> "Transition Metal Carbo‐Chalcogenide “TMCC”: A New Family of 2D Materials." </a:t>
            </a:r>
            <a:r>
              <a:rPr lang="en-US" sz="1400" b="1" i="1" dirty="0">
                <a:solidFill>
                  <a:srgbClr val="222222"/>
                </a:solidFill>
                <a:effectLst/>
                <a:latin typeface="Arial" panose="020B0604020202020204" pitchFamily="34" charset="0"/>
              </a:rPr>
              <a:t>Advanced Materials</a:t>
            </a:r>
            <a:r>
              <a:rPr lang="en-US" sz="1400" b="1" i="0" dirty="0">
                <a:solidFill>
                  <a:srgbClr val="222222"/>
                </a:solidFill>
                <a:effectLst/>
                <a:latin typeface="Arial" panose="020B0604020202020204" pitchFamily="34" charset="0"/>
              </a:rPr>
              <a:t> </a:t>
            </a:r>
            <a:r>
              <a:rPr lang="en-US" sz="1400" b="0" i="0" dirty="0">
                <a:solidFill>
                  <a:srgbClr val="222222"/>
                </a:solidFill>
                <a:effectLst/>
                <a:latin typeface="Arial" panose="020B0604020202020204" pitchFamily="34" charset="0"/>
              </a:rPr>
              <a:t>2022, 34, 2200574.</a:t>
            </a:r>
            <a:endParaRPr lang="en-US" sz="1400" dirty="0"/>
          </a:p>
        </p:txBody>
      </p:sp>
      <p:pic>
        <p:nvPicPr>
          <p:cNvPr id="9" name="Picture 8" descr="In view, a new family of two-dimensional materials was developed from transition metal carbo-chalcogenides (TMCCs). This family is considered a merge between two well-known 2D families (MXenes) and (TMDCs) at the atomic level, which makes promising for applications, including in advanced electronics and high-capacity batteries. The top schematic shows layered TM2S2C being intercalated with Li electrochemically, where Li goes between the atomic layers causing 102% and 114% increase in the interplanar spacing of Nb2S2C and Ta2S2C, respectively. The interplanar spacing increased even more upon adding water to Li-TM2S2C due to (1) formation of LiOH which has larger molecular size relative to Li atom, and (2) Evolution of H2 gas acting as atomic explosions between the interplanar layers. In addition, bath sonication was used causing full exfoliation into a colloidal solution of single sheets of TMCCs, where the Tyndall effect can be observed.&#10;High resolution scanning transmission electron microscope images show the single sheets of both Nb and Ta TMCCs, where the planar view shows the hexagonal distribution of the transition metal atoms. The cross-sectional image shows 3 atomic layers of Ta2S2C each layer has two Ta atoms.&#10;We observed superconductivity of Nb2S2C when heated below 7.55 K. For energy storage, the delaminated Nb2S2C outperforms both multilayered Nb2S2C and delaminated NbS2 as an electrode material for Li-ion batteries. Finally, Ab initio calculations predict the elastic constant of Nb and Ta TMCCs to be 50% higher than Nb and Ta TMDCs, respectively.">
            <a:extLst>
              <a:ext uri="{FF2B5EF4-FFF2-40B4-BE49-F238E27FC236}">
                <a16:creationId xmlns:a16="http://schemas.microsoft.com/office/drawing/2014/main" id="{18B480EE-714E-A28D-09B0-06FE6CBAD269}"/>
              </a:ext>
            </a:extLst>
          </p:cNvPr>
          <p:cNvPicPr>
            <a:picLocks noChangeAspect="1"/>
          </p:cNvPicPr>
          <p:nvPr/>
        </p:nvPicPr>
        <p:blipFill>
          <a:blip r:embed="rId2"/>
          <a:stretch>
            <a:fillRect/>
          </a:stretch>
        </p:blipFill>
        <p:spPr>
          <a:xfrm>
            <a:off x="6152461" y="1294127"/>
            <a:ext cx="5852160" cy="4926395"/>
          </a:xfrm>
          <a:prstGeom prst="rect">
            <a:avLst/>
          </a:prstGeom>
        </p:spPr>
      </p:pic>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423333" y="1603856"/>
            <a:ext cx="550333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dirty="0"/>
              <a:t>During Summer 2022, high school students from Louisiana got their first course about Materials Science and Engineering at Tulane University.</a:t>
            </a:r>
          </a:p>
          <a:p>
            <a:pPr marL="285750" indent="-285750" algn="just" eaLnBrk="1" hangingPunct="1">
              <a:buFont typeface="Wingdings" panose="05000000000000000000" pitchFamily="2" charset="2"/>
              <a:buChar char="q"/>
            </a:pPr>
            <a:r>
              <a:rPr lang="en-US" dirty="0"/>
              <a:t>Students got introduction about materials structure, manufacturing, properties and applications.</a:t>
            </a:r>
          </a:p>
          <a:p>
            <a:pPr marL="285750" indent="-285750" algn="just" eaLnBrk="1" hangingPunct="1">
              <a:buFont typeface="Wingdings" panose="05000000000000000000" pitchFamily="2" charset="2"/>
              <a:buChar char="q"/>
            </a:pPr>
            <a:r>
              <a:rPr lang="en-US" dirty="0"/>
              <a:t>Students carried out hand-on experiments to apply concept they learned in the lecture.</a:t>
            </a:r>
          </a:p>
          <a:p>
            <a:pPr marL="285750" indent="-285750" algn="just" eaLnBrk="1" hangingPunct="1">
              <a:buFont typeface="Wingdings" panose="05000000000000000000" pitchFamily="2" charset="2"/>
              <a:buChar char="q"/>
            </a:pPr>
            <a:r>
              <a:rPr lang="en-US" dirty="0"/>
              <a:t>Demos like building your own crystal structure and building a lemon battery were received well by students.</a:t>
            </a:r>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High School Students Getting their 1</a:t>
            </a:r>
            <a:r>
              <a:rPr kumimoji="0" lang="en-US" sz="2000" b="1" i="0" u="none" strike="noStrike" kern="1200" cap="none" spc="0" normalizeH="0" baseline="30000" noProof="0">
                <a:ln>
                  <a:noFill/>
                </a:ln>
                <a:solidFill>
                  <a:srgbClr val="C00000"/>
                </a:solidFill>
                <a:effectLst/>
                <a:uLnTx/>
                <a:uFillTx/>
                <a:latin typeface="Arial" panose="020B0604020202020204" pitchFamily="34" charset="0"/>
                <a:ea typeface="+mj-ea"/>
                <a:cs typeface="Arial" panose="020B0604020202020204" pitchFamily="34" charset="0"/>
              </a:rPr>
              <a:t>st</a:t>
            </a: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 Hands-on Materials Science Experience</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391216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Michael Naguib, Tulane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2048164</a:t>
            </a:r>
          </a:p>
        </p:txBody>
      </p:sp>
      <p:pic>
        <p:nvPicPr>
          <p:cNvPr id="3" name="Picture 2" descr="A group of high school students building models for crystal structures.">
            <a:extLst>
              <a:ext uri="{FF2B5EF4-FFF2-40B4-BE49-F238E27FC236}">
                <a16:creationId xmlns:a16="http://schemas.microsoft.com/office/drawing/2014/main" id="{8D02FD03-9FC8-036F-BBD7-16F978D0276E}"/>
              </a:ext>
            </a:extLst>
          </p:cNvPr>
          <p:cNvPicPr>
            <a:picLocks noChangeAspect="1"/>
          </p:cNvPicPr>
          <p:nvPr/>
        </p:nvPicPr>
        <p:blipFill rotWithShape="1">
          <a:blip r:embed="rId2"/>
          <a:srcRect t="30293"/>
          <a:stretch/>
        </p:blipFill>
        <p:spPr>
          <a:xfrm>
            <a:off x="5926667" y="3429000"/>
            <a:ext cx="3383280" cy="1768788"/>
          </a:xfrm>
          <a:prstGeom prst="rect">
            <a:avLst/>
          </a:prstGeom>
          <a:ln>
            <a:noFill/>
          </a:ln>
          <a:effectLst>
            <a:softEdge rad="112500"/>
          </a:effectLst>
        </p:spPr>
      </p:pic>
      <p:pic>
        <p:nvPicPr>
          <p:cNvPr id="5" name="Picture 4" descr="Students are getting ready to build batteries using lemon, copper wires and zinc coated nails.">
            <a:extLst>
              <a:ext uri="{FF2B5EF4-FFF2-40B4-BE49-F238E27FC236}">
                <a16:creationId xmlns:a16="http://schemas.microsoft.com/office/drawing/2014/main" id="{D4073F79-76CB-FBBC-4865-767E88299C7F}"/>
              </a:ext>
            </a:extLst>
          </p:cNvPr>
          <p:cNvPicPr>
            <a:picLocks noChangeAspect="1"/>
          </p:cNvPicPr>
          <p:nvPr/>
        </p:nvPicPr>
        <p:blipFill>
          <a:blip r:embed="rId3"/>
          <a:stretch>
            <a:fillRect/>
          </a:stretch>
        </p:blipFill>
        <p:spPr>
          <a:xfrm>
            <a:off x="9520083" y="2992672"/>
            <a:ext cx="2377440" cy="3169920"/>
          </a:xfrm>
          <a:prstGeom prst="rect">
            <a:avLst/>
          </a:prstGeom>
          <a:ln>
            <a:noFill/>
          </a:ln>
          <a:effectLst>
            <a:softEdge rad="112500"/>
          </a:effectLst>
        </p:spPr>
      </p:pic>
      <p:pic>
        <p:nvPicPr>
          <p:cNvPr id="7" name="Picture 6" descr="A group of high school students building models for crystal structures.">
            <a:extLst>
              <a:ext uri="{FF2B5EF4-FFF2-40B4-BE49-F238E27FC236}">
                <a16:creationId xmlns:a16="http://schemas.microsoft.com/office/drawing/2014/main" id="{F71CFA22-4DF9-22F6-1CB4-B65593DFC547}"/>
              </a:ext>
            </a:extLst>
          </p:cNvPr>
          <p:cNvPicPr>
            <a:picLocks noChangeAspect="1"/>
          </p:cNvPicPr>
          <p:nvPr/>
        </p:nvPicPr>
        <p:blipFill rotWithShape="1">
          <a:blip r:embed="rId4"/>
          <a:srcRect t="38676" b="6846"/>
          <a:stretch/>
        </p:blipFill>
        <p:spPr>
          <a:xfrm>
            <a:off x="6785349" y="1311060"/>
            <a:ext cx="4389120" cy="1793311"/>
          </a:xfrm>
          <a:prstGeom prst="rect">
            <a:avLst/>
          </a:prstGeom>
          <a:ln>
            <a:noFill/>
          </a:ln>
          <a:effectLst>
            <a:softEdge rad="112500"/>
          </a:effectLst>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72b884-263d-496c-b5f5-b50b0565670c">
      <Terms xmlns="http://schemas.microsoft.com/office/infopath/2007/PartnerControls"/>
    </lcf76f155ced4ddcb4097134ff3c332f>
    <TaxCatchAll xmlns="83995c90-9f5b-40db-a6f2-b7bb74d044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58D060C288E74BAE25768E04D0C28B" ma:contentTypeVersion="14" ma:contentTypeDescription="Create a new document." ma:contentTypeScope="" ma:versionID="a6c1188c0a7c0daa0b459a5edcccf490">
  <xsd:schema xmlns:xsd="http://www.w3.org/2001/XMLSchema" xmlns:xs="http://www.w3.org/2001/XMLSchema" xmlns:p="http://schemas.microsoft.com/office/2006/metadata/properties" xmlns:ns2="2d72b884-263d-496c-b5f5-b50b0565670c" xmlns:ns3="83995c90-9f5b-40db-a6f2-b7bb74d044ce" targetNamespace="http://schemas.microsoft.com/office/2006/metadata/properties" ma:root="true" ma:fieldsID="79dc595f15b8a7a59b9ae494554ad81a" ns2:_="" ns3:_="">
    <xsd:import namespace="2d72b884-263d-496c-b5f5-b50b0565670c"/>
    <xsd:import namespace="83995c90-9f5b-40db-a6f2-b7bb74d04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2b884-263d-496c-b5f5-b50b05656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95c90-9f5b-40db-a6f2-b7bb74d044c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1d42ab-fc5f-4321-9a27-c8ac82af97cf}" ma:internalName="TaxCatchAll" ma:showField="CatchAllData" ma:web="83995c90-9f5b-40db-a6f2-b7bb74d044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1552E6-6B88-4F46-866C-698AE17E0731}">
  <ds:schemaRefs>
    <ds:schemaRef ds:uri="http://schemas.microsoft.com/office/2006/metadata/properties"/>
    <ds:schemaRef ds:uri="http://schemas.microsoft.com/office/infopath/2007/PartnerControls"/>
    <ds:schemaRef ds:uri="2d72b884-263d-496c-b5f5-b50b0565670c"/>
    <ds:schemaRef ds:uri="83995c90-9f5b-40db-a6f2-b7bb74d044ce"/>
  </ds:schemaRefs>
</ds:datastoreItem>
</file>

<file path=customXml/itemProps2.xml><?xml version="1.0" encoding="utf-8"?>
<ds:datastoreItem xmlns:ds="http://schemas.openxmlformats.org/officeDocument/2006/customXml" ds:itemID="{A87A8382-57A9-42FB-8707-66C97853A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2b884-263d-496c-b5f5-b50b0565670c"/>
    <ds:schemaRef ds:uri="83995c90-9f5b-40db-a6f2-b7bb74d0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3649CD-0D49-44BD-9AC1-5B02735D1F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4056</TotalTime>
  <Words>285</Words>
  <Application>Microsoft Office PowerPoint</Application>
  <PresentationFormat>Widescreen</PresentationFormat>
  <Paragraphs>19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New Family of 2D Transition Metal Carbo-Chalcogenides</vt:lpstr>
      <vt:lpstr>High School Students Getting their 1st Hands-on Materials Science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276</cp:revision>
  <cp:lastPrinted>2018-03-20T12:31:18Z</cp:lastPrinted>
  <dcterms:created xsi:type="dcterms:W3CDTF">2017-10-05T17:34:54Z</dcterms:created>
  <dcterms:modified xsi:type="dcterms:W3CDTF">2023-03-21T20:05:03Z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0x0101009D58D060C288E74BAE25768E04D0C28B</vt:lpwstr>
  </property>
  <property fmtid="{D5CDD505-2E9C-101B-9397-08002B2CF9AE}" pid="3" name="TitusGUID">
    <vt:lpwstr>902124c9-9cb3-4e2f-87b2-c648150ae84b</vt:lpwstr>
  </property>
  <property fmtid="{D5CDD505-2E9C-101B-9397-08002B2CF9AE}" pid="4" name="ContainsCUI">
    <vt:lpwstr>No</vt:lpwstr>
  </property>
</Properties>
</file>