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scription" id="{7901D396-97E2-4EC4-81EB-351C87288BB0}">
          <p14:sldIdLst>
            <p14:sldId id="38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3419" autoAdjust="0"/>
  </p:normalViewPr>
  <p:slideViewPr>
    <p:cSldViewPr snapToGrid="0" snapToObjects="1">
      <p:cViewPr varScale="1">
        <p:scale>
          <a:sx n="65" d="100"/>
          <a:sy n="65" d="100"/>
        </p:scale>
        <p:origin x="744" y="58"/>
      </p:cViewPr>
      <p:guideLst/>
    </p:cSldViewPr>
  </p:slideViewPr>
  <p:notesTextViewPr>
    <p:cViewPr>
      <p:scale>
        <a:sx n="3" d="2"/>
        <a:sy n="3" d="2"/>
      </p:scale>
      <p:origin x="0" y="0"/>
    </p:cViewPr>
  </p:notesTextViewPr>
  <p:sorterViewPr>
    <p:cViewPr>
      <p:scale>
        <a:sx n="70" d="100"/>
        <a:sy n="70" d="100"/>
      </p:scale>
      <p:origin x="0" y="-4088"/>
    </p:cViewPr>
  </p:sorterViewPr>
  <p:notesViewPr>
    <p:cSldViewPr snapToGrid="0" snapToObjects="1">
      <p:cViewPr varScale="1">
        <p:scale>
          <a:sx n="109" d="100"/>
          <a:sy n="109" d="100"/>
        </p:scale>
        <p:origin x="2020"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3/28/2023</a:t>
            </a:fld>
            <a:endParaRPr lang="en-US" dirty="0"/>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dirty="0"/>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3/28/2023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dirty="0"/>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news.umich.edu/quantum-tech-semiconductor-flipped-to-insulator-above-room-temp/"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doi.org/10.1038/s41467-021-27947-5"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b="1" dirty="0">
                <a:solidFill>
                  <a:schemeClr val="tx1"/>
                </a:solidFill>
                <a:latin typeface="+mn-lt"/>
              </a:rPr>
              <a:t>What Has Been Achieved: </a:t>
            </a:r>
            <a:r>
              <a:rPr lang="en-US" sz="2800" dirty="0"/>
              <a:t>Compelling evidence suggests distinct correlated electron behavior may exist only in clean 2D materials such as 1T-TaS</a:t>
            </a:r>
            <a:r>
              <a:rPr lang="en-US" sz="2800" baseline="-25000" dirty="0"/>
              <a:t>2</a:t>
            </a:r>
            <a:r>
              <a:rPr lang="en-US" sz="2800" dirty="0"/>
              <a:t>. Unfortunately, experiment and theory suggest that extrinsic disorder in free standing 2D layers disrupts correlation-driven quantum behavior. Here we demonstrate a route to realizing fragile 2D quantum states through endotaxial polytype engineering of van der Waals materials. The true isolation of 2D charge density waves (CDWs) between metallic layers stabilizes commensurate long-range order and lifts the coupling between neighboring CDW layers to restore mirror symmetries via interlayer CDW twinning. The twinned-commensurate charge density wave (tC-CDW) reported herein has a single metal–insulator phase transition at ~350 K as measured structurally and electronically. Fast in-situ transmission electron microscopy and scanned nanobeam diffraction map the formation of tC-CDWs. This work introduces endotaxial polytype engineering of van der Waals materials to access latent 2D ground states distinct from conventional 2D fabrication.</a:t>
            </a:r>
            <a:endParaRPr lang="en-US" sz="1800" b="0" i="0" u="none" strike="noStrike" baseline="0" dirty="0">
              <a:latin typeface="CMR9"/>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summary, the long-range ordered CDW state was stabilized at room-temperature by reducing its dimension to 2D using engineered interdigitated polytypes of TaS</a:t>
            </a:r>
            <a:r>
              <a:rPr lang="en-US"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 metallic layers isolate each 2D CDW to restore twin degeneracy giving rise to an out-of-plane twinned commensurate CDW phase. 4D-STEM mapped twinned CDW order across large fields-of-view (</a:t>
            </a:r>
            <a:r>
              <a:rPr lang="en-US" sz="1800" dirty="0">
                <a:effectLst/>
                <a:latin typeface="Cambria Math" panose="02040503050406030204" pitchFamily="18" charset="0"/>
                <a:ea typeface="Calibri" panose="020F0502020204030204" pitchFamily="34" charset="0"/>
                <a:cs typeface="Cambria Math" panose="020405030504060302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1 μm) to confirm twin structure and atomic resolution HAADF-STEM revealed the 2D Oc-layers embedded in metallic Pr-layers. Both structural and electronic investigations show that the disordered NC-CDW phase disappears for a 2D CDW in a chemically and epitaxially native environment. The stabilization of the tC-CDW phase illustrates 2D polytype engineering as a new route to exotic correlated electron states.</a:t>
            </a:r>
          </a:p>
          <a:p>
            <a:pPr>
              <a:lnSpc>
                <a:spcPct val="107000"/>
              </a:lnSpc>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Importance of Achievement: </a:t>
            </a:r>
            <a:r>
              <a:rPr lang="en-US" sz="1800" dirty="0">
                <a:effectLst/>
                <a:latin typeface="Calibri" panose="020F0502020204030204" pitchFamily="34" charset="0"/>
                <a:ea typeface="Calibri" panose="020F0502020204030204" pitchFamily="34" charset="0"/>
                <a:cs typeface="Times New Roman" panose="02020603050405020304" pitchFamily="18" charset="0"/>
              </a:rPr>
              <a:t>Exotic correlated electron behavior can exist in 2D materials, however, extrinsic disorder in free standing 2D layers impedes such correlation-drive quantum behavior. Here, PARADIM users demonstrate a new approach to realize clean-limit 2D ground states through polytype engineering of van der Waals materials. In engineered TaS</a:t>
            </a:r>
            <a:r>
              <a:rPr lang="en-US"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1800" dirty="0">
                <a:effectLst/>
                <a:latin typeface="Calibri" panose="020F0502020204030204" pitchFamily="34" charset="0"/>
                <a:ea typeface="Calibri" panose="020F0502020204030204" pitchFamily="34" charset="0"/>
                <a:cs typeface="Times New Roman" panose="02020603050405020304" pitchFamily="18" charset="0"/>
              </a:rPr>
              <a:t> heterostructures, they isolate spatially coherent 2D charge density waves (CDW) and raise the metal—insulator phase transition temperature by 150°C to well above room temperature. This discovery provides access to coherent CDWs at room temperature and the associated metal-insulator transition may enable a paradigm shift toward ultrafast low-energy device logic and quantum computing. </a:t>
            </a:r>
          </a:p>
          <a:p>
            <a:pPr>
              <a:lnSpc>
                <a:spcPct val="107000"/>
              </a:lnSpc>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Unique Feature(s) of the MIP that Enabled this Achievement:</a:t>
            </a:r>
            <a:r>
              <a:rPr lang="en-US" sz="1800" dirty="0">
                <a:effectLst/>
                <a:latin typeface="Calibri" panose="020F0502020204030204" pitchFamily="34" charset="0"/>
                <a:ea typeface="Calibri" panose="020F0502020204030204" pitchFamily="34" charset="0"/>
                <a:cs typeface="Times New Roman" panose="02020603050405020304" pitchFamily="18" charset="0"/>
              </a:rPr>
              <a:t> PARADIM’s sensitive EMPAD detector enabled mapping of the CDW domain structure across large fields-of-view thereby confirming the discovered commensurate twin structure in the engineered interleaved 2D polytypic heterostructures of TaS</a:t>
            </a:r>
            <a:r>
              <a:rPr lang="en-US"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project was enabled through a PARADIM User Proposal submitted by Robert Hovden (University of Michigan) and the user’s group performed the electron microscopy at PARADIM facilities. </a:t>
            </a:r>
          </a:p>
          <a:p>
            <a:pPr>
              <a:lnSpc>
                <a:spcPct val="107000"/>
              </a:lnSpc>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In the News: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80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Michigan News: “Quantum tech: Semiconductor ‘flipped’ to insulator above room temp”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https://news.umich.edu/quantum-tech-semiconductor-flipped-to-insulator-above-room-temp/</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60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Reference:</a:t>
            </a:r>
            <a:r>
              <a:rPr lang="en-US" sz="1800" dirty="0">
                <a:effectLst/>
                <a:latin typeface="Calibri" panose="020F0502020204030204" pitchFamily="34" charset="0"/>
                <a:ea typeface="Calibri" panose="020F0502020204030204" pitchFamily="34" charset="0"/>
                <a:cs typeface="Times New Roman" panose="02020603050405020304" pitchFamily="18" charset="0"/>
              </a:rPr>
              <a:t> S.H. Sung, N. Schnitzer, S. Novakov, I. El Baggari, X. Luo, J. Gim, N. Vu, Z. Li, T. Brintlinger, Y. Sun, P. Deotare, K. Sun, L. Zhao, L.F. Kourkoutis, J.T. Heron, and R. Hovden, “Two-Dimensional Charge Order Stabilized in Clean Polytype Heterostructures,” </a:t>
            </a:r>
            <a:r>
              <a:rPr lang="en-US" sz="1800" i="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Nat. Commun.</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 </a:t>
            </a:r>
            <a:r>
              <a:rPr lang="en-US" sz="18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13</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 413 (2022)</a:t>
            </a:r>
            <a:r>
              <a:rPr lang="en-US" sz="1800" dirty="0">
                <a:effectLst/>
                <a:latin typeface="Calibri" panose="020F0502020204030204" pitchFamily="34" charset="0"/>
                <a:ea typeface="Calibri" panose="020F0502020204030204" pitchFamily="34" charset="0"/>
                <a:cs typeface="Times New Roman" panose="02020603050405020304" pitchFamily="18" charset="0"/>
              </a:rPr>
              <a:t>. DOI: https://doi.org/10.1038/s41467-021-27947-5 </a:t>
            </a:r>
          </a:p>
          <a:p>
            <a:pPr>
              <a:lnSpc>
                <a:spcPct val="107000"/>
              </a:lnSpc>
              <a:spcBef>
                <a:spcPts val="60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Acknowledgement: </a:t>
            </a:r>
            <a:r>
              <a:rPr lang="en-US" sz="1800" dirty="0">
                <a:effectLst/>
                <a:latin typeface="Calibri" panose="020F0502020204030204" pitchFamily="34" charset="0"/>
                <a:ea typeface="Calibri" panose="020F0502020204030204" pitchFamily="34" charset="0"/>
                <a:cs typeface="Times New Roman" panose="02020603050405020304" pitchFamily="18" charset="0"/>
              </a:rPr>
              <a:t>S.H.S. acknowledges the financial support of the W.M. Keck Foundation. L.Z. acknowledges support by NSF CAREER grant No. DMR-174774 and AFOSR YIP grant No. FA9550-21-1-0065. Experiments were conducted using the Michigan Center for Materials Characterization (MC2) with assistance from Haiping Sun and Bobby Kerns and the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Platform for the Accelerated Realization, Analysis, and Discovery of Interface Materials (PARADIM) supported by the National Science Foundation under Cooperative Agreement No. DMR-2039380</a:t>
            </a:r>
            <a:r>
              <a:rPr lang="en-US" sz="1800" dirty="0">
                <a:effectLst/>
                <a:latin typeface="Calibri" panose="020F0502020204030204" pitchFamily="34" charset="0"/>
                <a:ea typeface="Calibri" panose="020F0502020204030204" pitchFamily="34" charset="0"/>
                <a:cs typeface="Times New Roman" panose="02020603050405020304" pitchFamily="18" charset="0"/>
              </a:rPr>
              <a:t>. This work was performed in part at the University of Michigan Lurie Nanofabrication Facility with assistance from Pilar Herrera-Fierro, Vishva Ray, and Sandrine Martin—supported by the National Science Foundation Major Research Instrumentation award under No. DMR-1428226. Y.L., W.J.L., and Y.P.S. thank the support of the National Key Research and Development Program under contracts 2016YFA0300404 and the National Nature Science Foundation of China under contracts 11674326, 11774351. T.H.B. acknowledges support from the Office of Naval Research through the Base Program at the Naval Research Laboratory. P.B.D. acknowledges support of the Army Research Office grant No. W911NF2010196. We thank Lu Li for helpful discussion.</a:t>
            </a:r>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dirty="0"/>
          </a:p>
        </p:txBody>
      </p:sp>
    </p:spTree>
    <p:extLst>
      <p:ext uri="{BB962C8B-B14F-4D97-AF65-F5344CB8AC3E}">
        <p14:creationId xmlns:p14="http://schemas.microsoft.com/office/powerpoint/2010/main" val="39204528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0"/>
            <a:ext cx="12191999"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4" name="Date Placeholder 3"/>
          <p:cNvSpPr>
            <a:spLocks noGrp="1"/>
          </p:cNvSpPr>
          <p:nvPr>
            <p:ph type="dt" sz="half" idx="10"/>
          </p:nvPr>
        </p:nvSpPr>
        <p:spPr/>
        <p:txBody>
          <a:bodyPr/>
          <a:lstStyle/>
          <a:p>
            <a:fld id="{6B1FBA00-CEC0-FF45-A57B-8470651015F1}" type="datetimeFigureOut">
              <a:rPr lang="en-US" smtClean="0"/>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1" y="6206770"/>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01"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8427" y="6413315"/>
              <a:ext cx="5097581" cy="369332"/>
            </a:xfrm>
            <a:prstGeom prst="rect">
              <a:avLst/>
            </a:prstGeom>
            <a:noFill/>
          </p:spPr>
          <p:txBody>
            <a:bodyPr wrap="square" lIns="91440" tIns="45720" rIns="91440" bIns="45720">
              <a:spAutoFit/>
            </a:bodyPr>
            <a:lstStyle/>
            <a:p>
              <a:pPr algn="l"/>
              <a:r>
                <a:rPr lang="en-US" sz="1800" b="1"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246524"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grpSp>
        <p:nvGrpSpPr>
          <p:cNvPr id="2" name="Group 1">
            <a:extLst>
              <a:ext uri="{FF2B5EF4-FFF2-40B4-BE49-F238E27FC236}">
                <a16:creationId xmlns:a16="http://schemas.microsoft.com/office/drawing/2014/main" id="{9C35AE24-2FFE-43AC-8D0E-2C1F1775D353}"/>
              </a:ext>
            </a:extLst>
          </p:cNvPr>
          <p:cNvGrpSpPr/>
          <p:nvPr userDrawn="1"/>
        </p:nvGrpSpPr>
        <p:grpSpPr>
          <a:xfrm>
            <a:off x="1" y="88900"/>
            <a:ext cx="3219519" cy="465327"/>
            <a:chOff x="0" y="261462"/>
            <a:chExt cx="3219519" cy="417702"/>
          </a:xfrm>
        </p:grpSpPr>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980432" y="804354"/>
            <a:ext cx="7211567"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TextBox 26">
            <a:extLst>
              <a:ext uri="{FF2B5EF4-FFF2-40B4-BE49-F238E27FC236}">
                <a16:creationId xmlns:a16="http://schemas.microsoft.com/office/drawing/2014/main" id="{EAADE935-F099-4D2C-8BD9-A2EDD030BAF2}"/>
              </a:ext>
            </a:extLst>
          </p:cNvPr>
          <p:cNvSpPr txBox="1"/>
          <p:nvPr userDrawn="1"/>
        </p:nvSpPr>
        <p:spPr>
          <a:xfrm>
            <a:off x="100483" y="18587"/>
            <a:ext cx="2666780" cy="584775"/>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MIP: PARADIM at Cornell University, DMR-2039380</a:t>
            </a:r>
          </a:p>
        </p:txBody>
      </p:sp>
      <p:pic>
        <p:nvPicPr>
          <p:cNvPr id="23" name="Picture 22">
            <a:extLst>
              <a:ext uri="{FF2B5EF4-FFF2-40B4-BE49-F238E27FC236}">
                <a16:creationId xmlns:a16="http://schemas.microsoft.com/office/drawing/2014/main" id="{6CD1777E-2BB9-4398-BB90-E9598E9463FF}"/>
              </a:ext>
              <a:ext uri="{C183D7F6-B498-43B3-948B-1728B52AA6E4}">
                <adec:decorative xmlns:adec="http://schemas.microsoft.com/office/drawing/2017/decorative" val="1"/>
              </a:ext>
            </a:extLst>
          </p:cNvPr>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498709" y="6237051"/>
            <a:ext cx="2447925" cy="609600"/>
          </a:xfrm>
          <a:prstGeom prst="rect">
            <a:avLst/>
          </a:prstGeom>
          <a:noFill/>
          <a:ln>
            <a:noFill/>
          </a:ln>
        </p:spPr>
      </p:pic>
      <p:sp>
        <p:nvSpPr>
          <p:cNvPr id="3" name="hcSlideMaster.Title and ContentHeader">
            <a:extLst>
              <a:ext uri="{FF2B5EF4-FFF2-40B4-BE49-F238E27FC236}">
                <a16:creationId xmlns:a16="http://schemas.microsoft.com/office/drawing/2014/main" id="{A2ECF015-6D59-AB54-E393-D02CFD24FB00}"/>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0"/>
            <a:ext cx="12191999"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4" name="Date Placeholder 3"/>
          <p:cNvSpPr>
            <a:spLocks noGrp="1"/>
          </p:cNvSpPr>
          <p:nvPr>
            <p:ph type="dt" sz="half" idx="10"/>
          </p:nvPr>
        </p:nvSpPr>
        <p:spPr/>
        <p:txBody>
          <a:bodyPr/>
          <a:lstStyle/>
          <a:p>
            <a:fld id="{6B1FBA00-CEC0-FF45-A57B-8470651015F1}" type="datetimeFigureOut">
              <a:rPr lang="en-US" smtClean="0"/>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1" y="6206770"/>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01"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8427" y="6413315"/>
              <a:ext cx="5097581" cy="369332"/>
            </a:xfrm>
            <a:prstGeom prst="rect">
              <a:avLst/>
            </a:prstGeom>
            <a:noFill/>
          </p:spPr>
          <p:txBody>
            <a:bodyPr wrap="square" lIns="91440" tIns="45720" rIns="91440" bIns="45720">
              <a:spAutoFit/>
            </a:bodyPr>
            <a:lstStyle/>
            <a:p>
              <a:pPr algn="l"/>
              <a:r>
                <a:rPr lang="en-US" sz="1800" b="1"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246524"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grpSp>
        <p:nvGrpSpPr>
          <p:cNvPr id="2" name="Group 1">
            <a:extLst>
              <a:ext uri="{FF2B5EF4-FFF2-40B4-BE49-F238E27FC236}">
                <a16:creationId xmlns:a16="http://schemas.microsoft.com/office/drawing/2014/main" id="{9C35AE24-2FFE-43AC-8D0E-2C1F1775D353}"/>
              </a:ext>
            </a:extLst>
          </p:cNvPr>
          <p:cNvGrpSpPr/>
          <p:nvPr userDrawn="1"/>
        </p:nvGrpSpPr>
        <p:grpSpPr>
          <a:xfrm>
            <a:off x="1" y="88900"/>
            <a:ext cx="3219519" cy="465327"/>
            <a:chOff x="0" y="261462"/>
            <a:chExt cx="3219519" cy="417702"/>
          </a:xfrm>
        </p:grpSpPr>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980432" y="804354"/>
            <a:ext cx="7211567"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TextBox 26">
            <a:extLst>
              <a:ext uri="{FF2B5EF4-FFF2-40B4-BE49-F238E27FC236}">
                <a16:creationId xmlns:a16="http://schemas.microsoft.com/office/drawing/2014/main" id="{EAADE935-F099-4D2C-8BD9-A2EDD030BAF2}"/>
              </a:ext>
            </a:extLst>
          </p:cNvPr>
          <p:cNvSpPr txBox="1"/>
          <p:nvPr userDrawn="1"/>
        </p:nvSpPr>
        <p:spPr>
          <a:xfrm>
            <a:off x="100483" y="18587"/>
            <a:ext cx="2666780" cy="584775"/>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MIP: PARADIM at Cornell University, DMR-2039380</a:t>
            </a:r>
          </a:p>
        </p:txBody>
      </p:sp>
      <p:pic>
        <p:nvPicPr>
          <p:cNvPr id="23" name="Picture 22">
            <a:extLst>
              <a:ext uri="{FF2B5EF4-FFF2-40B4-BE49-F238E27FC236}">
                <a16:creationId xmlns:a16="http://schemas.microsoft.com/office/drawing/2014/main" id="{6CD1777E-2BB9-4398-BB90-E9598E9463FF}"/>
              </a:ext>
              <a:ext uri="{C183D7F6-B498-43B3-948B-1728B52AA6E4}">
                <adec:decorative xmlns:adec="http://schemas.microsoft.com/office/drawing/2017/decorative" val="1"/>
              </a:ext>
            </a:extLst>
          </p:cNvPr>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498709" y="6237051"/>
            <a:ext cx="2447925" cy="609600"/>
          </a:xfrm>
          <a:prstGeom prst="rect">
            <a:avLst/>
          </a:prstGeom>
          <a:noFill/>
          <a:ln>
            <a:noFill/>
          </a:ln>
        </p:spPr>
      </p:pic>
    </p:spTree>
    <p:extLst>
      <p:ext uri="{BB962C8B-B14F-4D97-AF65-F5344CB8AC3E}">
        <p14:creationId xmlns:p14="http://schemas.microsoft.com/office/powerpoint/2010/main" val="100742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0253FE82-7D9D-E705-34FD-217438E3A3BD}"/>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3D37847D-DA26-A844-FCA6-8505967F7AA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EAADE935-F099-4D2C-8BD9-A2EDD030BAF2}"/>
              </a:ext>
            </a:extLst>
          </p:cNvPr>
          <p:cNvSpPr txBox="1"/>
          <p:nvPr userDrawn="1"/>
        </p:nvSpPr>
        <p:spPr>
          <a:xfrm>
            <a:off x="100483" y="18587"/>
            <a:ext cx="2666780" cy="584775"/>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MIP: PARADIM at Cornell University, DMR-2039380</a:t>
            </a:r>
          </a:p>
        </p:txBody>
      </p:sp>
      <p:sp>
        <p:nvSpPr>
          <p:cNvPr id="2" name="hcSlideMaster.2_Title and ContentHeader">
            <a:extLst>
              <a:ext uri="{FF2B5EF4-FFF2-40B4-BE49-F238E27FC236}">
                <a16:creationId xmlns:a16="http://schemas.microsoft.com/office/drawing/2014/main" id="{996A5B44-3B42-D3AC-0AD8-482C6143EE9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96674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3/28/2023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dirty="0"/>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4" r:id="rId1"/>
    <p:sldLayoutId id="2147483686" r:id="rId2"/>
    <p:sldLayoutId id="2147483673" r:id="rId3"/>
    <p:sldLayoutId id="2147483685"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doi.org/10.1038/s41467-021-27947-5" TargetMode="Externa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B5F67-D43C-4406-A78E-D20527F1F17F}"/>
              </a:ext>
            </a:extLst>
          </p:cNvPr>
          <p:cNvSpPr>
            <a:spLocks noGrp="1"/>
          </p:cNvSpPr>
          <p:nvPr>
            <p:ph type="title" idx="4294967295"/>
          </p:nvPr>
        </p:nvSpPr>
        <p:spPr>
          <a:xfrm>
            <a:off x="3341688" y="150813"/>
            <a:ext cx="8850312" cy="566737"/>
          </a:xfrm>
        </p:spPr>
        <p:txBody>
          <a:bodyPr>
            <a:normAutofit/>
          </a:bodyPr>
          <a:lstStyle/>
          <a:p>
            <a:r>
              <a:rPr lang="en-US" sz="2000" b="1" dirty="0">
                <a:solidFill>
                  <a:srgbClr val="C00000"/>
                </a:solidFill>
                <a:latin typeface="Arial" panose="020B0604020202020204" pitchFamily="34" charset="0"/>
                <a:cs typeface="Arial" panose="020B0604020202020204" pitchFamily="34" charset="0"/>
              </a:rPr>
              <a:t>Polytype Engineering—A new Route to Accessing 2D Quantum States</a:t>
            </a:r>
          </a:p>
        </p:txBody>
      </p:sp>
      <p:sp>
        <p:nvSpPr>
          <p:cNvPr id="7" name="Rectangle 6">
            <a:extLst>
              <a:ext uri="{FF2B5EF4-FFF2-40B4-BE49-F238E27FC236}">
                <a16:creationId xmlns:a16="http://schemas.microsoft.com/office/drawing/2014/main" id="{386F1C4C-66FF-4C4C-A15E-FBB5BE953C6F}"/>
              </a:ext>
            </a:extLst>
          </p:cNvPr>
          <p:cNvSpPr/>
          <p:nvPr/>
        </p:nvSpPr>
        <p:spPr>
          <a:xfrm>
            <a:off x="100483" y="506602"/>
            <a:ext cx="3003806" cy="338554"/>
          </a:xfrm>
          <a:prstGeom prst="rect">
            <a:avLst/>
          </a:prstGeom>
        </p:spPr>
        <p:txBody>
          <a:bodyPr wrap="square" anchor="ctr">
            <a:spAutoFit/>
          </a:bodyPr>
          <a:lstStyle/>
          <a:p>
            <a:r>
              <a:rPr lang="en-US" sz="1600" b="1" dirty="0">
                <a:solidFill>
                  <a:srgbClr val="C00000"/>
                </a:solidFill>
                <a:latin typeface="Arial" panose="020B0604020202020204" pitchFamily="34" charset="0"/>
                <a:cs typeface="Arial" panose="020B0604020202020204" pitchFamily="34" charset="0"/>
              </a:rPr>
              <a:t>External User Project - 2022</a:t>
            </a:r>
          </a:p>
        </p:txBody>
      </p:sp>
      <p:sp>
        <p:nvSpPr>
          <p:cNvPr id="21" name="TextBox 20">
            <a:extLst>
              <a:ext uri="{FF2B5EF4-FFF2-40B4-BE49-F238E27FC236}">
                <a16:creationId xmlns:a16="http://schemas.microsoft.com/office/drawing/2014/main" id="{426A9296-2844-4E28-A508-770A45A2E9C0}"/>
              </a:ext>
            </a:extLst>
          </p:cNvPr>
          <p:cNvSpPr txBox="1"/>
          <p:nvPr/>
        </p:nvSpPr>
        <p:spPr>
          <a:xfrm>
            <a:off x="5524842" y="854884"/>
            <a:ext cx="6123792"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Robert Hovden &amp; John Heron (U Michigan) and collaborators</a:t>
            </a:r>
          </a:p>
        </p:txBody>
      </p:sp>
      <p:pic>
        <p:nvPicPr>
          <p:cNvPr id="6" name="Picture 5" descr="An image with three in-situ selected area electron diffraction (SAED) patterns showing that the thermal treatment reproducibly forms the twin-commensurate charge density waves (tC-CDW) phase. Initially, an exfoliated flake of 1T-TaS2 hosts nearly-commensurate (NC)-CDWs (shown in top left of image) at room temperature with diffuse first-order superlattice peaks (cyan circles) and sharp second order superlattice peaks (cyan triangle). 1T-TaS2 is heated above the reversible phase transition (TNC-IC ≈ 352 K) into the disordered incommensurate (IC)-CDW state, which has characteristic azimuthally diffuse superlattice spots (Top right of image). Heating continues up to temperatures (~720 K) above the polytype transition (TOc-Pr ≈ 600 K44), where it remains for several minutes. Upon cooling, the system does not return to the expected NC-CDW but instead enters a tC-CDW state with sharp, commensurate first and second order superlattice peaks that are duplicated with mirror symmetry (α, β) (shown at bottom of figure). SAED patterns were formed from a 500 nm aperture.">
            <a:extLst>
              <a:ext uri="{FF2B5EF4-FFF2-40B4-BE49-F238E27FC236}">
                <a16:creationId xmlns:a16="http://schemas.microsoft.com/office/drawing/2014/main" id="{92186A3A-5F87-4F25-93ED-69D0508ACD27}"/>
              </a:ext>
            </a:extLst>
          </p:cNvPr>
          <p:cNvPicPr>
            <a:picLocks noChangeAspect="1"/>
          </p:cNvPicPr>
          <p:nvPr/>
        </p:nvPicPr>
        <p:blipFill rotWithShape="1">
          <a:blip r:embed="rId3"/>
          <a:srcRect l="2226" t="6755" r="61263"/>
          <a:stretch/>
        </p:blipFill>
        <p:spPr>
          <a:xfrm>
            <a:off x="8709051" y="2074337"/>
            <a:ext cx="3326028" cy="3811205"/>
          </a:xfrm>
          <a:prstGeom prst="rect">
            <a:avLst/>
          </a:prstGeom>
        </p:spPr>
      </p:pic>
      <p:pic>
        <p:nvPicPr>
          <p:cNvPr id="12" name="Picture 11" descr="A schematic illustration of room-temperature, out-of-plane twinned, commensurate charge density waves (CDW) in 1T-TaS2. Blue and red overlays depict CDW twins within octahedrally coordinated TaS2. Metallic prismatic polytypes isolate octahedral layers to stabilize twinned-commensurate CDW (tC-CDW). In parts b &amp; c, the twin superlattice structures are illustrated for α and β C-CDW, respectively. Sub-image d shows the average diffraction pattern of twinned, C-CDW state over (870 nm) squared field-of-view revealing two sets of superlattice peaks marked with blue and red. Figure components e and f: Nanobeam diffraction imaging from each set of superlattice peaks maps the coexistence of both CDW twins—expected for twinning out-of-plane. The scale bar is 300 nm.">
            <a:extLst>
              <a:ext uri="{FF2B5EF4-FFF2-40B4-BE49-F238E27FC236}">
                <a16:creationId xmlns:a16="http://schemas.microsoft.com/office/drawing/2014/main" id="{53447B8D-2051-4E77-BE72-F493CD867468}"/>
              </a:ext>
            </a:extLst>
          </p:cNvPr>
          <p:cNvPicPr>
            <a:picLocks noChangeAspect="1"/>
          </p:cNvPicPr>
          <p:nvPr/>
        </p:nvPicPr>
        <p:blipFill>
          <a:blip r:embed="rId4"/>
          <a:stretch>
            <a:fillRect/>
          </a:stretch>
        </p:blipFill>
        <p:spPr>
          <a:xfrm>
            <a:off x="5289218" y="1459039"/>
            <a:ext cx="3235079" cy="4433760"/>
          </a:xfrm>
          <a:prstGeom prst="rect">
            <a:avLst/>
          </a:prstGeom>
        </p:spPr>
      </p:pic>
      <p:sp>
        <p:nvSpPr>
          <p:cNvPr id="16" name="Text Box 28">
            <a:extLst>
              <a:ext uri="{FF2B5EF4-FFF2-40B4-BE49-F238E27FC236}">
                <a16:creationId xmlns:a16="http://schemas.microsoft.com/office/drawing/2014/main" id="{5BEF14E9-1283-4F56-9980-01776DA13C63}"/>
              </a:ext>
            </a:extLst>
          </p:cNvPr>
          <p:cNvSpPr txBox="1">
            <a:spLocks noChangeArrowheads="1"/>
          </p:cNvSpPr>
          <p:nvPr/>
        </p:nvSpPr>
        <p:spPr bwMode="auto">
          <a:xfrm>
            <a:off x="100482" y="923186"/>
            <a:ext cx="4995559"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400"/>
              </a:spcAft>
            </a:pPr>
            <a:r>
              <a:rPr lang="en-US" sz="1300" dirty="0">
                <a:effectLst/>
                <a:latin typeface="Arial" panose="020B0604020202020204" pitchFamily="34" charset="0"/>
                <a:ea typeface="Calibri" panose="020F0502020204030204" pitchFamily="34" charset="0"/>
                <a:cs typeface="Arial" panose="020B0604020202020204" pitchFamily="34" charset="0"/>
              </a:rPr>
              <a:t>Charge density waves (CDW) are an emergent periodic modulation of the electron density that permeates crystals with strong electron-lattice coupling. Tantalum sulfide (TaS</a:t>
            </a:r>
            <a:r>
              <a:rPr lang="en-US" sz="1300" baseline="-25000" dirty="0">
                <a:effectLst/>
                <a:latin typeface="Arial" panose="020B0604020202020204" pitchFamily="34" charset="0"/>
                <a:ea typeface="Calibri" panose="020F0502020204030204" pitchFamily="34" charset="0"/>
                <a:cs typeface="Arial" panose="020B0604020202020204" pitchFamily="34" charset="0"/>
              </a:rPr>
              <a:t>2</a:t>
            </a:r>
            <a:r>
              <a:rPr lang="en-US" sz="1300" dirty="0">
                <a:effectLst/>
                <a:latin typeface="Arial" panose="020B0604020202020204" pitchFamily="34" charset="0"/>
                <a:ea typeface="Calibri" panose="020F0502020204030204" pitchFamily="34" charset="0"/>
                <a:cs typeface="Arial" panose="020B0604020202020204" pitchFamily="34" charset="0"/>
              </a:rPr>
              <a:t>) and related materials host several CDW states that spontaneously break crystal symmetries, mediate metal-insulator transitions, and compete with superconductivity. The quantum states are promising candidates for novel devices, efficient ultrafast nonvolatile switching and suggest elusive chiral super-conductivity.</a:t>
            </a:r>
          </a:p>
          <a:p>
            <a:pPr algn="just">
              <a:spcAft>
                <a:spcPts val="400"/>
              </a:spcAft>
            </a:pPr>
            <a:r>
              <a:rPr lang="en-US" sz="1300" dirty="0">
                <a:effectLst/>
                <a:latin typeface="Arial" panose="020B0604020202020204" pitchFamily="34" charset="0"/>
                <a:ea typeface="Calibri" panose="020F0502020204030204" pitchFamily="34" charset="0"/>
                <a:cs typeface="Arial" panose="020B0604020202020204" pitchFamily="34" charset="0"/>
              </a:rPr>
              <a:t>Here, PARADIM’s Electron Microscopy Facility enables users to explore a long-range order CDW state in engineered interdigitated polytypes of TaS</a:t>
            </a:r>
            <a:r>
              <a:rPr lang="en-US" sz="1300" baseline="-25000" dirty="0">
                <a:effectLst/>
                <a:latin typeface="Arial" panose="020B0604020202020204" pitchFamily="34" charset="0"/>
                <a:ea typeface="Calibri" panose="020F0502020204030204" pitchFamily="34" charset="0"/>
                <a:cs typeface="Arial" panose="020B0604020202020204" pitchFamily="34" charset="0"/>
              </a:rPr>
              <a:t>2</a:t>
            </a:r>
            <a:r>
              <a:rPr lang="en-US" sz="1300" dirty="0">
                <a:effectLst/>
                <a:latin typeface="Arial" panose="020B0604020202020204" pitchFamily="34" charset="0"/>
                <a:ea typeface="Calibri" panose="020F0502020204030204" pitchFamily="34" charset="0"/>
                <a:cs typeface="Arial" panose="020B0604020202020204" pitchFamily="34" charset="0"/>
              </a:rPr>
              <a:t>. Originally dominated by a conductive nearly commensurate CDW the material transitions to an insulating twinned-commensurate CDW phase as polytype interleaving isolates and decouples monolayers that host commensurate 2D-CDWs. Combining structural and electronic investigations the users show that this new approach suppresses an intermediate non-commensurate phase and pushes the metal-insulator transition to well above room temperature.</a:t>
            </a:r>
          </a:p>
          <a:p>
            <a:pPr algn="just">
              <a:spcAft>
                <a:spcPts val="400"/>
              </a:spcAft>
            </a:pPr>
            <a:r>
              <a:rPr lang="en-US" sz="1300" dirty="0">
                <a:effectLst/>
                <a:latin typeface="Arial" panose="020B0604020202020204" pitchFamily="34" charset="0"/>
                <a:ea typeface="Calibri" panose="020F0502020204030204" pitchFamily="34" charset="0"/>
                <a:cs typeface="Arial" panose="020B0604020202020204" pitchFamily="34" charset="0"/>
              </a:rPr>
              <a:t>To close the loop of their materials discovery the users developed a model to illustrate the pathway for accessing these coherent 2D quantum states through heat treatment of the host crystal, initializing the system to an incommensurate phase that choses either of the commensurate structures when cooled down.</a:t>
            </a:r>
            <a:endParaRPr lang="en-US" sz="1300" dirty="0">
              <a:latin typeface="Arial" panose="020B0604020202020204" pitchFamily="34" charset="0"/>
              <a:cs typeface="Arial" panose="020B0604020202020204" pitchFamily="34" charset="0"/>
            </a:endParaRPr>
          </a:p>
          <a:p>
            <a:pPr algn="just" eaLnBrk="1" hangingPunct="1">
              <a:spcAft>
                <a:spcPts val="400"/>
              </a:spcAft>
            </a:pPr>
            <a:r>
              <a:rPr lang="en-US" sz="1300" dirty="0">
                <a:effectLst/>
                <a:latin typeface="Arial" panose="020B0604020202020204" pitchFamily="34" charset="0"/>
                <a:cs typeface="Arial" panose="020B0604020202020204" pitchFamily="34" charset="0"/>
              </a:rPr>
              <a:t>S.H. Sung, </a:t>
            </a:r>
            <a:r>
              <a:rPr lang="en-US" sz="1300" i="1" dirty="0">
                <a:effectLst/>
                <a:latin typeface="Arial" panose="020B0604020202020204" pitchFamily="34" charset="0"/>
                <a:cs typeface="Arial" panose="020B0604020202020204" pitchFamily="34" charset="0"/>
              </a:rPr>
              <a:t>et al.</a:t>
            </a:r>
            <a:r>
              <a:rPr lang="en-US" sz="1300" dirty="0">
                <a:effectLst/>
                <a:latin typeface="Arial" panose="020B0604020202020204" pitchFamily="34" charset="0"/>
                <a:cs typeface="Arial" panose="020B0604020202020204" pitchFamily="34" charset="0"/>
              </a:rPr>
              <a:t> </a:t>
            </a:r>
            <a:r>
              <a:rPr lang="en-US" sz="1300" i="1" dirty="0">
                <a:latin typeface="Arial" panose="020B0604020202020204" pitchFamily="34" charset="0"/>
                <a:cs typeface="Arial" panose="020B0604020202020204" pitchFamily="34" charset="0"/>
                <a:hlinkClick r:id="rId5"/>
              </a:rPr>
              <a:t>Nat. Commun.</a:t>
            </a:r>
            <a:r>
              <a:rPr lang="en-US" sz="1300" dirty="0">
                <a:latin typeface="Arial" panose="020B0604020202020204" pitchFamily="34" charset="0"/>
                <a:cs typeface="Arial" panose="020B0604020202020204" pitchFamily="34" charset="0"/>
                <a:hlinkClick r:id="rId5"/>
              </a:rPr>
              <a:t> </a:t>
            </a:r>
            <a:r>
              <a:rPr lang="en-US" sz="1300" b="1" dirty="0">
                <a:latin typeface="Arial" panose="020B0604020202020204" pitchFamily="34" charset="0"/>
                <a:cs typeface="Arial" panose="020B0604020202020204" pitchFamily="34" charset="0"/>
                <a:hlinkClick r:id="rId5"/>
              </a:rPr>
              <a:t>13</a:t>
            </a:r>
            <a:r>
              <a:rPr lang="en-US" sz="1300" dirty="0">
                <a:latin typeface="Arial" panose="020B0604020202020204" pitchFamily="34" charset="0"/>
                <a:cs typeface="Arial" panose="020B0604020202020204" pitchFamily="34" charset="0"/>
                <a:hlinkClick r:id="rId5"/>
              </a:rPr>
              <a:t>, 413 (2022)</a:t>
            </a:r>
            <a:r>
              <a:rPr lang="en-US" sz="13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0000F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1086</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CMR9</vt:lpstr>
      <vt:lpstr>Arial</vt:lpstr>
      <vt:lpstr>Calibri</vt:lpstr>
      <vt:lpstr>Calibri Light</vt:lpstr>
      <vt:lpstr>Cambria Math</vt:lpstr>
      <vt:lpstr>Sitka Subheading</vt:lpstr>
      <vt:lpstr>Times New Roman</vt:lpstr>
      <vt:lpstr>Office Theme</vt:lpstr>
      <vt:lpstr>Polytype Engineering—A new Route to Accessing 2D Quantum States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Winkelbauer, Ramona E.</cp:lastModifiedBy>
  <cp:revision>305</cp:revision>
  <cp:lastPrinted>2018-03-20T12:31:18Z</cp:lastPrinted>
  <dcterms:created xsi:type="dcterms:W3CDTF">2017-10-05T17:34:54Z</dcterms:created>
  <dcterms:modified xsi:type="dcterms:W3CDTF">2023-03-28T16:18:49Z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04c33346-3e01-4a65-a9f0-5987a71f36f6</vt:lpwstr>
  </property>
  <property fmtid="{D5CDD505-2E9C-101B-9397-08002B2CF9AE}" pid="3" name="ContainsCUI">
    <vt:lpwstr>No</vt:lpwstr>
  </property>
</Properties>
</file>