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scription" id="{D9630A08-CC9A-4700-A9FF-8095BF5012A0}">
          <p14:sldIdLst>
            <p14:sldId id="3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74" autoAdjust="0"/>
    <p:restoredTop sz="95097" autoAdjust="0"/>
  </p:normalViewPr>
  <p:slideViewPr>
    <p:cSldViewPr snapToGrid="0" snapToObjects="1">
      <p:cViewPr varScale="1">
        <p:scale>
          <a:sx n="66" d="100"/>
          <a:sy n="66" d="100"/>
        </p:scale>
        <p:origin x="778" y="48"/>
      </p:cViewPr>
      <p:guideLst/>
    </p:cSldViewPr>
  </p:slideViewPr>
  <p:notesTextViewPr>
    <p:cViewPr>
      <p:scale>
        <a:sx n="3" d="2"/>
        <a:sy n="3" d="2"/>
      </p:scale>
      <p:origin x="0" y="0"/>
    </p:cViewPr>
  </p:notesTextViewPr>
  <p:sorterViewPr>
    <p:cViewPr>
      <p:scale>
        <a:sx n="70" d="100"/>
        <a:sy n="70" d="100"/>
      </p:scale>
      <p:origin x="0" y="-4088"/>
    </p:cViewPr>
  </p:sorterViewPr>
  <p:notesViewPr>
    <p:cSldViewPr snapToGrid="0" snapToObjects="1">
      <p:cViewPr varScale="1">
        <p:scale>
          <a:sx n="109" d="100"/>
          <a:sy n="109" d="100"/>
        </p:scale>
        <p:origin x="202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3/28/2023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26/sciadv.abj048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000" b="1" dirty="0">
                <a:solidFill>
                  <a:schemeClr val="tx1"/>
                </a:solidFill>
                <a:latin typeface="+mn-lt"/>
              </a:rPr>
              <a:t>What Has Been Achieved: </a:t>
            </a:r>
            <a:r>
              <a:rPr lang="en-US" sz="1000" dirty="0">
                <a:solidFill>
                  <a:schemeClr val="tx1"/>
                </a:solidFill>
                <a:latin typeface="+mn-lt"/>
              </a:rPr>
              <a:t>Interface quantum materials have yielded a plethora of previously unknown phenomena, including unconventional superconductivity, topological phases, and possible Majorana fermions. Typically, such states are detected at the interface between two insulating constituents by electrical transport, but when either material is conducting, transport techniques become insensitive to interfacial properties. To overcome these limitations, angle-resolved photoemission spectroscopy and molecular-beam epitaxy are used to reveal the electronic structure, charge transfer, doping profile, and carrier effective masses in a layer-by-layer fashion for the interface between the Dirac nodal-line semimetal </a:t>
            </a:r>
            <a:r>
              <a:rPr lang="en-US" sz="1000" dirty="0">
                <a:effectLst/>
              </a:rPr>
              <a:t>SrIrO</a:t>
            </a:r>
            <a:r>
              <a:rPr lang="en-US" sz="1000" baseline="-25000" dirty="0">
                <a:effectLst/>
              </a:rPr>
              <a:t>3</a:t>
            </a:r>
            <a:r>
              <a:rPr lang="en-US" sz="1000" dirty="0">
                <a:solidFill>
                  <a:schemeClr val="tx1"/>
                </a:solidFill>
                <a:latin typeface="+mn-lt"/>
              </a:rPr>
              <a:t> and the correlated metallic Weyl ferromagnet </a:t>
            </a:r>
            <a:r>
              <a:rPr lang="en-US" sz="1000" dirty="0">
                <a:effectLst/>
              </a:rPr>
              <a:t>SrRuO</a:t>
            </a:r>
            <a:r>
              <a:rPr lang="en-US" sz="1000" baseline="-25000" dirty="0">
                <a:effectLst/>
              </a:rPr>
              <a:t>3</a:t>
            </a:r>
            <a:r>
              <a:rPr lang="en-US" sz="1000" dirty="0">
                <a:solidFill>
                  <a:schemeClr val="tx1"/>
                </a:solidFill>
                <a:latin typeface="+mn-lt"/>
              </a:rPr>
              <a:t>. It is found that electrons are transferred from the </a:t>
            </a:r>
            <a:r>
              <a:rPr lang="en-US" sz="1000" dirty="0">
                <a:effectLst/>
              </a:rPr>
              <a:t>SrIrO</a:t>
            </a:r>
            <a:r>
              <a:rPr lang="en-US" sz="1000" baseline="-25000" dirty="0">
                <a:effectLst/>
              </a:rPr>
              <a:t>3</a:t>
            </a:r>
            <a:r>
              <a:rPr lang="en-US" sz="1000" dirty="0">
                <a:effectLst/>
              </a:rPr>
              <a:t> or SrRuO</a:t>
            </a:r>
            <a:r>
              <a:rPr lang="en-US" sz="1000" baseline="-25000" dirty="0">
                <a:effectLst/>
              </a:rPr>
              <a:t>3</a:t>
            </a:r>
            <a:r>
              <a:rPr lang="en-US" sz="1000" dirty="0">
                <a:solidFill>
                  <a:schemeClr val="tx1"/>
                </a:solidFill>
                <a:latin typeface="+mn-lt"/>
              </a:rPr>
              <a:t>, with an estimated screening length of λ = 3.2 ± 0.1 Å. In addition, metallicity is preserved even down to a single </a:t>
            </a:r>
            <a:r>
              <a:rPr lang="en-US" sz="1000" dirty="0">
                <a:effectLst/>
              </a:rPr>
              <a:t>SrIrO</a:t>
            </a:r>
            <a:r>
              <a:rPr lang="en-US" sz="1000" baseline="-25000" dirty="0">
                <a:effectLst/>
              </a:rPr>
              <a:t>3</a:t>
            </a:r>
            <a:r>
              <a:rPr lang="en-US" sz="1000" dirty="0">
                <a:solidFill>
                  <a:schemeClr val="tx1"/>
                </a:solidFill>
                <a:latin typeface="+mn-lt"/>
              </a:rPr>
              <a:t> layer, where the dimensionality-driven metal-insulator transition typically observed in </a:t>
            </a:r>
            <a:r>
              <a:rPr lang="en-US" sz="1000" dirty="0">
                <a:effectLst/>
              </a:rPr>
              <a:t>SrIrO</a:t>
            </a:r>
            <a:r>
              <a:rPr lang="en-US" sz="1000" baseline="-25000" dirty="0">
                <a:effectLst/>
              </a:rPr>
              <a:t>3</a:t>
            </a:r>
            <a:r>
              <a:rPr lang="en-US" sz="1000" dirty="0">
                <a:solidFill>
                  <a:schemeClr val="tx1"/>
                </a:solidFill>
                <a:latin typeface="+mn-lt"/>
              </a:rPr>
              <a:t> is avoided because of strong hybridization of the Ir and Ru t</a:t>
            </a:r>
            <a:r>
              <a:rPr lang="en-US" sz="1000" baseline="-25000" dirty="0">
                <a:solidFill>
                  <a:schemeClr val="tx1"/>
                </a:solidFill>
                <a:latin typeface="+mn-lt"/>
              </a:rPr>
              <a:t>2g</a:t>
            </a:r>
            <a:r>
              <a:rPr lang="en-US" sz="1000" dirty="0">
                <a:solidFill>
                  <a:schemeClr val="tx1"/>
                </a:solidFill>
                <a:latin typeface="+mn-lt"/>
              </a:rPr>
              <a:t> states.</a:t>
            </a:r>
          </a:p>
          <a:p>
            <a:pPr defTabSz="914400">
              <a:defRPr sz="1400">
                <a:latin typeface="Helvetica Neue"/>
                <a:ea typeface="Helvetica Neue"/>
                <a:cs typeface="Helvetica Neue"/>
                <a:sym typeface="Helvetica Neue"/>
              </a:defRPr>
            </a:pPr>
            <a:endParaRPr lang="en-US" sz="10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000" b="1" dirty="0">
                <a:solidFill>
                  <a:schemeClr val="tx1"/>
                </a:solidFill>
                <a:latin typeface="+mn-lt"/>
              </a:rPr>
              <a:t>Importance of the Achievement: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While state-of-the-art synthesis methods have enabled the synthesis of ultrathin quantum materials down to a single unit cell, that is often accompanied with undesired effects, such as a change in their properties from metallic to insulating, something that could limit their potential usefulness in future devices. Here, we demonstrate that we are able to retain metallicity in a single-unit-cell-thick layer of SrIrO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grown on another quantum material, SrRuO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Due to a combination of their structural similarity and also the compatible orbital overlap between the Ru and Ir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a:t>
            </a:r>
            <a:r>
              <a:rPr lang="en-US" sz="1800" dirty="0">
                <a:effectLst/>
                <a:latin typeface="Calibri" panose="020F0502020204030204" pitchFamily="34" charset="0"/>
                <a:ea typeface="Calibri" panose="020F0502020204030204" pitchFamily="34" charset="0"/>
                <a:cs typeface="Times New Roman" panose="02020603050405020304" pitchFamily="18" charset="0"/>
              </a:rPr>
              <a:t> orbitals, we find that we are, in fact, able to enhance (rather than destroy) the metallicity of a single unit cell of SrIrO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compared to the bulk.</a:t>
            </a:r>
            <a:endParaRPr lang="en-US" sz="1000" dirty="0">
              <a:solidFill>
                <a:schemeClr val="tx1"/>
              </a:solidFill>
              <a:latin typeface="+mn-lt"/>
            </a:endParaRPr>
          </a:p>
          <a:p>
            <a:pPr defTabSz="914400">
              <a:defRPr sz="1400">
                <a:latin typeface="Helvetica Neue"/>
                <a:ea typeface="Helvetica Neue"/>
                <a:cs typeface="Helvetica Neue"/>
                <a:sym typeface="Helvetica Neue"/>
              </a:defRPr>
            </a:pPr>
            <a:endParaRPr lang="en-US" sz="1000" b="1" dirty="0">
              <a:solidFill>
                <a:schemeClr val="tx1"/>
              </a:solidFill>
              <a:latin typeface="+mn-lt"/>
            </a:endParaRPr>
          </a:p>
          <a:p>
            <a:pPr defTabSz="914400">
              <a:defRPr sz="1400">
                <a:latin typeface="Helvetica Neue"/>
                <a:ea typeface="Helvetica Neue"/>
                <a:cs typeface="Helvetica Neue"/>
                <a:sym typeface="Helvetica Neue"/>
              </a:defRPr>
            </a:pPr>
            <a:r>
              <a:rPr lang="en-US" sz="1000" b="1" dirty="0">
                <a:solidFill>
                  <a:schemeClr val="tx1"/>
                </a:solidFill>
                <a:latin typeface="+mn-lt"/>
              </a:rPr>
              <a:t>Unique Feature(s) of the MIP that Enabled this Achievement: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work was made possible by PARADIM's unique combination of state-of-the-art materials synthesis that enabled the synthesis of SrIrO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 SrRuO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heterostructures with a high degree of perfection, and in-situ ARPES spectroscopy that allowed the detection of the persistent metallicity of a single layer of SrIrO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SrRuO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b="0" dirty="0">
              <a:solidFill>
                <a:schemeClr val="tx1"/>
              </a:solidFill>
              <a:latin typeface="+mn-lt"/>
            </a:endParaRPr>
          </a:p>
          <a:p>
            <a:pPr defTabSz="914400">
              <a:defRPr sz="1400">
                <a:latin typeface="Helvetica Neue"/>
                <a:ea typeface="Helvetica Neue"/>
                <a:cs typeface="Helvetica Neue"/>
                <a:sym typeface="Helvetica Neue"/>
              </a:defRPr>
            </a:pPr>
            <a:endParaRPr lang="en-US" sz="1000" dirty="0">
              <a:solidFill>
                <a:schemeClr val="tx1"/>
              </a:solidFill>
              <a:latin typeface="+mn-lt"/>
            </a:endParaRPr>
          </a:p>
          <a:p>
            <a:pPr defTabSz="914400">
              <a:defRPr sz="1400">
                <a:latin typeface="Helvetica Neue"/>
                <a:ea typeface="Helvetica Neue"/>
                <a:cs typeface="Helvetica Neue"/>
                <a:sym typeface="Helvetica Neue"/>
              </a:defRPr>
            </a:pPr>
            <a:r>
              <a:rPr lang="en-US" sz="1000" dirty="0">
                <a:solidFill>
                  <a:schemeClr val="tx1"/>
                </a:solidFill>
                <a:latin typeface="+mn-lt"/>
              </a:rPr>
              <a:t>The work was performed by members of the PARADIM In-House Research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Publication: </a:t>
            </a:r>
            <a:r>
              <a:rPr lang="en-US" sz="1200" dirty="0">
                <a:effectLst/>
              </a:rPr>
              <a:t>J.N. Nelson, N.J. Schreiber, A.B. Georgescu, B.H. Goodge, B.D. Faeth, C.T. Parzyck, C. Zeledon, L.F. Kourkoutis, A.J. Millis, A. Georges, D.G. Schlom, and K.M. Shen, "Interfacial Charge Transfer and Persistent Metallicity of Ultrathin SrIrO</a:t>
            </a:r>
            <a:r>
              <a:rPr lang="en-US" sz="1200" baseline="-25000" dirty="0">
                <a:effectLst/>
              </a:rPr>
              <a:t>3</a:t>
            </a:r>
            <a:r>
              <a:rPr lang="en-US" sz="1200" dirty="0">
                <a:effectLst/>
              </a:rPr>
              <a:t>/SrRuO</a:t>
            </a:r>
            <a:r>
              <a:rPr lang="en-US" sz="1200" baseline="-25000" dirty="0">
                <a:effectLst/>
              </a:rPr>
              <a:t>3</a:t>
            </a:r>
            <a:r>
              <a:rPr lang="en-US" sz="1200" dirty="0">
                <a:effectLst/>
              </a:rPr>
              <a:t> Heterostructures," </a:t>
            </a:r>
            <a:r>
              <a:rPr lang="en-US" sz="1200" i="1" dirty="0">
                <a:effectLst/>
                <a:hlinkClick r:id="rId3"/>
              </a:rPr>
              <a:t>Sci. Adv.</a:t>
            </a:r>
            <a:r>
              <a:rPr lang="en-US" sz="1200" dirty="0">
                <a:effectLst/>
                <a:hlinkClick r:id="rId3"/>
              </a:rPr>
              <a:t> </a:t>
            </a:r>
            <a:r>
              <a:rPr lang="en-US" sz="1200" b="1" dirty="0">
                <a:effectLst/>
                <a:hlinkClick r:id="rId3"/>
              </a:rPr>
              <a:t>8</a:t>
            </a:r>
            <a:r>
              <a:rPr lang="en-US" sz="1200" dirty="0">
                <a:effectLst/>
                <a:hlinkClick r:id="rId3"/>
              </a:rPr>
              <a:t>, abj0481 (2022)</a:t>
            </a:r>
            <a:r>
              <a:rPr lang="en-US" sz="1200" dirty="0">
                <a:effectLst/>
              </a:rPr>
              <a:t>. </a:t>
            </a:r>
            <a:r>
              <a:rPr lang="en-US" dirty="0"/>
              <a:t>DOI: 10.1126/sciadv.abj0481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Acknowledgment:</a:t>
            </a:r>
            <a:r>
              <a:rPr lang="en-US" dirty="0"/>
              <a:t> </a:t>
            </a:r>
            <a:r>
              <a:rPr lang="en-US" b="1" dirty="0"/>
              <a:t>This work was primarily supported through the National Science Foundation (NSF) through the Platform for the Accelerated Realization, Analysis, and Discovery of Interface Materials (PARADIM) under Cooperative Agreement no. DMR-2039380</a:t>
            </a:r>
            <a:r>
              <a:rPr lang="en-US" dirty="0"/>
              <a:t> as well as grants no. DMR-1709255 and DMR-2104427. Additional support was provided through the Air Force Office of Scientific Research grants no. FA9550-15-1-0474 and FA9550-21-1-0168. J.N.N., N.J.S., and B.D.F. acknowledge support from the NSF Graduate Research Fellowship under grant no. DGE-1650441. C.T.P. acknowledges support from the Center for Bright Beams, NSF Award no. PHY-1549132 and from PARADIM (DMR-2039380). This research was also funded, in part, by the Gordon and Betty Moore Foundation’s EPiQS Initiative through grant nos. GBMF3850 and GBMF9073 to Cornell University. Substrate preparation was performed, in part, at the Cornell NanoScale Facility, a member of the National Nanotechnology Coordinated Infrastructure (NNCI), which is supported by the NSF (grant no. NNCI-2025233). This work made use of the Cornell Center for Materials Research Shared Facilities, which are supported through the NSF MRSEC program (DMR-1719875). The FEI Titan Themis 300 was acquired through no. NSF-MRI-1429155, with additional support from Cornell University, the Weill Institute, and the Kavli Institute at Cornell. The Thermo Fisher Helios G4 UX FIB was acquired with support by NSF no. DMR-2039380. The Flatiron Institute is a division of the Simons Foundation.</a:t>
            </a: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3920452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0"/>
            <a:ext cx="12191999"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4" name="Date Placeholder 3"/>
          <p:cNvSpPr>
            <a:spLocks noGrp="1"/>
          </p:cNvSpPr>
          <p:nvPr>
            <p:ph type="dt" sz="half" idx="10"/>
          </p:nvPr>
        </p:nvSpPr>
        <p:spPr/>
        <p:txBody>
          <a:bodyPr/>
          <a:lstStyle/>
          <a:p>
            <a:fld id="{6B1FBA00-CEC0-FF45-A57B-8470651015F1}"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1" y="6206770"/>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01"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8427" y="6413315"/>
              <a:ext cx="5097581" cy="369332"/>
            </a:xfrm>
            <a:prstGeom prst="rect">
              <a:avLst/>
            </a:prstGeom>
            <a:noFill/>
          </p:spPr>
          <p:txBody>
            <a:bodyPr wrap="square" lIns="91440" tIns="45720" rIns="91440" bIns="45720">
              <a:spAutoFit/>
            </a:bodyPr>
            <a:lstStyle/>
            <a:p>
              <a:pPr algn="l"/>
              <a:r>
                <a:rPr lang="en-US" sz="1800" b="1"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246524"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grpSp>
        <p:nvGrpSpPr>
          <p:cNvPr id="2" name="Group 1">
            <a:extLst>
              <a:ext uri="{FF2B5EF4-FFF2-40B4-BE49-F238E27FC236}">
                <a16:creationId xmlns:a16="http://schemas.microsoft.com/office/drawing/2014/main" id="{9C35AE24-2FFE-43AC-8D0E-2C1F1775D353}"/>
              </a:ext>
            </a:extLst>
          </p:cNvPr>
          <p:cNvGrpSpPr/>
          <p:nvPr userDrawn="1"/>
        </p:nvGrpSpPr>
        <p:grpSpPr>
          <a:xfrm>
            <a:off x="1" y="88900"/>
            <a:ext cx="3219519" cy="465327"/>
            <a:chOff x="0" y="261462"/>
            <a:chExt cx="3219519" cy="417702"/>
          </a:xfrm>
        </p:grpSpPr>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4354"/>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EAADE935-F099-4D2C-8BD9-A2EDD030BAF2}"/>
              </a:ext>
            </a:extLst>
          </p:cNvPr>
          <p:cNvSpPr txBox="1"/>
          <p:nvPr userDrawn="1"/>
        </p:nvSpPr>
        <p:spPr>
          <a:xfrm>
            <a:off x="100483" y="18587"/>
            <a:ext cx="2666780"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MIP: PARADIM at Cornell University, DMR-1539918</a:t>
            </a:r>
          </a:p>
        </p:txBody>
      </p:sp>
      <p:pic>
        <p:nvPicPr>
          <p:cNvPr id="23" name="Picture 22">
            <a:extLst>
              <a:ext uri="{FF2B5EF4-FFF2-40B4-BE49-F238E27FC236}">
                <a16:creationId xmlns:a16="http://schemas.microsoft.com/office/drawing/2014/main" id="{6CD1777E-2BB9-4398-BB90-E9598E9463FF}"/>
              </a:ext>
              <a:ext uri="{C183D7F6-B498-43B3-948B-1728B52AA6E4}">
                <adec:decorative xmlns:adec="http://schemas.microsoft.com/office/drawing/2017/decorative" val="1"/>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98709" y="6237051"/>
            <a:ext cx="2447925" cy="609600"/>
          </a:xfrm>
          <a:prstGeom prst="rect">
            <a:avLst/>
          </a:prstGeom>
          <a:noFill/>
          <a:ln>
            <a:noFill/>
          </a:ln>
        </p:spPr>
      </p:pic>
      <p:sp>
        <p:nvSpPr>
          <p:cNvPr id="3" name="hcSlideMaster.Title and ContentHeader">
            <a:extLst>
              <a:ext uri="{FF2B5EF4-FFF2-40B4-BE49-F238E27FC236}">
                <a16:creationId xmlns:a16="http://schemas.microsoft.com/office/drawing/2014/main" id="{C1719EE9-180A-5F3A-EEFF-57F3C8812AB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5D0ED402-CE49-D298-D4B4-361CEA8EE8E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F622DB29-02D3-1710-80F1-BF9E7D69BDB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AADE935-F099-4D2C-8BD9-A2EDD030BAF2}"/>
              </a:ext>
            </a:extLst>
          </p:cNvPr>
          <p:cNvSpPr txBox="1"/>
          <p:nvPr userDrawn="1"/>
        </p:nvSpPr>
        <p:spPr>
          <a:xfrm>
            <a:off x="100483" y="18587"/>
            <a:ext cx="2666780"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MIP: PARADIM at Cornell University, DMR-2039380</a:t>
            </a:r>
          </a:p>
        </p:txBody>
      </p:sp>
      <p:sp>
        <p:nvSpPr>
          <p:cNvPr id="2" name="hcSlideMaster.2_Title and ContentHeader">
            <a:extLst>
              <a:ext uri="{FF2B5EF4-FFF2-40B4-BE49-F238E27FC236}">
                <a16:creationId xmlns:a16="http://schemas.microsoft.com/office/drawing/2014/main" id="{F589A9EC-065E-CC6E-880C-8C62DF99519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6674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TIT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AADE935-F099-4D2C-8BD9-A2EDD030BAF2}"/>
              </a:ext>
            </a:extLst>
          </p:cNvPr>
          <p:cNvSpPr txBox="1"/>
          <p:nvPr userDrawn="1"/>
        </p:nvSpPr>
        <p:spPr>
          <a:xfrm>
            <a:off x="100483" y="18587"/>
            <a:ext cx="2666780"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MIP: PARADIM at Cornell University, DMR-2039380</a:t>
            </a:r>
          </a:p>
        </p:txBody>
      </p:sp>
    </p:spTree>
    <p:extLst>
      <p:ext uri="{BB962C8B-B14F-4D97-AF65-F5344CB8AC3E}">
        <p14:creationId xmlns:p14="http://schemas.microsoft.com/office/powerpoint/2010/main" val="2837737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85"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hyperlink" Target="https://doi.org/10.1126/sciadv.abj04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igh-angle annular dark-field scanning transmission electron microscopy (HAADF-STEM) images of n = 1 and 2 heterostructures measured along the [100]p direction, where p indicates the pseudocubic basis. This shows precise heterostructures with smooth and abrupt interfaces and with the SrIrO3 layers terminated by the expected SrO layer. Samples were capped with either amorphous Al2O3 or crystalline SrTiO3 following ARPES measurements but before removal from UHV.">
            <a:extLst>
              <a:ext uri="{FF2B5EF4-FFF2-40B4-BE49-F238E27FC236}">
                <a16:creationId xmlns:a16="http://schemas.microsoft.com/office/drawing/2014/main" id="{C697560B-5538-4AF7-84D8-25674E6C6410}"/>
              </a:ext>
            </a:extLst>
          </p:cNvPr>
          <p:cNvPicPr>
            <a:picLocks noChangeAspect="1"/>
          </p:cNvPicPr>
          <p:nvPr/>
        </p:nvPicPr>
        <p:blipFill>
          <a:blip r:embed="rId3"/>
          <a:stretch>
            <a:fillRect/>
          </a:stretch>
        </p:blipFill>
        <p:spPr>
          <a:xfrm>
            <a:off x="7010400" y="4833932"/>
            <a:ext cx="5038370" cy="1260453"/>
          </a:xfrm>
          <a:prstGeom prst="rect">
            <a:avLst/>
          </a:prstGeom>
        </p:spPr>
      </p:pic>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057650" y="150813"/>
            <a:ext cx="813435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Interfacial Charge Transfer and Persistent Metallicity </a:t>
            </a:r>
            <a:br>
              <a:rPr lang="en-US" sz="2000" b="1" dirty="0">
                <a:solidFill>
                  <a:srgbClr val="C00000"/>
                </a:solidFill>
                <a:latin typeface="Arial" panose="020B0604020202020204" pitchFamily="34" charset="0"/>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of Ultrathin SrIrO</a:t>
            </a:r>
            <a:r>
              <a:rPr lang="en-US" sz="2000" b="1" baseline="-25000" dirty="0">
                <a:solidFill>
                  <a:srgbClr val="C00000"/>
                </a:solidFill>
                <a:latin typeface="Arial" panose="020B0604020202020204" pitchFamily="34" charset="0"/>
                <a:cs typeface="Arial" panose="020B0604020202020204" pitchFamily="34" charset="0"/>
              </a:rPr>
              <a:t>3</a:t>
            </a:r>
            <a:r>
              <a:rPr lang="en-US" sz="2000" b="1" dirty="0">
                <a:solidFill>
                  <a:srgbClr val="C00000"/>
                </a:solidFill>
                <a:latin typeface="Arial" panose="020B0604020202020204" pitchFamily="34" charset="0"/>
                <a:cs typeface="Arial" panose="020B0604020202020204" pitchFamily="34" charset="0"/>
              </a:rPr>
              <a:t>/SrRuO</a:t>
            </a:r>
            <a:r>
              <a:rPr lang="en-US" sz="2000" b="1" baseline="-25000" dirty="0">
                <a:solidFill>
                  <a:srgbClr val="C00000"/>
                </a:solidFill>
                <a:latin typeface="Arial" panose="020B0604020202020204" pitchFamily="34" charset="0"/>
                <a:cs typeface="Arial" panose="020B0604020202020204" pitchFamily="34" charset="0"/>
              </a:rPr>
              <a:t>3</a:t>
            </a:r>
            <a:r>
              <a:rPr lang="en-US" sz="2000" b="1" dirty="0">
                <a:solidFill>
                  <a:srgbClr val="C00000"/>
                </a:solidFill>
                <a:latin typeface="Arial" panose="020B0604020202020204" pitchFamily="34" charset="0"/>
                <a:cs typeface="Arial" panose="020B0604020202020204" pitchFamily="34" charset="0"/>
              </a:rPr>
              <a:t> Heterostructures</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506602"/>
            <a:ext cx="3003806" cy="338554"/>
          </a:xfrm>
          <a:prstGeom prst="rect">
            <a:avLst/>
          </a:prstGeom>
        </p:spPr>
        <p:txBody>
          <a:bodyPr wrap="square" anchor="ctr">
            <a:spAutoFit/>
          </a:bodyPr>
          <a:lstStyle/>
          <a:p>
            <a:r>
              <a:rPr lang="en-US" sz="1600" b="1" dirty="0">
                <a:solidFill>
                  <a:srgbClr val="C00000"/>
                </a:solidFill>
                <a:latin typeface="Arial" panose="020B0604020202020204" pitchFamily="34" charset="0"/>
                <a:cs typeface="Arial" panose="020B0604020202020204" pitchFamily="34" charset="0"/>
              </a:rPr>
              <a:t>In-house Project - 2022</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042569" y="850472"/>
            <a:ext cx="7149432"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Kyle M. Shen, Darrell G. Schlom, Lena F. Kourkoutis (Cornell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105799" y="962289"/>
            <a:ext cx="4623917"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600"/>
              </a:spcBef>
            </a:pPr>
            <a:r>
              <a:rPr lang="en-US" sz="1400" dirty="0">
                <a:latin typeface="Arial" panose="020B0604020202020204" pitchFamily="34" charset="0"/>
                <a:cs typeface="Arial" panose="020B0604020202020204" pitchFamily="34" charset="0"/>
              </a:rPr>
              <a:t>Ultrathin quantum materials present a unique platform for the control of electronic, magnetic, and topological properties. A commonly observed phenomenon in many ultrathin quantum materials is that an undesired crossover from a metallic to an insulating state occurs below a critical thickness. This presents a potential challenge for realizing ultrathin heterostructures of quantum materials when metallic properties are desired. </a:t>
            </a:r>
          </a:p>
          <a:p>
            <a:pPr algn="just" eaLnBrk="1" hangingPunct="1">
              <a:spcBef>
                <a:spcPts val="600"/>
              </a:spcBef>
            </a:pPr>
            <a:r>
              <a:rPr lang="en-US" sz="1400" dirty="0">
                <a:latin typeface="Arial" panose="020B0604020202020204" pitchFamily="34" charset="0"/>
                <a:cs typeface="Arial" panose="020B0604020202020204" pitchFamily="34" charset="0"/>
              </a:rPr>
              <a:t>Here, members of PARADIM’s In-House Research group  use </a:t>
            </a:r>
            <a:r>
              <a:rPr lang="en-US" sz="1400" b="1" dirty="0">
                <a:latin typeface="Arial" panose="020B0604020202020204" pitchFamily="34" charset="0"/>
                <a:cs typeface="Arial" panose="020B0604020202020204" pitchFamily="34" charset="0"/>
              </a:rPr>
              <a:t>angle-resolved photoemission spectros-copy (ARPES) and molecular-beam epitaxy (MBE)</a:t>
            </a:r>
            <a:r>
              <a:rPr lang="en-US" sz="1400" dirty="0">
                <a:latin typeface="Arial" panose="020B0604020202020204" pitchFamily="34" charset="0"/>
                <a:cs typeface="Arial" panose="020B0604020202020204" pitchFamily="34" charset="0"/>
              </a:rPr>
              <a:t> to reveal the electronic structure, charge transfer, doping profile, and carrier effective masses in a layer-by-layer fashion for the interface between the Dirac nodal-line semimetal SrIrO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and the correlated metallic Weyl ferromagnet SrRuO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a:t>
            </a:r>
          </a:p>
          <a:p>
            <a:pPr algn="just" eaLnBrk="1" hangingPunct="1">
              <a:spcBef>
                <a:spcPts val="600"/>
              </a:spcBef>
            </a:pPr>
            <a:r>
              <a:rPr lang="en-US" sz="1400" dirty="0">
                <a:latin typeface="Arial" panose="020B0604020202020204" pitchFamily="34" charset="0"/>
                <a:cs typeface="Arial" panose="020B0604020202020204" pitchFamily="34" charset="0"/>
              </a:rPr>
              <a:t>It is shown here that metallicity can be preserved even down to a single SrIrO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layer, due to the structural similarities between SrIrO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and SrRuO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and the overlapping Ir and Ru </a:t>
            </a:r>
            <a:r>
              <a:rPr lang="en-US" sz="1400" i="1" dirty="0">
                <a:latin typeface="Arial" panose="020B0604020202020204" pitchFamily="34" charset="0"/>
                <a:cs typeface="Arial" panose="020B0604020202020204" pitchFamily="34" charset="0"/>
              </a:rPr>
              <a:t>d</a:t>
            </a:r>
            <a:r>
              <a:rPr lang="en-US" sz="1400" dirty="0">
                <a:latin typeface="Arial" panose="020B0604020202020204" pitchFamily="34" charset="0"/>
                <a:cs typeface="Arial" panose="020B0604020202020204" pitchFamily="34" charset="0"/>
              </a:rPr>
              <a:t> orbitals. In addition, ARPES reveals that electrons are transferred from the SrIrO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layer into the SrRuO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with an estimated screening length of λ = 3.2 ± 0.1 Å. </a:t>
            </a:r>
          </a:p>
        </p:txBody>
      </p:sp>
      <p:sp>
        <p:nvSpPr>
          <p:cNvPr id="10" name="Text Box 28">
            <a:extLst>
              <a:ext uri="{FF2B5EF4-FFF2-40B4-BE49-F238E27FC236}">
                <a16:creationId xmlns:a16="http://schemas.microsoft.com/office/drawing/2014/main" id="{3451FD21-2285-47F6-988F-6B4C16D7E292}"/>
              </a:ext>
            </a:extLst>
          </p:cNvPr>
          <p:cNvSpPr txBox="1">
            <a:spLocks noChangeArrowheads="1"/>
          </p:cNvSpPr>
          <p:nvPr/>
        </p:nvSpPr>
        <p:spPr bwMode="auto">
          <a:xfrm>
            <a:off x="4859081" y="5647366"/>
            <a:ext cx="2360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effectLst/>
              </a:rPr>
              <a:t>J.N. Nelson, </a:t>
            </a:r>
            <a:r>
              <a:rPr lang="en-US" sz="1400" i="1" dirty="0">
                <a:effectLst/>
              </a:rPr>
              <a:t>et al.</a:t>
            </a:r>
          </a:p>
          <a:p>
            <a:pPr eaLnBrk="1" hangingPunct="1"/>
            <a:r>
              <a:rPr lang="en-US" sz="1400" i="1" dirty="0">
                <a:effectLst/>
                <a:hlinkClick r:id="rId4"/>
              </a:rPr>
              <a:t>Sci. Adv.</a:t>
            </a:r>
            <a:r>
              <a:rPr lang="en-US" sz="1400" dirty="0">
                <a:effectLst/>
                <a:hlinkClick r:id="rId4"/>
              </a:rPr>
              <a:t> </a:t>
            </a:r>
            <a:r>
              <a:rPr lang="en-US" sz="1400" b="1" dirty="0">
                <a:effectLst/>
                <a:hlinkClick r:id="rId4"/>
              </a:rPr>
              <a:t>8</a:t>
            </a:r>
            <a:r>
              <a:rPr lang="en-US" sz="1400" b="1" dirty="0">
                <a:hlinkClick r:id="rId4"/>
              </a:rPr>
              <a:t> </a:t>
            </a:r>
            <a:r>
              <a:rPr lang="en-US" sz="1400" dirty="0">
                <a:hlinkClick r:id="rId4"/>
              </a:rPr>
              <a:t>(2022)</a:t>
            </a:r>
            <a:r>
              <a:rPr lang="en-US" sz="1400" dirty="0">
                <a:effectLst/>
                <a:hlinkClick r:id="rId4"/>
              </a:rPr>
              <a:t> abj0481</a:t>
            </a:r>
            <a:r>
              <a:rPr lang="en-US" sz="1400" dirty="0">
                <a:effectLst/>
              </a:rPr>
              <a:t>. </a:t>
            </a:r>
            <a:endParaRPr lang="en-US" sz="1400" dirty="0"/>
          </a:p>
        </p:txBody>
      </p:sp>
      <p:pic>
        <p:nvPicPr>
          <p:cNvPr id="22" name="Picture 21" descr="Constant energy intensity ARPES maps of (SrIrO3)n/(SrRuO3)20 heterostructures and comparison with density functional theory (DFT) calculations of constant energy intensity maps for bulk SrIrO3 at a variety of binding energies.">
            <a:extLst>
              <a:ext uri="{FF2B5EF4-FFF2-40B4-BE49-F238E27FC236}">
                <a16:creationId xmlns:a16="http://schemas.microsoft.com/office/drawing/2014/main" id="{A1C0CD92-9FB6-44E0-86E2-500783362354}"/>
              </a:ext>
            </a:extLst>
          </p:cNvPr>
          <p:cNvPicPr>
            <a:picLocks noChangeAspect="1"/>
          </p:cNvPicPr>
          <p:nvPr/>
        </p:nvPicPr>
        <p:blipFill>
          <a:blip r:embed="rId5"/>
          <a:stretch>
            <a:fillRect/>
          </a:stretch>
        </p:blipFill>
        <p:spPr>
          <a:xfrm>
            <a:off x="4928191" y="1423043"/>
            <a:ext cx="7076385" cy="3174024"/>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00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1005</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Helvetica Neue</vt:lpstr>
      <vt:lpstr>Arial</vt:lpstr>
      <vt:lpstr>Calibri</vt:lpstr>
      <vt:lpstr>Calibri Light</vt:lpstr>
      <vt:lpstr>Sitka Subheading</vt:lpstr>
      <vt:lpstr>Times New Roman</vt:lpstr>
      <vt:lpstr>Office Theme</vt:lpstr>
      <vt:lpstr>Interfacial Charge Transfer and Persistent Metallicity  of Ultrathin SrIrO3/SrRuO3 Heterostructures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Winkelbauer, Ramona E.</cp:lastModifiedBy>
  <cp:revision>311</cp:revision>
  <cp:lastPrinted>2018-03-20T12:31:18Z</cp:lastPrinted>
  <dcterms:created xsi:type="dcterms:W3CDTF">2017-10-05T17:34:54Z</dcterms:created>
  <dcterms:modified xsi:type="dcterms:W3CDTF">2023-03-28T16:19:16Z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8422c0cb-5bbe-4c5b-9999-862f244b7788</vt:lpwstr>
  </property>
  <property fmtid="{D5CDD505-2E9C-101B-9397-08002B2CF9AE}" pid="3" name="ContainsCUI">
    <vt:lpwstr>No</vt:lpwstr>
  </property>
</Properties>
</file>