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782" r:id="rId5"/>
  </p:sldMasterIdLst>
  <p:notesMasterIdLst>
    <p:notesMasterId r:id="rId7"/>
  </p:notesMasterIdLst>
  <p:handoutMasterIdLst>
    <p:handoutMasterId r:id="rId8"/>
  </p:handoutMasterIdLst>
  <p:sldIdLst>
    <p:sldId id="589" r:id="rId6"/>
  </p:sldIdLst>
  <p:sldSz cx="9144000" cy="5143500" type="screen16x9"/>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DRESSLER" initials="KD" lastIdx="1" clrIdx="0">
    <p:extLst>
      <p:ext uri="{19B8F6BF-5375-455C-9EA6-DF929625EA0E}">
        <p15:presenceInfo xmlns:p15="http://schemas.microsoft.com/office/powerpoint/2012/main" userId="S-1-5-21-1148585548-316328077-1442558448-379097" providerId="AD"/>
      </p:ext>
    </p:extLst>
  </p:cmAuthor>
  <p:cmAuthor id="2" name="Kevin Dressler" initials="KD" lastIdx="4" clrIdx="1">
    <p:extLst>
      <p:ext uri="{19B8F6BF-5375-455C-9EA6-DF929625EA0E}">
        <p15:presenceInfo xmlns:p15="http://schemas.microsoft.com/office/powerpoint/2012/main" userId="Kevin Dressler" providerId="None"/>
      </p:ext>
    </p:extLst>
  </p:cmAuthor>
  <p:cmAuthor id="3" name="Dressler, Kevin" initials="DK" lastIdx="8" clrIdx="2">
    <p:extLst>
      <p:ext uri="{19B8F6BF-5375-455C-9EA6-DF929625EA0E}">
        <p15:presenceInfo xmlns:p15="http://schemas.microsoft.com/office/powerpoint/2012/main" userId="S::kxd13@psu.edu::85b0a884-ec56-4e82-970c-fb9c9b1d5577" providerId="AD"/>
      </p:ext>
    </p:extLst>
  </p:cmAuthor>
  <p:cmAuthor id="4" name="Tanushree Choudhury" initials="TC" lastIdx="2" clrIdx="3">
    <p:extLst>
      <p:ext uri="{19B8F6BF-5375-455C-9EA6-DF929625EA0E}">
        <p15:presenceInfo xmlns:p15="http://schemas.microsoft.com/office/powerpoint/2012/main" userId="b4d6ffdb455394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57F"/>
    <a:srgbClr val="FF9933"/>
    <a:srgbClr val="003399"/>
    <a:srgbClr val="000066"/>
    <a:srgbClr val="CBD3E8"/>
    <a:srgbClr val="E7EAF4"/>
    <a:srgbClr val="9E6E25"/>
    <a:srgbClr val="EAD8BD"/>
    <a:srgbClr val="99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B3749-7505-47EF-B4F9-0C1D1FA9D440}" v="6" dt="2022-09-22T13:19:42.417"/>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3290" autoAdjust="0"/>
  </p:normalViewPr>
  <p:slideViewPr>
    <p:cSldViewPr snapToGrid="0">
      <p:cViewPr varScale="1">
        <p:scale>
          <a:sx n="103" d="100"/>
          <a:sy n="103" d="100"/>
        </p:scale>
        <p:origin x="605" y="72"/>
      </p:cViewPr>
      <p:guideLst>
        <p:guide orient="horz" pos="1620"/>
        <p:guide pos="2880"/>
      </p:guideLst>
    </p:cSldViewPr>
  </p:slideViewPr>
  <p:notesTextViewPr>
    <p:cViewPr>
      <p:scale>
        <a:sx n="3" d="2"/>
        <a:sy n="3" d="2"/>
      </p:scale>
      <p:origin x="0" y="0"/>
    </p:cViewPr>
  </p:notesTextViewPr>
  <p:sorterViewPr>
    <p:cViewPr>
      <p:scale>
        <a:sx n="180" d="100"/>
        <a:sy n="180" d="100"/>
      </p:scale>
      <p:origin x="0" y="0"/>
    </p:cViewPr>
  </p:sorterViewPr>
  <p:notesViewPr>
    <p:cSldViewPr snapToGrid="0">
      <p:cViewPr>
        <p:scale>
          <a:sx n="100" d="100"/>
          <a:sy n="100" d="100"/>
        </p:scale>
        <p:origin x="3420" y="-960"/>
      </p:cViewPr>
      <p:guideLst>
        <p:guide orient="horz" pos="2909"/>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331749-5330-4FD8-9FCD-68A64ADEBB98}"/>
              </a:ext>
            </a:extLst>
          </p:cNvPr>
          <p:cNvSpPr>
            <a:spLocks noGrp="1"/>
          </p:cNvSpPr>
          <p:nvPr>
            <p:ph type="sldNum" sz="quarter" idx="3"/>
          </p:nvPr>
        </p:nvSpPr>
        <p:spPr>
          <a:xfrm>
            <a:off x="3" y="8773358"/>
            <a:ext cx="7008879" cy="462719"/>
          </a:xfrm>
          <a:prstGeom prst="rect">
            <a:avLst/>
          </a:prstGeom>
        </p:spPr>
        <p:txBody>
          <a:bodyPr vert="horz" lIns="88139" tIns="44070" rIns="88139" bIns="44070" rtlCol="0" anchor="b"/>
          <a:lstStyle>
            <a:lvl1pPr algn="r">
              <a:defRPr sz="1200"/>
            </a:lvl1pPr>
          </a:lstStyle>
          <a:p>
            <a:pPr algn="ctr"/>
            <a:fld id="{7184B23C-FB51-4502-B7BE-A9ED0283EB7D}" type="slidenum">
              <a:rPr lang="en-US" sz="1050" smtClean="0">
                <a:latin typeface="Helvetica Neue"/>
              </a:rPr>
              <a:pPr algn="ctr"/>
              <a:t>‹#›</a:t>
            </a:fld>
            <a:endParaRPr lang="en-US" sz="1050" dirty="0">
              <a:latin typeface="Helvetica Neue"/>
            </a:endParaRPr>
          </a:p>
        </p:txBody>
      </p:sp>
      <p:sp>
        <p:nvSpPr>
          <p:cNvPr id="2" name="Header Placeholder 1">
            <a:extLst>
              <a:ext uri="{FF2B5EF4-FFF2-40B4-BE49-F238E27FC236}">
                <a16:creationId xmlns:a16="http://schemas.microsoft.com/office/drawing/2014/main" id="{5132FCC0-E1A5-4E56-9969-F73D8D58EE9B}"/>
              </a:ext>
            </a:extLst>
          </p:cNvPr>
          <p:cNvSpPr>
            <a:spLocks noGrp="1"/>
          </p:cNvSpPr>
          <p:nvPr>
            <p:ph type="hdr" sz="quarter"/>
          </p:nvPr>
        </p:nvSpPr>
        <p:spPr>
          <a:xfrm>
            <a:off x="3" y="1"/>
            <a:ext cx="7008879" cy="463696"/>
          </a:xfrm>
          <a:prstGeom prst="rect">
            <a:avLst/>
          </a:prstGeom>
        </p:spPr>
        <p:txBody>
          <a:bodyPr vert="horz" lIns="91440" tIns="45720" rIns="91440" bIns="45720" rtlCol="0"/>
          <a:lstStyle>
            <a:lvl1pPr algn="l">
              <a:defRPr sz="1200"/>
            </a:lvl1pPr>
          </a:lstStyle>
          <a:p>
            <a:pPr algn="ctr"/>
            <a:r>
              <a:rPr lang="en-US" sz="1050" dirty="0">
                <a:latin typeface="Helvetica Neue"/>
              </a:rPr>
              <a:t>User Program</a:t>
            </a:r>
          </a:p>
        </p:txBody>
      </p:sp>
    </p:spTree>
    <p:extLst>
      <p:ext uri="{BB962C8B-B14F-4D97-AF65-F5344CB8AC3E}">
        <p14:creationId xmlns:p14="http://schemas.microsoft.com/office/powerpoint/2010/main" val="194421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145" cy="461192"/>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7" y="2"/>
            <a:ext cx="3038145" cy="461192"/>
          </a:xfrm>
          <a:prstGeom prst="rect">
            <a:avLst/>
          </a:prstGeom>
        </p:spPr>
        <p:txBody>
          <a:bodyPr vert="horz" lIns="88139" tIns="44070" rIns="88139" bIns="44070" rtlCol="0"/>
          <a:lstStyle>
            <a:lvl1pPr algn="r">
              <a:defRPr sz="1200"/>
            </a:lvl1pPr>
          </a:lstStyle>
          <a:p>
            <a:fld id="{63077E1E-5F38-40DD-A6BE-AB2FADD82C5B}" type="datetimeFigureOut">
              <a:rPr lang="en-US" smtClean="0"/>
              <a:t>3/22/2023</a:t>
            </a:fld>
            <a:endParaRPr lang="en-US" dirty="0"/>
          </a:p>
        </p:txBody>
      </p:sp>
      <p:sp>
        <p:nvSpPr>
          <p:cNvPr id="4" name="Slide Image Placeholder 3"/>
          <p:cNvSpPr>
            <a:spLocks noGrp="1" noRot="1" noChangeAspect="1"/>
          </p:cNvSpPr>
          <p:nvPr>
            <p:ph type="sldImg" idx="2"/>
          </p:nvPr>
        </p:nvSpPr>
        <p:spPr>
          <a:xfrm>
            <a:off x="427038" y="693738"/>
            <a:ext cx="6156325" cy="3463925"/>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6" y="4387445"/>
            <a:ext cx="5607711" cy="415531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3358"/>
            <a:ext cx="3038145" cy="46119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7" y="8773358"/>
            <a:ext cx="3038145" cy="461192"/>
          </a:xfrm>
          <a:prstGeom prst="rect">
            <a:avLst/>
          </a:prstGeom>
        </p:spPr>
        <p:txBody>
          <a:bodyPr vert="horz" lIns="88139" tIns="44070" rIns="88139" bIns="44070" rtlCol="0" anchor="b"/>
          <a:lstStyle>
            <a:lvl1pPr algn="r">
              <a:defRPr sz="1200"/>
            </a:lvl1pPr>
          </a:lstStyle>
          <a:p>
            <a:fld id="{758B4F96-4FE3-48B3-AE38-1327B330FF2A}" type="slidenum">
              <a:rPr lang="en-US" smtClean="0"/>
              <a:t>‹#›</a:t>
            </a:fld>
            <a:endParaRPr lang="en-US" dirty="0"/>
          </a:p>
        </p:txBody>
      </p:sp>
    </p:spTree>
    <p:extLst>
      <p:ext uri="{BB962C8B-B14F-4D97-AF65-F5344CB8AC3E}">
        <p14:creationId xmlns:p14="http://schemas.microsoft.com/office/powerpoint/2010/main" val="341414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36613"/>
            <a:ext cx="6156325" cy="3463925"/>
          </a:xfrm>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000" b="1" dirty="0">
                <a:solidFill>
                  <a:schemeClr val="tx1"/>
                </a:solidFill>
                <a:latin typeface="+mn-lt"/>
              </a:rPr>
              <a:t>What Has Been Achieved: </a:t>
            </a:r>
            <a:r>
              <a:rPr lang="en-US" sz="1000" dirty="0"/>
              <a:t>We demonstrated MBE growth of a new hybrid vdW topological semimetal/2D ferromagnet quantum material by interfacing a 2D ferromagnet (1T-CrTe</a:t>
            </a:r>
            <a:r>
              <a:rPr lang="en-US" sz="1000" baseline="-25000" dirty="0"/>
              <a:t>2</a:t>
            </a:r>
            <a:r>
              <a:rPr lang="en-US" sz="1000" dirty="0"/>
              <a:t>) epitaxially with a Dirac semimetal (ZrTe</a:t>
            </a:r>
            <a:r>
              <a:rPr lang="en-US" sz="1000" baseline="-25000" dirty="0"/>
              <a:t>2</a:t>
            </a:r>
            <a:r>
              <a:rPr lang="en-US" sz="1000" dirty="0"/>
              <a:t>). We demonstrated efficient current-driven magnetization switching in these heterostructures. </a:t>
            </a:r>
            <a:r>
              <a:rPr lang="en-US" sz="1000" b="1" dirty="0">
                <a:solidFill>
                  <a:schemeClr val="tx1"/>
                </a:solidFill>
                <a:latin typeface="+mn-lt"/>
              </a:rPr>
              <a:t>Importance of the Achievement: </a:t>
            </a:r>
            <a:r>
              <a:rPr lang="en-US" sz="1000" b="0" dirty="0">
                <a:solidFill>
                  <a:schemeClr val="tx1"/>
                </a:solidFill>
                <a:latin typeface="+mn-lt"/>
              </a:rPr>
              <a:t>This</a:t>
            </a:r>
            <a:r>
              <a:rPr lang="en-US" sz="1000" dirty="0"/>
              <a:t> work is an important step toward developing wafer scale topological 2D vdW quantum materials as an energy efficient platform for non-volatile random access memory. </a:t>
            </a:r>
          </a:p>
          <a:p>
            <a:pPr defTabSz="914400">
              <a:defRPr sz="1400">
                <a:latin typeface="Helvetica Neue"/>
                <a:ea typeface="Helvetica Neue"/>
                <a:cs typeface="Helvetica Neue"/>
                <a:sym typeface="Helvetica Neue"/>
              </a:defRPr>
            </a:pPr>
            <a:r>
              <a:rPr lang="en-US" sz="1000" b="1" dirty="0">
                <a:solidFill>
                  <a:schemeClr val="tx1"/>
                </a:solidFill>
                <a:latin typeface="+mn-lt"/>
              </a:rPr>
              <a:t>Unique Feature(s) of the MIP that Enabled this Achievement: </a:t>
            </a:r>
            <a:r>
              <a:rPr lang="en-US" sz="1000" b="0" dirty="0">
                <a:solidFill>
                  <a:schemeClr val="tx1"/>
                </a:solidFill>
                <a:latin typeface="+mn-lt"/>
              </a:rPr>
              <a:t>the 2DCC MBE/ARPES/STM and theory facilities were essential for obtaining a comprehensive understanding of this new family of heterostructures.</a:t>
            </a:r>
          </a:p>
          <a:p>
            <a:pPr defTabSz="914400">
              <a:defRPr sz="1400">
                <a:latin typeface="Helvetica Neue"/>
                <a:ea typeface="Helvetica Neue"/>
                <a:cs typeface="Helvetica Neue"/>
                <a:sym typeface="Helvetica Neue"/>
              </a:defRPr>
            </a:pPr>
            <a:r>
              <a:rPr lang="en-US" sz="1000" b="1" dirty="0">
                <a:solidFill>
                  <a:schemeClr val="tx1"/>
                </a:solidFill>
                <a:latin typeface="+mn-lt"/>
              </a:rPr>
              <a:t>(If Applicable)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Yongxi Ou, Wilson Yanez, Run Xiao, Max Stanley, Supriya Ghosh, Boyang Zheng, Wei Jiang, Yu-Sheng Huang, Timothy Pillsbury, Anthony Richardella, Chaoxing Liu, Tony Low, Vincent H. Crespi, K. Andre Mkhoyan, Nitin Samarth.</a:t>
            </a:r>
          </a:p>
          <a:p>
            <a:r>
              <a:rPr lang="en-US" sz="1000" dirty="0">
                <a:effectLst/>
              </a:rPr>
              <a:t>, </a:t>
            </a:r>
            <a:r>
              <a:rPr lang="en-US" sz="1200" b="0" i="0" u="none" strike="noStrike" kern="1200" dirty="0">
                <a:solidFill>
                  <a:schemeClr val="tx1"/>
                </a:solidFill>
                <a:effectLst/>
                <a:latin typeface="+mn-lt"/>
                <a:ea typeface="+mn-ea"/>
                <a:cs typeface="+mn-cs"/>
              </a:rPr>
              <a:t>ZrTe</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/CrTe</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an epitaxial van der Waals platform for spintronics. </a:t>
            </a:r>
            <a:r>
              <a:rPr lang="en-US" sz="1200" b="0" i="1" u="none" strike="noStrike" kern="1200" dirty="0">
                <a:solidFill>
                  <a:schemeClr val="tx1"/>
                </a:solidFill>
                <a:effectLst/>
                <a:latin typeface="+mn-lt"/>
                <a:ea typeface="+mn-ea"/>
                <a:cs typeface="+mn-cs"/>
              </a:rPr>
              <a:t>Nat Commun</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13, </a:t>
            </a:r>
            <a:r>
              <a:rPr lang="en-US" sz="1200" b="0" i="0" u="none" strike="noStrike" kern="1200" dirty="0">
                <a:solidFill>
                  <a:schemeClr val="tx1"/>
                </a:solidFill>
                <a:effectLst/>
                <a:latin typeface="+mn-lt"/>
                <a:ea typeface="+mn-ea"/>
                <a:cs typeface="+mn-cs"/>
              </a:rPr>
              <a:t>2972 (2022). https://doi.org/10.1038/s41467-022-30738-1 </a:t>
            </a:r>
            <a:endParaRPr lang="en-US" sz="1000" dirty="0">
              <a:effectLst/>
            </a:endParaRPr>
          </a:p>
          <a:p>
            <a:endParaRPr lang="en-US" sz="120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Acknowledgements: </a:t>
            </a:r>
            <a:r>
              <a:rPr lang="en-US" sz="1200" kern="1200" dirty="0">
                <a:solidFill>
                  <a:schemeClr val="tx1"/>
                </a:solidFill>
                <a:effectLst/>
                <a:latin typeface="+mn-lt"/>
                <a:ea typeface="+mn-ea"/>
                <a:cs typeface="+mn-cs"/>
              </a:rPr>
              <a:t>The MBE synthesis, ARPES, STM measurements and theoretical calculations were supported by the Penn State Two-Dimensional Crystal Consortium-Materials Innovation Platform (2DCC-MIP) under NSF Grant No. DMR-2039351 (YO, BZ, MS, TP, AR, VHC, NS). Transport measurements were carried out under support of the Institute for Quantum Matter under DOE EFRC grant DE-SC0019331 (RX, NS). The TEM, XRD, and SOT measurements were supported by SMART, one of seven centers of nCORE, a Semiconductor Research Corporation program, sponsored by the National Institute of Standards and Technology (NIST) (WY, YSH, SG, TL, KAM, NS). Parts of this work were carried out in the Characterization Facility, University of Minnesota, which receives partial support from the NSF through the MRSEC (Award Number DMR-2011401) and the NNCI (Award Number ECCS-2025124) programs (SG, KAM). </a:t>
            </a:r>
            <a:endParaRPr lang="en-US" sz="1000" dirty="0">
              <a:effectLst/>
            </a:endParaRP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279768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C125-2436-4DDC-979D-5C887E2A86B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66019C-489A-4F99-983C-BA26BE4663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24EE35-A995-4066-B11F-56FD8877C73D}"/>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36C521F3-B407-475B-92CC-9E289FBB6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5571F1-FDCA-4AAC-A18E-708D2FBC1B42}"/>
              </a:ext>
            </a:extLst>
          </p:cNvPr>
          <p:cNvSpPr>
            <a:spLocks noGrp="1"/>
          </p:cNvSpPr>
          <p:nvPr>
            <p:ph type="sldNum" sz="quarter" idx="12"/>
          </p:nvPr>
        </p:nvSpPr>
        <p:spPr/>
        <p:txBody>
          <a:bodyPr/>
          <a:lstStyle/>
          <a:p>
            <a:fld id="{02E8017E-AE10-4631-A340-E7361DEDE0ED}" type="slidenum">
              <a:rPr lang="en-US" smtClean="0"/>
              <a:t>‹#›</a:t>
            </a:fld>
            <a:endParaRPr lang="en-US" dirty="0"/>
          </a:p>
        </p:txBody>
      </p:sp>
      <p:pic>
        <p:nvPicPr>
          <p:cNvPr id="7" name="Picture 6">
            <a:extLst>
              <a:ext uri="{FF2B5EF4-FFF2-40B4-BE49-F238E27FC236}">
                <a16:creationId xmlns:a16="http://schemas.microsoft.com/office/drawing/2014/main" id="{0D3A7D08-9211-41EA-BA2A-C396C16A20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39" y="120551"/>
            <a:ext cx="5027400" cy="1316103"/>
          </a:xfrm>
          <a:prstGeom prst="rect">
            <a:avLst/>
          </a:prstGeom>
        </p:spPr>
      </p:pic>
      <p:sp>
        <p:nvSpPr>
          <p:cNvPr id="8" name="hcSlideMaster.Title SlideHeader">
            <a:extLst>
              <a:ext uri="{FF2B5EF4-FFF2-40B4-BE49-F238E27FC236}">
                <a16:creationId xmlns:a16="http://schemas.microsoft.com/office/drawing/2014/main" id="{0FAA3A4D-B28C-6BC9-3BA4-81B8086CE8C2}"/>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9" name="hcTitle SlideHeader">
            <a:extLst>
              <a:ext uri="{FF2B5EF4-FFF2-40B4-BE49-F238E27FC236}">
                <a16:creationId xmlns:a16="http://schemas.microsoft.com/office/drawing/2014/main" id="{47F8451C-82FD-F1F6-0E71-8CAE85AF14E9}"/>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872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9E9B-9273-4AED-AABC-078E61B50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A7B76-46B7-4485-9BED-2744F307B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CA5E0-A7EB-4E53-98C9-BF850F6B1340}"/>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6E934A32-240A-40D9-AF00-C814E0DCB5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F24EA4-2C35-466C-B027-50F0E5D51E2E}"/>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7" name="hcSlideMaster.Title and Vertical TextHeader">
            <a:extLst>
              <a:ext uri="{FF2B5EF4-FFF2-40B4-BE49-F238E27FC236}">
                <a16:creationId xmlns:a16="http://schemas.microsoft.com/office/drawing/2014/main" id="{7DA80881-48F8-C935-303A-1B36B067B8EB}"/>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6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8BCD8-0691-4CDD-A38D-24D50A288D8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47A286-B14F-4D49-89EE-E0452893186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8943D-5E58-4BE4-8341-0C5AC79033BE}"/>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975B4B06-3C2A-4650-AC37-9D5EDCB6F2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7D1951-29BC-4213-A7EF-D3EFCDAA8320}"/>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7" name="hcSlideMaster.Vertical Title and TextHeader">
            <a:extLst>
              <a:ext uri="{FF2B5EF4-FFF2-40B4-BE49-F238E27FC236}">
                <a16:creationId xmlns:a16="http://schemas.microsoft.com/office/drawing/2014/main" id="{92B7496E-7D9B-C5C1-C25E-17592BB4259D}"/>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3695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PSU">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3" name="Title Text">
            <a:extLst>
              <a:ext uri="{FF2B5EF4-FFF2-40B4-BE49-F238E27FC236}">
                <a16:creationId xmlns:a16="http://schemas.microsoft.com/office/drawing/2014/main" id="{6662E052-8B9C-4518-95BD-1CE64A0FB29A}"/>
              </a:ext>
            </a:extLst>
          </p:cNvPr>
          <p:cNvSpPr txBox="1">
            <a:spLocks noGrp="1"/>
          </p:cNvSpPr>
          <p:nvPr>
            <p:ph type="title"/>
          </p:nvPr>
        </p:nvSpPr>
        <p:spPr>
          <a:xfrm>
            <a:off x="1959508" y="80367"/>
            <a:ext cx="5216057" cy="331515"/>
          </a:xfrm>
          <a:prstGeom prst="rect">
            <a:avLst/>
          </a:prstGeom>
        </p:spPr>
        <p:txBody>
          <a:bodyPr lIns="0" tIns="0" rIns="0" bIns="0">
            <a:normAutofit/>
          </a:bodyPr>
          <a:lstStyle>
            <a:lvl1pPr marR="78114" indent="76178" algn="ctr">
              <a:defRPr sz="1898">
                <a:solidFill>
                  <a:srgbClr val="38557F"/>
                </a:solidFill>
                <a:uFill>
                  <a:solidFill>
                    <a:srgbClr val="131A97"/>
                  </a:solidFill>
                </a:uFill>
                <a:latin typeface="Helvetica Neue"/>
                <a:ea typeface="+mj-ea"/>
                <a:cs typeface="Calibri" panose="020F0502020204030204" pitchFamily="34" charset="0"/>
                <a:sym typeface="Calibri"/>
              </a:defRPr>
            </a:lvl1pPr>
          </a:lstStyle>
          <a:p>
            <a:r>
              <a:rPr dirty="0"/>
              <a:t>Title Text</a:t>
            </a:r>
          </a:p>
        </p:txBody>
      </p:sp>
      <p:sp>
        <p:nvSpPr>
          <p:cNvPr id="2" name="hcSlideMaster.Top PSUHeader">
            <a:extLst>
              <a:ext uri="{FF2B5EF4-FFF2-40B4-BE49-F238E27FC236}">
                <a16:creationId xmlns:a16="http://schemas.microsoft.com/office/drawing/2014/main" id="{470668B5-E6EC-4124-9D5C-3E18924BE6BA}"/>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28037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2612"/>
            <a:ext cx="9162788" cy="600164"/>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33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379000" y="1000600"/>
            <a:ext cx="8222225" cy="3263504"/>
          </a:xfrm>
        </p:spPr>
        <p:txBody>
          <a:bodyPr/>
          <a:lstStyle>
            <a:lvl1pPr marL="255985" indent="-255985">
              <a:buClr>
                <a:schemeClr val="accent4">
                  <a:lumMod val="75000"/>
                </a:schemeClr>
              </a:buClr>
              <a:buFont typeface="Wingdings" panose="05000000000000000000" pitchFamily="2" charset="2"/>
              <a:buChar char="Ø"/>
              <a:defRPr sz="1800"/>
            </a:lvl1pPr>
            <a:lvl2pPr marL="557213" indent="-214313">
              <a:buClr>
                <a:srgbClr val="00B050"/>
              </a:buClr>
              <a:buSzPct val="88000"/>
              <a:buFont typeface="Wingdings" panose="05000000000000000000" pitchFamily="2" charset="2"/>
              <a:buChar char="v"/>
              <a:defRPr sz="1500">
                <a:solidFill>
                  <a:srgbClr val="0070C0"/>
                </a:solidFill>
              </a:defRPr>
            </a:lvl2pPr>
            <a:lvl3pPr>
              <a:defRPr sz="135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4682773"/>
            <a:ext cx="9144000" cy="490484"/>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055819" y="6395090"/>
              <a:ext cx="2877205" cy="261611"/>
            </a:xfrm>
            <a:prstGeom prst="rect">
              <a:avLst/>
            </a:prstGeom>
            <a:noFill/>
          </p:spPr>
          <p:txBody>
            <a:bodyPr wrap="square" lIns="91440" tIns="45720" rIns="91440" bIns="45720">
              <a:spAutoFit/>
            </a:bodyPr>
            <a:lstStyle/>
            <a:p>
              <a:pPr algn="ctr"/>
              <a:r>
                <a:rPr lang="en-US" sz="675"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6572250" y="4767263"/>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102394"/>
            <a:ext cx="2414639" cy="313277"/>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361386" y="605461"/>
            <a:ext cx="5782614" cy="333728"/>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3" name="Group 22">
            <a:extLst>
              <a:ext uri="{FF2B5EF4-FFF2-40B4-BE49-F238E27FC236}">
                <a16:creationId xmlns:a16="http://schemas.microsoft.com/office/drawing/2014/main" id="{390E5B9A-ABC2-4C17-A58C-E2F4BE865018}"/>
              </a:ext>
            </a:extLst>
          </p:cNvPr>
          <p:cNvGrpSpPr/>
          <p:nvPr userDrawn="1"/>
        </p:nvGrpSpPr>
        <p:grpSpPr>
          <a:xfrm>
            <a:off x="1" y="55327"/>
            <a:ext cx="2414639" cy="313277"/>
            <a:chOff x="0" y="261462"/>
            <a:chExt cx="3219519" cy="417702"/>
          </a:xfrm>
        </p:grpSpPr>
        <p:sp>
          <p:nvSpPr>
            <p:cNvPr id="24" name="Rectangle 23">
              <a:extLst>
                <a:ext uri="{FF2B5EF4-FFF2-40B4-BE49-F238E27FC236}">
                  <a16:creationId xmlns:a16="http://schemas.microsoft.com/office/drawing/2014/main" id="{8DE408ED-2610-4A02-89E2-948756405E64}"/>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ight Triangle 24">
              <a:extLst>
                <a:ext uri="{FF2B5EF4-FFF2-40B4-BE49-F238E27FC236}">
                  <a16:creationId xmlns:a16="http://schemas.microsoft.com/office/drawing/2014/main" id="{76E3B448-16DD-467E-867A-1541BE5B6316}"/>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hcSlideMaster.3_Title and ContentHeader">
            <a:extLst>
              <a:ext uri="{FF2B5EF4-FFF2-40B4-BE49-F238E27FC236}">
                <a16:creationId xmlns:a16="http://schemas.microsoft.com/office/drawing/2014/main" id="{3616A7A5-9155-52E4-A283-800C25D2C789}"/>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191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2612"/>
            <a:ext cx="9162788" cy="600164"/>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33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379000" y="1000600"/>
            <a:ext cx="8222225" cy="3263504"/>
          </a:xfrm>
        </p:spPr>
        <p:txBody>
          <a:bodyPr/>
          <a:lstStyle>
            <a:lvl1pPr marL="255985" indent="-255985">
              <a:buClr>
                <a:schemeClr val="accent4">
                  <a:lumMod val="75000"/>
                </a:schemeClr>
              </a:buClr>
              <a:buFont typeface="Wingdings" panose="05000000000000000000" pitchFamily="2" charset="2"/>
              <a:buChar char="Ø"/>
              <a:defRPr sz="1800"/>
            </a:lvl1pPr>
            <a:lvl2pPr marL="557213" indent="-214313">
              <a:buClr>
                <a:srgbClr val="00B050"/>
              </a:buClr>
              <a:buSzPct val="88000"/>
              <a:buFont typeface="Wingdings" panose="05000000000000000000" pitchFamily="2" charset="2"/>
              <a:buChar char="v"/>
              <a:defRPr sz="1500">
                <a:solidFill>
                  <a:srgbClr val="0070C0"/>
                </a:solidFill>
              </a:defRPr>
            </a:lvl2pPr>
            <a:lvl3pPr>
              <a:defRPr sz="135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4682773"/>
            <a:ext cx="9144000" cy="490484"/>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055819" y="6395090"/>
              <a:ext cx="2877205" cy="261611"/>
            </a:xfrm>
            <a:prstGeom prst="rect">
              <a:avLst/>
            </a:prstGeom>
            <a:noFill/>
          </p:spPr>
          <p:txBody>
            <a:bodyPr wrap="square" lIns="91440" tIns="45720" rIns="91440" bIns="45720">
              <a:spAutoFit/>
            </a:bodyPr>
            <a:lstStyle/>
            <a:p>
              <a:pPr algn="ctr"/>
              <a:r>
                <a:rPr lang="en-US" sz="675"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6572250" y="4767263"/>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102394"/>
            <a:ext cx="2414639" cy="313277"/>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361386" y="605461"/>
            <a:ext cx="5782614" cy="333728"/>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3" name="Group 22">
            <a:extLst>
              <a:ext uri="{FF2B5EF4-FFF2-40B4-BE49-F238E27FC236}">
                <a16:creationId xmlns:a16="http://schemas.microsoft.com/office/drawing/2014/main" id="{390E5B9A-ABC2-4C17-A58C-E2F4BE865018}"/>
              </a:ext>
            </a:extLst>
          </p:cNvPr>
          <p:cNvGrpSpPr/>
          <p:nvPr userDrawn="1"/>
        </p:nvGrpSpPr>
        <p:grpSpPr>
          <a:xfrm>
            <a:off x="1" y="55327"/>
            <a:ext cx="2414639" cy="313277"/>
            <a:chOff x="0" y="261462"/>
            <a:chExt cx="3219519" cy="417702"/>
          </a:xfrm>
        </p:grpSpPr>
        <p:sp>
          <p:nvSpPr>
            <p:cNvPr id="24" name="Rectangle 23">
              <a:extLst>
                <a:ext uri="{FF2B5EF4-FFF2-40B4-BE49-F238E27FC236}">
                  <a16:creationId xmlns:a16="http://schemas.microsoft.com/office/drawing/2014/main" id="{8DE408ED-2610-4A02-89E2-948756405E64}"/>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ight Triangle 24">
              <a:extLst>
                <a:ext uri="{FF2B5EF4-FFF2-40B4-BE49-F238E27FC236}">
                  <a16:creationId xmlns:a16="http://schemas.microsoft.com/office/drawing/2014/main" id="{76E3B448-16DD-467E-867A-1541BE5B6316}"/>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41019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C125-2436-4DDC-979D-5C887E2A86B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66019C-489A-4F99-983C-BA26BE4663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24EE35-A995-4066-B11F-56FD8877C73D}"/>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36C521F3-B407-475B-92CC-9E289FBB6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5571F1-FDCA-4AAC-A18E-708D2FBC1B42}"/>
              </a:ext>
            </a:extLst>
          </p:cNvPr>
          <p:cNvSpPr>
            <a:spLocks noGrp="1"/>
          </p:cNvSpPr>
          <p:nvPr>
            <p:ph type="sldNum" sz="quarter" idx="12"/>
          </p:nvPr>
        </p:nvSpPr>
        <p:spPr/>
        <p:txBody>
          <a:bodyPr/>
          <a:lstStyle/>
          <a:p>
            <a:fld id="{02E8017E-AE10-4631-A340-E7361DEDE0ED}" type="slidenum">
              <a:rPr lang="en-US" smtClean="0"/>
              <a:t>‹#›</a:t>
            </a:fld>
            <a:endParaRPr lang="en-US" dirty="0"/>
          </a:p>
        </p:txBody>
      </p:sp>
      <p:pic>
        <p:nvPicPr>
          <p:cNvPr id="7" name="Picture 6">
            <a:extLst>
              <a:ext uri="{FF2B5EF4-FFF2-40B4-BE49-F238E27FC236}">
                <a16:creationId xmlns:a16="http://schemas.microsoft.com/office/drawing/2014/main" id="{0D3A7D08-9211-41EA-BA2A-C396C16A20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39" y="120551"/>
            <a:ext cx="5027400" cy="1316103"/>
          </a:xfrm>
          <a:prstGeom prst="rect">
            <a:avLst/>
          </a:prstGeom>
        </p:spPr>
      </p:pic>
      <p:sp>
        <p:nvSpPr>
          <p:cNvPr id="8" name="hcSlideMaster135.Title SlideHeader">
            <a:extLst>
              <a:ext uri="{FF2B5EF4-FFF2-40B4-BE49-F238E27FC236}">
                <a16:creationId xmlns:a16="http://schemas.microsoft.com/office/drawing/2014/main" id="{E32BF174-C433-85BE-AEC1-27A228D9E619}"/>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9" name="hcTitle SlideHeader">
            <a:extLst>
              <a:ext uri="{FF2B5EF4-FFF2-40B4-BE49-F238E27FC236}">
                <a16:creationId xmlns:a16="http://schemas.microsoft.com/office/drawing/2014/main" id="{30FFC454-FFDC-FBDD-2D01-254C06BB1DC6}"/>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6140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36E3-7BD2-43D0-B038-02D2F6A92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76A7A-FC42-4C30-A979-EE63721F8A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D4F37-2A0E-4325-B1C0-FA56E145CE2B}"/>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DA4C8F97-D7C0-4923-9796-94F949170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61B55E-08AB-4EAD-B69C-F7B3FCD8B23D}"/>
              </a:ext>
            </a:extLst>
          </p:cNvPr>
          <p:cNvSpPr>
            <a:spLocks noGrp="1"/>
          </p:cNvSpPr>
          <p:nvPr>
            <p:ph type="sldNum" sz="quarter" idx="12"/>
          </p:nvPr>
        </p:nvSpPr>
        <p:spPr/>
        <p:txBody>
          <a:bodyPr/>
          <a:lstStyle/>
          <a:p>
            <a:fld id="{02E8017E-AE10-4631-A340-E7361DEDE0ED}" type="slidenum">
              <a:rPr lang="en-US" smtClean="0"/>
              <a:t>‹#›</a:t>
            </a:fld>
            <a:endParaRPr lang="en-US" dirty="0"/>
          </a:p>
        </p:txBody>
      </p:sp>
      <p:pic>
        <p:nvPicPr>
          <p:cNvPr id="7" name="Picture 6">
            <a:extLst>
              <a:ext uri="{FF2B5EF4-FFF2-40B4-BE49-F238E27FC236}">
                <a16:creationId xmlns:a16="http://schemas.microsoft.com/office/drawing/2014/main" id="{6AC7855C-B480-4CAE-AF52-6197A5BBAD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578" y="45004"/>
            <a:ext cx="1429112" cy="477383"/>
          </a:xfrm>
          <a:prstGeom prst="rect">
            <a:avLst/>
          </a:prstGeom>
        </p:spPr>
      </p:pic>
      <p:sp>
        <p:nvSpPr>
          <p:cNvPr id="8" name="hcSlideMaster135.Title and ContentHeader">
            <a:extLst>
              <a:ext uri="{FF2B5EF4-FFF2-40B4-BE49-F238E27FC236}">
                <a16:creationId xmlns:a16="http://schemas.microsoft.com/office/drawing/2014/main" id="{18810C6E-5517-C744-F940-B690C47333FE}"/>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9450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07A2-FE35-483D-B2A3-F0B1C107AEA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DAC5E8-4347-490B-811E-802B4D4F42D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B4BD88-14EF-4200-9980-58A66A9F8501}"/>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F03625B8-9629-43AA-9271-5FA08C748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B093B-181D-493E-8EEA-85FBCA1802C7}"/>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7" name="hcSlideMaster135.Section HeaderHeader">
            <a:extLst>
              <a:ext uri="{FF2B5EF4-FFF2-40B4-BE49-F238E27FC236}">
                <a16:creationId xmlns:a16="http://schemas.microsoft.com/office/drawing/2014/main" id="{C40FBBC1-8102-F410-5645-3717FECAC101}"/>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2241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AF73-ECF4-4305-8F9C-92E29E2DD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86430-C867-4E5B-8AAD-AB21A654910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5B7929-7D83-4079-8CD1-4249DF07CF7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C96F2-9305-4D45-9419-54475E94BC96}"/>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6" name="Footer Placeholder 5">
            <a:extLst>
              <a:ext uri="{FF2B5EF4-FFF2-40B4-BE49-F238E27FC236}">
                <a16:creationId xmlns:a16="http://schemas.microsoft.com/office/drawing/2014/main" id="{E96A04A3-655A-425A-A1F2-C06931FA19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4DB63-D1F4-49DB-8264-38DBD28AEE56}"/>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8" name="hcSlideMaster135.Two ContentHeader">
            <a:extLst>
              <a:ext uri="{FF2B5EF4-FFF2-40B4-BE49-F238E27FC236}">
                <a16:creationId xmlns:a16="http://schemas.microsoft.com/office/drawing/2014/main" id="{BD6DC8A8-F332-EAC3-2E9D-3CF1E7423383}"/>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28625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F6E6-2CDD-4873-953B-8E486E70FA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71CC4-C29F-4805-A275-C315094F0BD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8E7F9-C4D5-427A-860A-1114DDDEFD7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9C6EB8-AD94-42CF-8B4D-717BC5E6FA9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15106-2946-461A-9833-8C16600E176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D8558-B582-41DB-865B-A967061BDCC6}"/>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8" name="Footer Placeholder 7">
            <a:extLst>
              <a:ext uri="{FF2B5EF4-FFF2-40B4-BE49-F238E27FC236}">
                <a16:creationId xmlns:a16="http://schemas.microsoft.com/office/drawing/2014/main" id="{C1EF6561-A254-4999-8D3B-3AA6EAE031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E2E44B-0F02-44A4-9974-1C1D1BA24704}"/>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10" name="hcSlideMaster135.ComparisonHeader">
            <a:extLst>
              <a:ext uri="{FF2B5EF4-FFF2-40B4-BE49-F238E27FC236}">
                <a16:creationId xmlns:a16="http://schemas.microsoft.com/office/drawing/2014/main" id="{E8764133-5FE0-0A87-82DD-6D8D8E21C5D1}"/>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785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36E3-7BD2-43D0-B038-02D2F6A92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76A7A-FC42-4C30-A979-EE63721F8A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D4F37-2A0E-4325-B1C0-FA56E145CE2B}"/>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DA4C8F97-D7C0-4923-9796-94F949170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61B55E-08AB-4EAD-B69C-F7B3FCD8B23D}"/>
              </a:ext>
            </a:extLst>
          </p:cNvPr>
          <p:cNvSpPr>
            <a:spLocks noGrp="1"/>
          </p:cNvSpPr>
          <p:nvPr>
            <p:ph type="sldNum" sz="quarter" idx="12"/>
          </p:nvPr>
        </p:nvSpPr>
        <p:spPr/>
        <p:txBody>
          <a:bodyPr/>
          <a:lstStyle/>
          <a:p>
            <a:fld id="{02E8017E-AE10-4631-A340-E7361DEDE0ED}" type="slidenum">
              <a:rPr lang="en-US" smtClean="0"/>
              <a:t>‹#›</a:t>
            </a:fld>
            <a:endParaRPr lang="en-US" dirty="0"/>
          </a:p>
        </p:txBody>
      </p:sp>
      <p:pic>
        <p:nvPicPr>
          <p:cNvPr id="7" name="Picture 6">
            <a:extLst>
              <a:ext uri="{FF2B5EF4-FFF2-40B4-BE49-F238E27FC236}">
                <a16:creationId xmlns:a16="http://schemas.microsoft.com/office/drawing/2014/main" id="{6AC7855C-B480-4CAE-AF52-6197A5BBAD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578" y="45004"/>
            <a:ext cx="1429112" cy="477383"/>
          </a:xfrm>
          <a:prstGeom prst="rect">
            <a:avLst/>
          </a:prstGeom>
        </p:spPr>
      </p:pic>
      <p:sp>
        <p:nvSpPr>
          <p:cNvPr id="8" name="hcSlideMaster.Title and ContentHeader">
            <a:extLst>
              <a:ext uri="{FF2B5EF4-FFF2-40B4-BE49-F238E27FC236}">
                <a16:creationId xmlns:a16="http://schemas.microsoft.com/office/drawing/2014/main" id="{C79E8173-462B-0AE8-3C3A-AB83BD8AAF9E}"/>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3641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CDD1-9C3B-4B81-8FF7-7BEF7191B6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DEBAA7-A044-401B-8CEA-DB20B89B20A6}"/>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4" name="Footer Placeholder 3">
            <a:extLst>
              <a:ext uri="{FF2B5EF4-FFF2-40B4-BE49-F238E27FC236}">
                <a16:creationId xmlns:a16="http://schemas.microsoft.com/office/drawing/2014/main" id="{8852E659-12E6-42B8-87F5-1A0E31644E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1C65D0-8A2A-464E-9EFC-076AA73FB116}"/>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6" name="hcSlideMaster135.Title OnlyHeader">
            <a:extLst>
              <a:ext uri="{FF2B5EF4-FFF2-40B4-BE49-F238E27FC236}">
                <a16:creationId xmlns:a16="http://schemas.microsoft.com/office/drawing/2014/main" id="{A66ECB42-6476-F71C-7B51-77F4B2198953}"/>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49272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C028B-F056-4721-B99C-010436CDD079}"/>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3" name="Footer Placeholder 2">
            <a:extLst>
              <a:ext uri="{FF2B5EF4-FFF2-40B4-BE49-F238E27FC236}">
                <a16:creationId xmlns:a16="http://schemas.microsoft.com/office/drawing/2014/main" id="{D817BC59-05DD-44FE-933C-02BAA35330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3F80B7-D22D-4024-9C89-8C38B5EF6AE8}"/>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5" name="hcSlideMaster135.BlankHeader">
            <a:extLst>
              <a:ext uri="{FF2B5EF4-FFF2-40B4-BE49-F238E27FC236}">
                <a16:creationId xmlns:a16="http://schemas.microsoft.com/office/drawing/2014/main" id="{4C54461B-8D3F-69B6-3E4B-1B46E329A6F7}"/>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7115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9F53-1140-4FB2-B36C-30BE23BDDB6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E4CFAB-C630-410C-985D-081B72D3E5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318E10-09A6-473B-B559-E3DD32CDEE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AF1BCA-D357-4F31-BD1F-AE8A854DD21C}"/>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6" name="Footer Placeholder 5">
            <a:extLst>
              <a:ext uri="{FF2B5EF4-FFF2-40B4-BE49-F238E27FC236}">
                <a16:creationId xmlns:a16="http://schemas.microsoft.com/office/drawing/2014/main" id="{1ED3EA7B-ACAC-4BE6-A242-4D0532CC2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850F55-31F2-497F-861A-84DE2405F536}"/>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8" name="hcSlideMaster135.Content with CaptionHeader">
            <a:extLst>
              <a:ext uri="{FF2B5EF4-FFF2-40B4-BE49-F238E27FC236}">
                <a16:creationId xmlns:a16="http://schemas.microsoft.com/office/drawing/2014/main" id="{38E1FD65-C3E5-F9FA-E4B6-4C42F6A3B1C9}"/>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99277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8F34-CDDA-4291-BC91-2E39908854C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47CEB-7C8E-40D5-A92D-7B39684279E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49BDF6D-DE5D-4EE3-AE85-EA5A25CB996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D743C8-2BD0-41AD-A2B0-973858832D92}"/>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6" name="Footer Placeholder 5">
            <a:extLst>
              <a:ext uri="{FF2B5EF4-FFF2-40B4-BE49-F238E27FC236}">
                <a16:creationId xmlns:a16="http://schemas.microsoft.com/office/drawing/2014/main" id="{BB7B26E3-B7A3-4765-A64C-818EF5EF2C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3F5ACB-35EF-4785-A983-45D59AA1D1BD}"/>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8" name="hcSlideMaster135.Picture with CaptionHeader">
            <a:extLst>
              <a:ext uri="{FF2B5EF4-FFF2-40B4-BE49-F238E27FC236}">
                <a16:creationId xmlns:a16="http://schemas.microsoft.com/office/drawing/2014/main" id="{5F7670DC-A337-C9A0-257B-913E33754E9B}"/>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97713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9E9B-9273-4AED-AABC-078E61B50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A7B76-46B7-4485-9BED-2744F307B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CA5E0-A7EB-4E53-98C9-BF850F6B1340}"/>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6E934A32-240A-40D9-AF00-C814E0DCB5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F24EA4-2C35-466C-B027-50F0E5D51E2E}"/>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7" name="hcSlideMaster135.Title and Vertical TextHeader">
            <a:extLst>
              <a:ext uri="{FF2B5EF4-FFF2-40B4-BE49-F238E27FC236}">
                <a16:creationId xmlns:a16="http://schemas.microsoft.com/office/drawing/2014/main" id="{1BF9D410-FFD8-4D7A-C1B8-D9B0865DEC28}"/>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5796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8BCD8-0691-4CDD-A38D-24D50A288D8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47A286-B14F-4D49-89EE-E0452893186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8943D-5E58-4BE4-8341-0C5AC79033BE}"/>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975B4B06-3C2A-4650-AC37-9D5EDCB6F2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7D1951-29BC-4213-A7EF-D3EFCDAA8320}"/>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7" name="hcSlideMaster135.Vertical Title and TextHeader">
            <a:extLst>
              <a:ext uri="{FF2B5EF4-FFF2-40B4-BE49-F238E27FC236}">
                <a16:creationId xmlns:a16="http://schemas.microsoft.com/office/drawing/2014/main" id="{7A23ACFE-DB8C-0D5F-5603-1E6F76B43EA5}"/>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6211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PSU">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3" name="Title Text">
            <a:extLst>
              <a:ext uri="{FF2B5EF4-FFF2-40B4-BE49-F238E27FC236}">
                <a16:creationId xmlns:a16="http://schemas.microsoft.com/office/drawing/2014/main" id="{6662E052-8B9C-4518-95BD-1CE64A0FB29A}"/>
              </a:ext>
            </a:extLst>
          </p:cNvPr>
          <p:cNvSpPr txBox="1">
            <a:spLocks noGrp="1"/>
          </p:cNvSpPr>
          <p:nvPr>
            <p:ph type="title"/>
          </p:nvPr>
        </p:nvSpPr>
        <p:spPr>
          <a:xfrm>
            <a:off x="1959508" y="80367"/>
            <a:ext cx="5216057" cy="331515"/>
          </a:xfrm>
          <a:prstGeom prst="rect">
            <a:avLst/>
          </a:prstGeom>
        </p:spPr>
        <p:txBody>
          <a:bodyPr lIns="0" tIns="0" rIns="0" bIns="0">
            <a:normAutofit/>
          </a:bodyPr>
          <a:lstStyle>
            <a:lvl1pPr marR="78114" indent="76178" algn="ctr">
              <a:defRPr sz="1898">
                <a:solidFill>
                  <a:srgbClr val="38557F"/>
                </a:solidFill>
                <a:uFill>
                  <a:solidFill>
                    <a:srgbClr val="131A97"/>
                  </a:solidFill>
                </a:uFill>
                <a:latin typeface="Helvetica Neue"/>
                <a:ea typeface="+mj-ea"/>
                <a:cs typeface="Calibri" panose="020F0502020204030204" pitchFamily="34" charset="0"/>
                <a:sym typeface="Calibri"/>
              </a:defRPr>
            </a:lvl1pPr>
          </a:lstStyle>
          <a:p>
            <a:r>
              <a:rPr dirty="0"/>
              <a:t>Title Text</a:t>
            </a:r>
          </a:p>
        </p:txBody>
      </p:sp>
      <p:sp>
        <p:nvSpPr>
          <p:cNvPr id="2" name="hcSlideMaster135.Top PSUHeader">
            <a:extLst>
              <a:ext uri="{FF2B5EF4-FFF2-40B4-BE49-F238E27FC236}">
                <a16:creationId xmlns:a16="http://schemas.microsoft.com/office/drawing/2014/main" id="{F21B78A7-A40E-E3C1-F2A9-B5875BD79944}"/>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373522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2612"/>
            <a:ext cx="9162788" cy="600164"/>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33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379000" y="1000600"/>
            <a:ext cx="8222225" cy="3263504"/>
          </a:xfrm>
        </p:spPr>
        <p:txBody>
          <a:bodyPr/>
          <a:lstStyle>
            <a:lvl1pPr marL="255985" indent="-255985">
              <a:buClr>
                <a:schemeClr val="accent4">
                  <a:lumMod val="75000"/>
                </a:schemeClr>
              </a:buClr>
              <a:buFont typeface="Wingdings" panose="05000000000000000000" pitchFamily="2" charset="2"/>
              <a:buChar char="Ø"/>
              <a:defRPr sz="1800"/>
            </a:lvl1pPr>
            <a:lvl2pPr marL="557213" indent="-214313">
              <a:buClr>
                <a:srgbClr val="00B050"/>
              </a:buClr>
              <a:buSzPct val="88000"/>
              <a:buFont typeface="Wingdings" panose="05000000000000000000" pitchFamily="2" charset="2"/>
              <a:buChar char="v"/>
              <a:defRPr sz="1500">
                <a:solidFill>
                  <a:srgbClr val="0070C0"/>
                </a:solidFill>
              </a:defRPr>
            </a:lvl2pPr>
            <a:lvl3pPr>
              <a:defRPr sz="135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4682773"/>
            <a:ext cx="9144000" cy="490484"/>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055819" y="6395090"/>
              <a:ext cx="2877205" cy="261611"/>
            </a:xfrm>
            <a:prstGeom prst="rect">
              <a:avLst/>
            </a:prstGeom>
            <a:noFill/>
          </p:spPr>
          <p:txBody>
            <a:bodyPr wrap="square" lIns="91440" tIns="45720" rIns="91440" bIns="45720">
              <a:spAutoFit/>
            </a:bodyPr>
            <a:lstStyle/>
            <a:p>
              <a:pPr algn="ctr"/>
              <a:r>
                <a:rPr lang="en-US" sz="675"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6572250" y="4767263"/>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102394"/>
            <a:ext cx="2414639" cy="313277"/>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530688" y="605461"/>
            <a:ext cx="5613312" cy="333728"/>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3" name="Group 22">
            <a:extLst>
              <a:ext uri="{FF2B5EF4-FFF2-40B4-BE49-F238E27FC236}">
                <a16:creationId xmlns:a16="http://schemas.microsoft.com/office/drawing/2014/main" id="{390E5B9A-ABC2-4C17-A58C-E2F4BE865018}"/>
              </a:ext>
            </a:extLst>
          </p:cNvPr>
          <p:cNvGrpSpPr/>
          <p:nvPr userDrawn="1"/>
        </p:nvGrpSpPr>
        <p:grpSpPr>
          <a:xfrm>
            <a:off x="1" y="55327"/>
            <a:ext cx="2414639" cy="313277"/>
            <a:chOff x="0" y="261462"/>
            <a:chExt cx="3219519" cy="417702"/>
          </a:xfrm>
        </p:grpSpPr>
        <p:sp>
          <p:nvSpPr>
            <p:cNvPr id="24" name="Rectangle 23">
              <a:extLst>
                <a:ext uri="{FF2B5EF4-FFF2-40B4-BE49-F238E27FC236}">
                  <a16:creationId xmlns:a16="http://schemas.microsoft.com/office/drawing/2014/main" id="{8DE408ED-2610-4A02-89E2-948756405E64}"/>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ight Triangle 24">
              <a:extLst>
                <a:ext uri="{FF2B5EF4-FFF2-40B4-BE49-F238E27FC236}">
                  <a16:creationId xmlns:a16="http://schemas.microsoft.com/office/drawing/2014/main" id="{76E3B448-16DD-467E-867A-1541BE5B6316}"/>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hcSlideMaster135.1_Title and ContentHeader">
            <a:extLst>
              <a:ext uri="{FF2B5EF4-FFF2-40B4-BE49-F238E27FC236}">
                <a16:creationId xmlns:a16="http://schemas.microsoft.com/office/drawing/2014/main" id="{88ED4C3A-1D4A-3EC3-2558-F134776DD912}"/>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41328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2612"/>
            <a:ext cx="9162788" cy="600164"/>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33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379000" y="1000600"/>
            <a:ext cx="8222225" cy="3263504"/>
          </a:xfrm>
        </p:spPr>
        <p:txBody>
          <a:bodyPr/>
          <a:lstStyle>
            <a:lvl1pPr marL="255985" indent="-255985">
              <a:buClr>
                <a:schemeClr val="accent4">
                  <a:lumMod val="75000"/>
                </a:schemeClr>
              </a:buClr>
              <a:buFont typeface="Wingdings" panose="05000000000000000000" pitchFamily="2" charset="2"/>
              <a:buChar char="Ø"/>
              <a:defRPr sz="1800"/>
            </a:lvl1pPr>
            <a:lvl2pPr marL="557213" indent="-214313">
              <a:buClr>
                <a:srgbClr val="00B050"/>
              </a:buClr>
              <a:buSzPct val="88000"/>
              <a:buFont typeface="Wingdings" panose="05000000000000000000" pitchFamily="2" charset="2"/>
              <a:buChar char="v"/>
              <a:defRPr sz="1500">
                <a:solidFill>
                  <a:srgbClr val="0070C0"/>
                </a:solidFill>
              </a:defRPr>
            </a:lvl2pPr>
            <a:lvl3pPr>
              <a:defRPr sz="135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4682773"/>
            <a:ext cx="9144000" cy="490484"/>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055819" y="6395090"/>
              <a:ext cx="2877205" cy="261611"/>
            </a:xfrm>
            <a:prstGeom prst="rect">
              <a:avLst/>
            </a:prstGeom>
            <a:noFill/>
          </p:spPr>
          <p:txBody>
            <a:bodyPr wrap="square" lIns="91440" tIns="45720" rIns="91440" bIns="45720">
              <a:spAutoFit/>
            </a:bodyPr>
            <a:lstStyle/>
            <a:p>
              <a:pPr algn="ctr"/>
              <a:r>
                <a:rPr lang="en-US" sz="675"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6572250" y="4767263"/>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5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102394"/>
            <a:ext cx="2414639" cy="313277"/>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530688" y="605460"/>
            <a:ext cx="5613312" cy="600163"/>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3" name="Group 22">
            <a:extLst>
              <a:ext uri="{FF2B5EF4-FFF2-40B4-BE49-F238E27FC236}">
                <a16:creationId xmlns:a16="http://schemas.microsoft.com/office/drawing/2014/main" id="{390E5B9A-ABC2-4C17-A58C-E2F4BE865018}"/>
              </a:ext>
            </a:extLst>
          </p:cNvPr>
          <p:cNvGrpSpPr/>
          <p:nvPr userDrawn="1"/>
        </p:nvGrpSpPr>
        <p:grpSpPr>
          <a:xfrm>
            <a:off x="1" y="55327"/>
            <a:ext cx="2414639" cy="313277"/>
            <a:chOff x="0" y="261462"/>
            <a:chExt cx="3219519" cy="417702"/>
          </a:xfrm>
        </p:grpSpPr>
        <p:sp>
          <p:nvSpPr>
            <p:cNvPr id="24" name="Rectangle 23">
              <a:extLst>
                <a:ext uri="{FF2B5EF4-FFF2-40B4-BE49-F238E27FC236}">
                  <a16:creationId xmlns:a16="http://schemas.microsoft.com/office/drawing/2014/main" id="{8DE408ED-2610-4A02-89E2-948756405E64}"/>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ight Triangle 24">
              <a:extLst>
                <a:ext uri="{FF2B5EF4-FFF2-40B4-BE49-F238E27FC236}">
                  <a16:creationId xmlns:a16="http://schemas.microsoft.com/office/drawing/2014/main" id="{76E3B448-16DD-467E-867A-1541BE5B6316}"/>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hcSlideMaster135.2_Title and ContentHeader">
            <a:extLst>
              <a:ext uri="{FF2B5EF4-FFF2-40B4-BE49-F238E27FC236}">
                <a16:creationId xmlns:a16="http://schemas.microsoft.com/office/drawing/2014/main" id="{A8A4D180-4259-74F1-FD57-A561D47AAC15}"/>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014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07A2-FE35-483D-B2A3-F0B1C107AEA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DAC5E8-4347-490B-811E-802B4D4F42D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B4BD88-14EF-4200-9980-58A66A9F8501}"/>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F03625B8-9629-43AA-9271-5FA08C748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B093B-181D-493E-8EEA-85FBCA1802C7}"/>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7" name="hcSlideMaster.Section HeaderHeader">
            <a:extLst>
              <a:ext uri="{FF2B5EF4-FFF2-40B4-BE49-F238E27FC236}">
                <a16:creationId xmlns:a16="http://schemas.microsoft.com/office/drawing/2014/main" id="{87FACEAE-A319-909C-31D9-FFB6F5A9775D}"/>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9951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AF73-ECF4-4305-8F9C-92E29E2DD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86430-C867-4E5B-8AAD-AB21A654910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5B7929-7D83-4079-8CD1-4249DF07CF7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C96F2-9305-4D45-9419-54475E94BC96}"/>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6" name="Footer Placeholder 5">
            <a:extLst>
              <a:ext uri="{FF2B5EF4-FFF2-40B4-BE49-F238E27FC236}">
                <a16:creationId xmlns:a16="http://schemas.microsoft.com/office/drawing/2014/main" id="{E96A04A3-655A-425A-A1F2-C06931FA19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4DB63-D1F4-49DB-8264-38DBD28AEE56}"/>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8" name="hcSlideMaster.Two ContentHeader">
            <a:extLst>
              <a:ext uri="{FF2B5EF4-FFF2-40B4-BE49-F238E27FC236}">
                <a16:creationId xmlns:a16="http://schemas.microsoft.com/office/drawing/2014/main" id="{354FC806-81B7-DE4E-6461-0CA642E181F0}"/>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1436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F6E6-2CDD-4873-953B-8E486E70FA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71CC4-C29F-4805-A275-C315094F0BD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8E7F9-C4D5-427A-860A-1114DDDEFD7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9C6EB8-AD94-42CF-8B4D-717BC5E6FA9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15106-2946-461A-9833-8C16600E176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D8558-B582-41DB-865B-A967061BDCC6}"/>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8" name="Footer Placeholder 7">
            <a:extLst>
              <a:ext uri="{FF2B5EF4-FFF2-40B4-BE49-F238E27FC236}">
                <a16:creationId xmlns:a16="http://schemas.microsoft.com/office/drawing/2014/main" id="{C1EF6561-A254-4999-8D3B-3AA6EAE031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E2E44B-0F02-44A4-9974-1C1D1BA24704}"/>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10" name="hcSlideMaster.ComparisonHeader">
            <a:extLst>
              <a:ext uri="{FF2B5EF4-FFF2-40B4-BE49-F238E27FC236}">
                <a16:creationId xmlns:a16="http://schemas.microsoft.com/office/drawing/2014/main" id="{BAD3825A-8248-18F1-9E2E-7CF315A0E814}"/>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5980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CDD1-9C3B-4B81-8FF7-7BEF7191B6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DEBAA7-A044-401B-8CEA-DB20B89B20A6}"/>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4" name="Footer Placeholder 3">
            <a:extLst>
              <a:ext uri="{FF2B5EF4-FFF2-40B4-BE49-F238E27FC236}">
                <a16:creationId xmlns:a16="http://schemas.microsoft.com/office/drawing/2014/main" id="{8852E659-12E6-42B8-87F5-1A0E31644E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1C65D0-8A2A-464E-9EFC-076AA73FB116}"/>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6" name="hcSlideMaster.Title OnlyHeader">
            <a:extLst>
              <a:ext uri="{FF2B5EF4-FFF2-40B4-BE49-F238E27FC236}">
                <a16:creationId xmlns:a16="http://schemas.microsoft.com/office/drawing/2014/main" id="{168D9F0B-DE9F-6B09-3E74-4AB56A31C1D2}"/>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3798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C028B-F056-4721-B99C-010436CDD079}"/>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3" name="Footer Placeholder 2">
            <a:extLst>
              <a:ext uri="{FF2B5EF4-FFF2-40B4-BE49-F238E27FC236}">
                <a16:creationId xmlns:a16="http://schemas.microsoft.com/office/drawing/2014/main" id="{D817BC59-05DD-44FE-933C-02BAA35330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3F80B7-D22D-4024-9C89-8C38B5EF6AE8}"/>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5" name="hcSlideMaster.BlankHeader">
            <a:extLst>
              <a:ext uri="{FF2B5EF4-FFF2-40B4-BE49-F238E27FC236}">
                <a16:creationId xmlns:a16="http://schemas.microsoft.com/office/drawing/2014/main" id="{BD5D106E-A2C3-5C46-DACD-4F81DAD17B7A}"/>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5142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9F53-1140-4FB2-B36C-30BE23BDDB6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E4CFAB-C630-410C-985D-081B72D3E5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318E10-09A6-473B-B559-E3DD32CDEE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AF1BCA-D357-4F31-BD1F-AE8A854DD21C}"/>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6" name="Footer Placeholder 5">
            <a:extLst>
              <a:ext uri="{FF2B5EF4-FFF2-40B4-BE49-F238E27FC236}">
                <a16:creationId xmlns:a16="http://schemas.microsoft.com/office/drawing/2014/main" id="{1ED3EA7B-ACAC-4BE6-A242-4D0532CC2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850F55-31F2-497F-861A-84DE2405F536}"/>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8" name="hcSlideMaster.Content with CaptionHeader">
            <a:extLst>
              <a:ext uri="{FF2B5EF4-FFF2-40B4-BE49-F238E27FC236}">
                <a16:creationId xmlns:a16="http://schemas.microsoft.com/office/drawing/2014/main" id="{321E491C-2EEF-B687-9207-7FAAF1F89D4B}"/>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657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8F34-CDDA-4291-BC91-2E39908854C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47CEB-7C8E-40D5-A92D-7B39684279E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49BDF6D-DE5D-4EE3-AE85-EA5A25CB996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D743C8-2BD0-41AD-A2B0-973858832D92}"/>
              </a:ext>
            </a:extLst>
          </p:cNvPr>
          <p:cNvSpPr>
            <a:spLocks noGrp="1"/>
          </p:cNvSpPr>
          <p:nvPr>
            <p:ph type="dt" sz="half" idx="10"/>
          </p:nvPr>
        </p:nvSpPr>
        <p:spPr/>
        <p:txBody>
          <a:bodyPr/>
          <a:lstStyle/>
          <a:p>
            <a:fld id="{054A2CF1-A49D-427B-91CB-4CCFC76A2E54}" type="datetimeFigureOut">
              <a:rPr lang="en-US" smtClean="0"/>
              <a:t>3/22/2023</a:t>
            </a:fld>
            <a:endParaRPr lang="en-US" dirty="0"/>
          </a:p>
        </p:txBody>
      </p:sp>
      <p:sp>
        <p:nvSpPr>
          <p:cNvPr id="6" name="Footer Placeholder 5">
            <a:extLst>
              <a:ext uri="{FF2B5EF4-FFF2-40B4-BE49-F238E27FC236}">
                <a16:creationId xmlns:a16="http://schemas.microsoft.com/office/drawing/2014/main" id="{BB7B26E3-B7A3-4765-A64C-818EF5EF2C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3F5ACB-35EF-4785-A983-45D59AA1D1BD}"/>
              </a:ext>
            </a:extLst>
          </p:cNvPr>
          <p:cNvSpPr>
            <a:spLocks noGrp="1"/>
          </p:cNvSpPr>
          <p:nvPr>
            <p:ph type="sldNum" sz="quarter" idx="12"/>
          </p:nvPr>
        </p:nvSpPr>
        <p:spPr/>
        <p:txBody>
          <a:bodyPr/>
          <a:lstStyle/>
          <a:p>
            <a:fld id="{02E8017E-AE10-4631-A340-E7361DEDE0ED}" type="slidenum">
              <a:rPr lang="en-US" smtClean="0"/>
              <a:t>‹#›</a:t>
            </a:fld>
            <a:endParaRPr lang="en-US" dirty="0"/>
          </a:p>
        </p:txBody>
      </p:sp>
      <p:sp>
        <p:nvSpPr>
          <p:cNvPr id="8" name="hcSlideMaster.Picture with CaptionHeader">
            <a:extLst>
              <a:ext uri="{FF2B5EF4-FFF2-40B4-BE49-F238E27FC236}">
                <a16:creationId xmlns:a16="http://schemas.microsoft.com/office/drawing/2014/main" id="{C2CB1648-4118-D40D-2DF7-43884A0ABAEF}"/>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6023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A19FBF-5E96-4E45-99DE-A8EA635423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9CBA2-7C34-4E34-8E89-5BDB67B2639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588E-629A-4C5D-B311-E69A77A47E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03BF64DD-8D4C-48E6-B314-A37705AD90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F23BB2-644B-491B-BA7E-F6CF9CCE9F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E8017E-AE10-4631-A340-E7361DEDE0ED}" type="slidenum">
              <a:rPr lang="en-US" smtClean="0"/>
              <a:t>‹#›</a:t>
            </a:fld>
            <a:endParaRPr lang="en-US" dirty="0"/>
          </a:p>
        </p:txBody>
      </p:sp>
    </p:spTree>
    <p:extLst>
      <p:ext uri="{BB962C8B-B14F-4D97-AF65-F5344CB8AC3E}">
        <p14:creationId xmlns:p14="http://schemas.microsoft.com/office/powerpoint/2010/main" val="145464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81" r:id="rId13"/>
    <p:sldLayoutId id="214748379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A19FBF-5E96-4E45-99DE-A8EA635423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9CBA2-7C34-4E34-8E89-5BDB67B2639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588E-629A-4C5D-B311-E69A77A47E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4A2CF1-A49D-427B-91CB-4CCFC76A2E54}" type="datetimeFigureOut">
              <a:rPr lang="en-US" smtClean="0"/>
              <a:t>3/22/2023</a:t>
            </a:fld>
            <a:endParaRPr lang="en-US" dirty="0"/>
          </a:p>
        </p:txBody>
      </p:sp>
      <p:sp>
        <p:nvSpPr>
          <p:cNvPr id="5" name="Footer Placeholder 4">
            <a:extLst>
              <a:ext uri="{FF2B5EF4-FFF2-40B4-BE49-F238E27FC236}">
                <a16:creationId xmlns:a16="http://schemas.microsoft.com/office/drawing/2014/main" id="{03BF64DD-8D4C-48E6-B314-A37705AD90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F23BB2-644B-491B-BA7E-F6CF9CCE9F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E8017E-AE10-4631-A340-E7361DEDE0ED}" type="slidenum">
              <a:rPr lang="en-US" smtClean="0"/>
              <a:t>‹#›</a:t>
            </a:fld>
            <a:endParaRPr lang="en-US" dirty="0"/>
          </a:p>
        </p:txBody>
      </p:sp>
    </p:spTree>
    <p:extLst>
      <p:ext uri="{BB962C8B-B14F-4D97-AF65-F5344CB8AC3E}">
        <p14:creationId xmlns:p14="http://schemas.microsoft.com/office/powerpoint/2010/main" val="44009872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3392488" y="80963"/>
            <a:ext cx="5751512" cy="425450"/>
          </a:xfrm>
        </p:spPr>
        <p:txBody>
          <a:bodyPr>
            <a:noAutofit/>
          </a:bodyPr>
          <a:lstStyle/>
          <a:p>
            <a:r>
              <a:rPr lang="en-US" sz="1500" b="1" dirty="0">
                <a:solidFill>
                  <a:srgbClr val="C00000"/>
                </a:solidFill>
                <a:latin typeface="Arial" panose="020B0604020202020204" pitchFamily="34" charset="0"/>
                <a:cs typeface="Arial" panose="020B0604020202020204" pitchFamily="34" charset="0"/>
              </a:rPr>
              <a:t>ZrTe</a:t>
            </a:r>
            <a:r>
              <a:rPr lang="en-US" sz="1500" b="1" baseline="-25000" dirty="0">
                <a:solidFill>
                  <a:srgbClr val="C00000"/>
                </a:solidFill>
                <a:latin typeface="Arial" panose="020B0604020202020204" pitchFamily="34" charset="0"/>
                <a:cs typeface="Arial" panose="020B0604020202020204" pitchFamily="34" charset="0"/>
              </a:rPr>
              <a:t>2</a:t>
            </a:r>
            <a:r>
              <a:rPr lang="en-US" sz="1500" b="1" dirty="0">
                <a:solidFill>
                  <a:srgbClr val="C00000"/>
                </a:solidFill>
                <a:latin typeface="Arial" panose="020B0604020202020204" pitchFamily="34" charset="0"/>
                <a:cs typeface="Arial" panose="020B0604020202020204" pitchFamily="34" charset="0"/>
              </a:rPr>
              <a:t>/CrTe</a:t>
            </a:r>
            <a:r>
              <a:rPr lang="en-US" sz="1500" b="1" baseline="-25000" dirty="0">
                <a:solidFill>
                  <a:srgbClr val="C00000"/>
                </a:solidFill>
                <a:latin typeface="Arial" panose="020B0604020202020204" pitchFamily="34" charset="0"/>
                <a:cs typeface="Arial" panose="020B0604020202020204" pitchFamily="34" charset="0"/>
              </a:rPr>
              <a:t>2</a:t>
            </a:r>
            <a:r>
              <a:rPr lang="en-US" sz="1500" b="1" dirty="0">
                <a:solidFill>
                  <a:srgbClr val="C00000"/>
                </a:solidFill>
                <a:latin typeface="Arial" panose="020B0604020202020204" pitchFamily="34" charset="0"/>
                <a:cs typeface="Arial" panose="020B0604020202020204" pitchFamily="34" charset="0"/>
              </a:rPr>
              <a:t>: an epitaxial van der Waals platform for spintronics</a:t>
            </a:r>
          </a:p>
        </p:txBody>
      </p:sp>
      <p:sp>
        <p:nvSpPr>
          <p:cNvPr id="5" name="TextBox 4">
            <a:extLst>
              <a:ext uri="{FF2B5EF4-FFF2-40B4-BE49-F238E27FC236}">
                <a16:creationId xmlns:a16="http://schemas.microsoft.com/office/drawing/2014/main" id="{9ED36953-0DFC-4F49-9298-E739FD3F2CFC}"/>
              </a:ext>
            </a:extLst>
          </p:cNvPr>
          <p:cNvSpPr txBox="1"/>
          <p:nvPr/>
        </p:nvSpPr>
        <p:spPr>
          <a:xfrm>
            <a:off x="75362" y="13941"/>
            <a:ext cx="2073478"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2DCC MIP at Penn State, </a:t>
            </a:r>
          </a:p>
          <a:p>
            <a:r>
              <a:rPr lang="en-US" sz="1200" b="1" dirty="0">
                <a:latin typeface="Arial" panose="020B0604020202020204" pitchFamily="34" charset="0"/>
                <a:cs typeface="Arial" panose="020B0604020202020204" pitchFamily="34" charset="0"/>
              </a:rPr>
              <a:t>DMR-2039351</a:t>
            </a:r>
          </a:p>
          <a:p>
            <a:endParaRPr lang="en-US" sz="1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86F1C4C-66FF-4C4C-A15E-FBB5BE953C6F}"/>
              </a:ext>
            </a:extLst>
          </p:cNvPr>
          <p:cNvSpPr/>
          <p:nvPr/>
        </p:nvSpPr>
        <p:spPr>
          <a:xfrm>
            <a:off x="75362" y="368410"/>
            <a:ext cx="2252855" cy="276999"/>
          </a:xfrm>
          <a:prstGeom prst="rect">
            <a:avLst/>
          </a:prstGeom>
        </p:spPr>
        <p:txBody>
          <a:bodyPr wrap="square" anchor="ctr">
            <a:spAutoFit/>
          </a:bodyPr>
          <a:lstStyle/>
          <a:p>
            <a:r>
              <a:rPr lang="en-US" sz="1200" b="1" dirty="0">
                <a:solidFill>
                  <a:schemeClr val="accent2">
                    <a:lumMod val="20000"/>
                    <a:lumOff val="80000"/>
                  </a:schemeClr>
                </a:solidFill>
                <a:latin typeface="Arial" panose="020B0604020202020204" pitchFamily="34" charset="0"/>
                <a:cs typeface="Arial" panose="020B0604020202020204" pitchFamily="34" charset="0"/>
              </a:rPr>
              <a:t>In-House Research - 2022</a:t>
            </a:r>
          </a:p>
        </p:txBody>
      </p:sp>
      <p:sp>
        <p:nvSpPr>
          <p:cNvPr id="21" name="TextBox 20">
            <a:extLst>
              <a:ext uri="{FF2B5EF4-FFF2-40B4-BE49-F238E27FC236}">
                <a16:creationId xmlns:a16="http://schemas.microsoft.com/office/drawing/2014/main" id="{426A9296-2844-4E28-A508-770A45A2E9C0}"/>
              </a:ext>
            </a:extLst>
          </p:cNvPr>
          <p:cNvSpPr txBox="1"/>
          <p:nvPr/>
        </p:nvSpPr>
        <p:spPr>
          <a:xfrm>
            <a:off x="3667505" y="533506"/>
            <a:ext cx="5576109"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Yongxi Ou, Wilson Yanez, Run Xiao, Max Stanley, Boyang Zheng, Yu-Sheng Huang, Timothy Pillsbury, Anthony Richardella, Chaoxing Liu, Vincent H. Crespi, Nitin Samarth [2DCC/Penn State]. Supriya Ghosh, Wei Jiang, Tony Low, K. Andre Mkhoyan (Univ. Minnesota)</a:t>
            </a:r>
          </a:p>
        </p:txBody>
      </p:sp>
      <p:pic>
        <p:nvPicPr>
          <p:cNvPr id="16" name="Picture 15" descr="NSF and 2DCC-MIP logo">
            <a:extLst>
              <a:ext uri="{FF2B5EF4-FFF2-40B4-BE49-F238E27FC236}">
                <a16:creationId xmlns:a16="http://schemas.microsoft.com/office/drawing/2014/main" id="{B15355CD-0CAA-400F-9908-475A5762C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331" y="4703373"/>
            <a:ext cx="1384529" cy="462490"/>
          </a:xfrm>
          <a:prstGeom prst="rect">
            <a:avLst/>
          </a:prstGeom>
        </p:spPr>
      </p:pic>
      <p:sp>
        <p:nvSpPr>
          <p:cNvPr id="23" name="TextBox 22" descr="&#10;">
            <a:extLst>
              <a:ext uri="{FF2B5EF4-FFF2-40B4-BE49-F238E27FC236}">
                <a16:creationId xmlns:a16="http://schemas.microsoft.com/office/drawing/2014/main" id="{962EE577-9816-444B-A02E-134FD7A67063}"/>
              </a:ext>
            </a:extLst>
          </p:cNvPr>
          <p:cNvSpPr txBox="1"/>
          <p:nvPr/>
        </p:nvSpPr>
        <p:spPr>
          <a:xfrm>
            <a:off x="5097781" y="4154634"/>
            <a:ext cx="3937112" cy="400110"/>
          </a:xfrm>
          <a:prstGeom prst="rect">
            <a:avLst/>
          </a:prstGeom>
          <a:solidFill>
            <a:schemeClr val="accent4">
              <a:lumMod val="40000"/>
              <a:lumOff val="60000"/>
            </a:schemeClr>
          </a:solidFill>
        </p:spPr>
        <p:txBody>
          <a:bodyPr wrap="square" rtlCol="0">
            <a:spAutoFit/>
          </a:bodyPr>
          <a:lstStyle/>
          <a:p>
            <a:r>
              <a:rPr lang="en-US" sz="1000" dirty="0"/>
              <a:t>Microscopy, anomalous Hall effect, and current-driven SOT switching of magnetization in a ZrTe</a:t>
            </a:r>
            <a:r>
              <a:rPr lang="en-US" sz="1000" baseline="-25000" dirty="0"/>
              <a:t>2</a:t>
            </a:r>
            <a:r>
              <a:rPr lang="en-US" sz="1000" dirty="0"/>
              <a:t>/CrTe</a:t>
            </a:r>
            <a:r>
              <a:rPr lang="en-US" sz="1000" baseline="-25000" dirty="0"/>
              <a:t>2</a:t>
            </a:r>
            <a:r>
              <a:rPr lang="en-US" sz="1000" dirty="0"/>
              <a:t> heterostructure.</a:t>
            </a:r>
          </a:p>
        </p:txBody>
      </p:sp>
      <p:grpSp>
        <p:nvGrpSpPr>
          <p:cNvPr id="3" name="Group 2" descr="Microscopy, anomalous Hall effect, and current-driven SOT switching of magnetization in a ZrTe2/CrTe2 heterostructure.&#10;">
            <a:extLst>
              <a:ext uri="{FF2B5EF4-FFF2-40B4-BE49-F238E27FC236}">
                <a16:creationId xmlns:a16="http://schemas.microsoft.com/office/drawing/2014/main" id="{A7A3249B-3874-CF5C-67DD-F42D5C3E88BF}"/>
              </a:ext>
            </a:extLst>
          </p:cNvPr>
          <p:cNvGrpSpPr/>
          <p:nvPr/>
        </p:nvGrpSpPr>
        <p:grpSpPr>
          <a:xfrm>
            <a:off x="5090341" y="1176066"/>
            <a:ext cx="3901096" cy="2972487"/>
            <a:chOff x="5090341" y="1176066"/>
            <a:chExt cx="3901096" cy="2972487"/>
          </a:xfrm>
        </p:grpSpPr>
        <p:pic>
          <p:nvPicPr>
            <p:cNvPr id="8" name="Picture 7">
              <a:extLst>
                <a:ext uri="{FF2B5EF4-FFF2-40B4-BE49-F238E27FC236}">
                  <a16:creationId xmlns:a16="http://schemas.microsoft.com/office/drawing/2014/main" id="{87094B26-1CD7-014D-AE79-07F012DD8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341" y="2606431"/>
              <a:ext cx="1893037" cy="1301462"/>
            </a:xfrm>
            <a:prstGeom prst="rect">
              <a:avLst/>
            </a:prstGeom>
          </p:spPr>
        </p:pic>
        <p:pic>
          <p:nvPicPr>
            <p:cNvPr id="10" name="Picture 9">
              <a:extLst>
                <a:ext uri="{FF2B5EF4-FFF2-40B4-BE49-F238E27FC236}">
                  <a16:creationId xmlns:a16="http://schemas.microsoft.com/office/drawing/2014/main" id="{C9382428-34A4-DA41-8C6D-22290AF4C5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481" r="64509"/>
            <a:stretch/>
          </p:blipFill>
          <p:spPr>
            <a:xfrm>
              <a:off x="5125399" y="1176066"/>
              <a:ext cx="1864337" cy="1295124"/>
            </a:xfrm>
            <a:prstGeom prst="rect">
              <a:avLst/>
            </a:prstGeom>
          </p:spPr>
        </p:pic>
        <p:pic>
          <p:nvPicPr>
            <p:cNvPr id="17" name="Picture 16">
              <a:extLst>
                <a:ext uri="{FF2B5EF4-FFF2-40B4-BE49-F238E27FC236}">
                  <a16:creationId xmlns:a16="http://schemas.microsoft.com/office/drawing/2014/main" id="{55EC82F1-E234-204C-9EB7-28688A081AC7}"/>
                </a:ext>
              </a:extLst>
            </p:cNvPr>
            <p:cNvPicPr/>
            <p:nvPr/>
          </p:nvPicPr>
          <p:blipFill rotWithShape="1">
            <a:blip r:embed="rId6" cstate="print">
              <a:extLst>
                <a:ext uri="{28A0092B-C50C-407E-A947-70E740481C1C}">
                  <a14:useLocalDpi xmlns:a14="http://schemas.microsoft.com/office/drawing/2010/main" val="0"/>
                </a:ext>
              </a:extLst>
            </a:blip>
            <a:srcRect l="28836" t="4823" r="37173" b="51420"/>
            <a:stretch/>
          </p:blipFill>
          <p:spPr>
            <a:xfrm>
              <a:off x="6966664" y="2645571"/>
              <a:ext cx="2024773" cy="1502982"/>
            </a:xfrm>
            <a:prstGeom prst="rect">
              <a:avLst/>
            </a:prstGeom>
          </p:spPr>
        </p:pic>
        <p:pic>
          <p:nvPicPr>
            <p:cNvPr id="19" name="Picture 18">
              <a:extLst>
                <a:ext uri="{FF2B5EF4-FFF2-40B4-BE49-F238E27FC236}">
                  <a16:creationId xmlns:a16="http://schemas.microsoft.com/office/drawing/2014/main" id="{D69000CC-54F5-7E4F-B9C3-7BCE4DCABB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1405" t="56714"/>
            <a:stretch/>
          </p:blipFill>
          <p:spPr>
            <a:xfrm>
              <a:off x="7072049" y="1176066"/>
              <a:ext cx="1814004" cy="1469505"/>
            </a:xfrm>
            <a:prstGeom prst="rect">
              <a:avLst/>
            </a:prstGeom>
          </p:spPr>
        </p:pic>
      </p:grpSp>
      <p:sp>
        <p:nvSpPr>
          <p:cNvPr id="4" name="Text Box 28">
            <a:extLst>
              <a:ext uri="{FF2B5EF4-FFF2-40B4-BE49-F238E27FC236}">
                <a16:creationId xmlns:a16="http://schemas.microsoft.com/office/drawing/2014/main" id="{BFCD2046-DC4D-E534-3124-CB46FB62CFB3}"/>
              </a:ext>
            </a:extLst>
          </p:cNvPr>
          <p:cNvSpPr txBox="1">
            <a:spLocks noChangeArrowheads="1"/>
          </p:cNvSpPr>
          <p:nvPr/>
        </p:nvSpPr>
        <p:spPr bwMode="auto">
          <a:xfrm>
            <a:off x="42470" y="912230"/>
            <a:ext cx="497511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Aft>
                <a:spcPts val="600"/>
              </a:spcAft>
              <a:defRPr/>
            </a:pPr>
            <a:r>
              <a:rPr kumimoji="0" lang="en-US" sz="1000" b="1" i="0" u="none" strike="noStrike" kern="1200" cap="none" spc="0" normalizeH="0" baseline="0" noProof="0" dirty="0">
                <a:ln>
                  <a:noFill/>
                </a:ln>
                <a:effectLst/>
                <a:uLnTx/>
                <a:uFillTx/>
                <a:latin typeface="Arial"/>
                <a:cs typeface="Arial"/>
              </a:rPr>
              <a:t>Project Summary: </a:t>
            </a:r>
            <a:r>
              <a:rPr kumimoji="0" lang="en-US" sz="1000" b="0" i="0" u="none" strike="noStrike" kern="1200" cap="none" spc="0" normalizeH="0" baseline="0" noProof="0" dirty="0">
                <a:ln>
                  <a:noFill/>
                </a:ln>
                <a:effectLst/>
                <a:uLnTx/>
                <a:uFillTx/>
                <a:latin typeface="Arial"/>
                <a:cs typeface="Arial"/>
              </a:rPr>
              <a:t>The rapid discovery of two-dimensional (2D) van der Waals (vdW) quantum materials has led to heterostructures that integrate diverse quantum functionalities such as topological phases, magnetism, and superconductivity. In this context, the epitaxial synthesis of vdW heterostructures with well-controlled interfaces is an attractive route towards wafer-scale platforms for systematically exploring fundamental properties and fashioning proof-of-concept devices. We used molecular beam epitaxy (MBE) to synthesize a vdW heterostructure that interfaces two material systems of contemporary interest: a 2D ferromagnet (1T-CrTe</a:t>
            </a:r>
            <a:r>
              <a:rPr kumimoji="0" lang="en-US" sz="1000" b="0" i="0" u="none" strike="noStrike" kern="1200" cap="none" spc="0" normalizeH="0" baseline="-25000" noProof="0" dirty="0">
                <a:ln>
                  <a:noFill/>
                </a:ln>
                <a:effectLst/>
                <a:uLnTx/>
                <a:uFillTx/>
                <a:latin typeface="Arial"/>
                <a:cs typeface="Arial"/>
              </a:rPr>
              <a:t>2</a:t>
            </a:r>
            <a:r>
              <a:rPr kumimoji="0" lang="en-US" sz="1000" b="0" i="0" u="none" strike="noStrike" kern="1200" cap="none" spc="0" normalizeH="0" baseline="0" noProof="0" dirty="0">
                <a:ln>
                  <a:noFill/>
                </a:ln>
                <a:effectLst/>
                <a:uLnTx/>
                <a:uFillTx/>
                <a:latin typeface="Arial"/>
                <a:cs typeface="Arial"/>
              </a:rPr>
              <a:t>) and a topological semimetal (ZrTe</a:t>
            </a:r>
            <a:r>
              <a:rPr kumimoji="0" lang="en-US" sz="1000" b="0" i="0" u="none" strike="noStrike" kern="1200" cap="none" spc="0" normalizeH="0" baseline="-25000" noProof="0" dirty="0">
                <a:ln>
                  <a:noFill/>
                </a:ln>
                <a:effectLst/>
                <a:uLnTx/>
                <a:uFillTx/>
                <a:latin typeface="Arial"/>
                <a:cs typeface="Arial"/>
              </a:rPr>
              <a:t>2</a:t>
            </a:r>
            <a:r>
              <a:rPr kumimoji="0" lang="en-US" sz="1000" b="0" i="0" u="none" strike="noStrike" kern="1200" cap="none" spc="0" normalizeH="0" baseline="0" noProof="0" dirty="0">
                <a:ln>
                  <a:noFill/>
                </a:ln>
                <a:effectLst/>
                <a:uLnTx/>
                <a:uFillTx/>
                <a:latin typeface="Arial"/>
                <a:cs typeface="Arial"/>
              </a:rPr>
              <a:t>). The samples were characterized </a:t>
            </a:r>
            <a:r>
              <a:rPr kumimoji="0" lang="en-US" sz="1000" b="0" i="1" u="none" strike="noStrike" kern="1200" cap="none" spc="0" normalizeH="0" baseline="0" noProof="0" dirty="0">
                <a:ln>
                  <a:noFill/>
                </a:ln>
                <a:effectLst/>
                <a:uLnTx/>
                <a:uFillTx/>
                <a:latin typeface="Arial"/>
                <a:cs typeface="Arial"/>
              </a:rPr>
              <a:t>in vacuo </a:t>
            </a:r>
            <a:r>
              <a:rPr kumimoji="0" lang="en-US" sz="1000" b="0" i="0" u="none" strike="noStrike" kern="1200" cap="none" spc="0" normalizeH="0" baseline="0" noProof="0" dirty="0">
                <a:ln>
                  <a:noFill/>
                </a:ln>
                <a:effectLst/>
                <a:uLnTx/>
                <a:uFillTx/>
                <a:latin typeface="Arial"/>
                <a:cs typeface="Arial"/>
              </a:rPr>
              <a:t>using reflection high energy electron diffraction, angle-resolved photoemission spectroscopy (ARPES) and scanning tunneling microscopy (STM). </a:t>
            </a:r>
            <a:r>
              <a:rPr kumimoji="0" lang="en-US" sz="1000" b="0" i="1" u="none" strike="noStrike" kern="1200" cap="none" spc="0" normalizeH="0" baseline="0" noProof="0" dirty="0">
                <a:ln>
                  <a:noFill/>
                </a:ln>
                <a:effectLst/>
                <a:uLnTx/>
                <a:uFillTx/>
                <a:latin typeface="Arial"/>
                <a:cs typeface="Arial"/>
              </a:rPr>
              <a:t>Ex situ </a:t>
            </a:r>
            <a:r>
              <a:rPr kumimoji="0" lang="en-US" sz="1000" b="0" i="0" u="none" strike="noStrike" kern="1200" cap="none" spc="0" normalizeH="0" baseline="0" noProof="0" dirty="0">
                <a:ln>
                  <a:noFill/>
                </a:ln>
                <a:effectLst/>
                <a:uLnTx/>
                <a:uFillTx/>
                <a:latin typeface="Arial"/>
                <a:cs typeface="Arial"/>
              </a:rPr>
              <a:t>measurements included transmission electron microscopy, x-ray photoemission spectroscopy, </a:t>
            </a:r>
            <a:r>
              <a:rPr lang="en-US" sz="1000" dirty="0">
                <a:latin typeface="Arial"/>
                <a:cs typeface="Arial"/>
              </a:rPr>
              <a:t>x-ray</a:t>
            </a:r>
            <a:r>
              <a:rPr kumimoji="0" lang="en-US" sz="1000" b="0" i="0" u="none" strike="noStrike" kern="1200" cap="none" spc="0" normalizeH="0" baseline="0" noProof="0" dirty="0">
                <a:ln>
                  <a:noFill/>
                </a:ln>
                <a:effectLst/>
                <a:uLnTx/>
                <a:uFillTx/>
                <a:latin typeface="Arial"/>
                <a:cs typeface="Arial"/>
              </a:rPr>
              <a:t> diffraction, and magnetotransport. ARPES showed that ZrTe</a:t>
            </a:r>
            <a:r>
              <a:rPr kumimoji="0" lang="en-US" sz="1000" b="0" i="0" u="none" strike="noStrike" kern="1200" cap="none" spc="0" normalizeH="0" baseline="-25000" noProof="0" dirty="0">
                <a:ln>
                  <a:noFill/>
                </a:ln>
                <a:effectLst/>
                <a:uLnTx/>
                <a:uFillTx/>
                <a:latin typeface="Arial"/>
                <a:cs typeface="Arial"/>
              </a:rPr>
              <a:t>2</a:t>
            </a:r>
            <a:r>
              <a:rPr kumimoji="0" lang="en-US" sz="1000" b="0" i="0" u="none" strike="noStrike" kern="1200" cap="none" spc="0" normalizeH="0" baseline="0" noProof="0" dirty="0">
                <a:ln>
                  <a:noFill/>
                </a:ln>
                <a:effectLst/>
                <a:uLnTx/>
                <a:uFillTx/>
                <a:latin typeface="Arial"/>
                <a:cs typeface="Arial"/>
              </a:rPr>
              <a:t> is a Dirac semimetal, consistent with band structure predictions. We demonstrated ferromagnetism and the anomalous Hall effect in CrTe</a:t>
            </a:r>
            <a:r>
              <a:rPr kumimoji="0" lang="en-US" sz="1000" b="0" i="0" u="none" strike="noStrike" kern="1200" cap="none" spc="0" normalizeH="0" baseline="-25000" noProof="0" dirty="0">
                <a:ln>
                  <a:noFill/>
                </a:ln>
                <a:effectLst/>
                <a:uLnTx/>
                <a:uFillTx/>
                <a:latin typeface="Arial"/>
                <a:cs typeface="Arial"/>
              </a:rPr>
              <a:t>2</a:t>
            </a:r>
            <a:r>
              <a:rPr kumimoji="0" lang="en-US" sz="1000" b="0" i="0" u="none" strike="noStrike" kern="1200" cap="none" spc="0" normalizeH="0" baseline="0" noProof="0" dirty="0">
                <a:ln>
                  <a:noFill/>
                </a:ln>
                <a:effectLst/>
                <a:uLnTx/>
                <a:uFillTx/>
                <a:latin typeface="Arial"/>
                <a:cs typeface="Arial"/>
              </a:rPr>
              <a:t>/ZrTe</a:t>
            </a:r>
            <a:r>
              <a:rPr kumimoji="0" lang="en-US" sz="1000" b="0" i="0" u="none" strike="noStrike" kern="1200" cap="none" spc="0" normalizeH="0" baseline="-25000" noProof="0" dirty="0">
                <a:ln>
                  <a:noFill/>
                </a:ln>
                <a:effectLst/>
                <a:uLnTx/>
                <a:uFillTx/>
                <a:latin typeface="Arial"/>
                <a:cs typeface="Arial"/>
              </a:rPr>
              <a:t>2</a:t>
            </a:r>
            <a:r>
              <a:rPr kumimoji="0" lang="en-US" sz="1000" b="0" i="0" u="none" strike="noStrike" kern="1200" cap="none" spc="0" normalizeH="0" baseline="0" noProof="0" dirty="0">
                <a:ln>
                  <a:noFill/>
                </a:ln>
                <a:effectLst/>
                <a:uLnTx/>
                <a:uFillTx/>
                <a:latin typeface="Arial"/>
                <a:cs typeface="Arial"/>
              </a:rPr>
              <a:t> heterostructures down to one unit-cell (u.c.) thick 1T-CrTe</a:t>
            </a:r>
            <a:r>
              <a:rPr kumimoji="0" lang="en-US" sz="1000" b="0" i="0" u="none" strike="noStrike" kern="1200" cap="none" spc="0" normalizeH="0" baseline="-25000" noProof="0" dirty="0">
                <a:ln>
                  <a:noFill/>
                </a:ln>
                <a:effectLst/>
                <a:uLnTx/>
                <a:uFillTx/>
                <a:latin typeface="Arial"/>
                <a:cs typeface="Arial"/>
              </a:rPr>
              <a:t>2</a:t>
            </a:r>
            <a:r>
              <a:rPr kumimoji="0" lang="en-US" sz="1000" b="0" i="0" u="none" strike="noStrike" kern="1200" cap="none" spc="0" normalizeH="0" baseline="0" noProof="0" dirty="0">
                <a:ln>
                  <a:noFill/>
                </a:ln>
                <a:effectLst/>
                <a:uLnTx/>
                <a:uFillTx/>
                <a:latin typeface="Arial"/>
                <a:cs typeface="Arial"/>
              </a:rPr>
              <a:t>. We also demonstrated efficient current-driven spin-orbit torque (SOT) magnetization switching in these wafer-scale, full vdW topological semimetal/2D ferromagnet heterostructure devices up to about 100 K.</a:t>
            </a:r>
            <a:r>
              <a:rPr lang="en-US" sz="1000" dirty="0">
                <a:latin typeface="Arial"/>
                <a:cs typeface="Arial"/>
              </a:rPr>
              <a:t> Published in: </a:t>
            </a:r>
            <a:r>
              <a:rPr lang="en-US" sz="1000" i="1" dirty="0">
                <a:latin typeface="Arial"/>
                <a:cs typeface="Arial"/>
              </a:rPr>
              <a:t>Nature Communications</a:t>
            </a:r>
            <a:r>
              <a:rPr lang="en-US" sz="1000" dirty="0">
                <a:latin typeface="Arial"/>
                <a:cs typeface="Arial"/>
              </a:rPr>
              <a:t> </a:t>
            </a:r>
            <a:r>
              <a:rPr lang="en-US" sz="1000" b="1" dirty="0">
                <a:latin typeface="Arial"/>
                <a:cs typeface="Arial"/>
              </a:rPr>
              <a:t>13, </a:t>
            </a:r>
            <a:r>
              <a:rPr lang="en-US" sz="1000" dirty="0">
                <a:latin typeface="Arial"/>
                <a:cs typeface="Arial"/>
              </a:rPr>
              <a:t>2972 (2022)</a:t>
            </a:r>
            <a:endParaRPr lang="en-US" dirty="0"/>
          </a:p>
          <a:p>
            <a:pPr algn="just">
              <a:spcAft>
                <a:spcPts val="600"/>
              </a:spcAft>
              <a:defRPr/>
            </a:pPr>
            <a:r>
              <a:rPr kumimoji="0" lang="en-US" sz="1000" b="1" i="0" u="none" strike="noStrike" kern="1200" cap="none" spc="0" normalizeH="0" baseline="0" noProof="0" dirty="0">
                <a:ln>
                  <a:noFill/>
                </a:ln>
                <a:effectLst/>
                <a:uLnTx/>
                <a:uFillTx/>
                <a:latin typeface="Arial"/>
                <a:cs typeface="Arial"/>
              </a:rPr>
              <a:t>2DCC Role: </a:t>
            </a:r>
            <a:r>
              <a:rPr kumimoji="0" lang="en-US" sz="1000" b="0" i="0" u="none" strike="noStrike" kern="1200" cap="none" spc="0" normalizeH="0" baseline="0" noProof="0" dirty="0">
                <a:ln>
                  <a:noFill/>
                </a:ln>
                <a:effectLst/>
                <a:uLnTx/>
                <a:uFillTx/>
                <a:latin typeface="Arial"/>
                <a:cs typeface="Arial"/>
              </a:rPr>
              <a:t>This in-house research project took advantage of the 2DCC MBE, ARPES, STM, and theory facilities to develop a comprehensive understanding of the crystallinity, band structure,</a:t>
            </a:r>
            <a:r>
              <a:rPr lang="en-US" sz="1000" dirty="0">
                <a:latin typeface="Arial"/>
                <a:cs typeface="Arial"/>
              </a:rPr>
              <a:t> </a:t>
            </a:r>
            <a:r>
              <a:rPr kumimoji="0" lang="en-US" sz="1000" b="0" i="0" u="none" strike="noStrike" kern="1200" cap="none" spc="0" normalizeH="0" baseline="0" noProof="0" dirty="0">
                <a:ln>
                  <a:noFill/>
                </a:ln>
                <a:effectLst/>
                <a:uLnTx/>
                <a:uFillTx/>
                <a:latin typeface="Arial"/>
                <a:cs typeface="Arial"/>
              </a:rPr>
              <a:t> and spin transport in a new topological 2D chalcogenide material system that is now being advertised to external users.</a:t>
            </a:r>
            <a:r>
              <a:rPr lang="en-US" sz="1000" dirty="0">
                <a:latin typeface="Arial"/>
                <a:cs typeface="Arial"/>
              </a:rPr>
              <a:t>   </a:t>
            </a:r>
          </a:p>
        </p:txBody>
      </p:sp>
    </p:spTree>
    <p:extLst>
      <p:ext uri="{BB962C8B-B14F-4D97-AF65-F5344CB8AC3E}">
        <p14:creationId xmlns:p14="http://schemas.microsoft.com/office/powerpoint/2010/main" val="2558643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64FCD0A37A664EB4DDE5E7837D73AD" ma:contentTypeVersion="16" ma:contentTypeDescription="Create a new document." ma:contentTypeScope="" ma:versionID="365a5032813a5ca1c4873bef230bf887">
  <xsd:schema xmlns:xsd="http://www.w3.org/2001/XMLSchema" xmlns:xs="http://www.w3.org/2001/XMLSchema" xmlns:p="http://schemas.microsoft.com/office/2006/metadata/properties" xmlns:ns2="bf218386-b989-4b90-a64b-7fc419a7b470" xmlns:ns3="aaf47342-e5ad-4141-ab8f-8ef7ee7490a5" targetNamespace="http://schemas.microsoft.com/office/2006/metadata/properties" ma:root="true" ma:fieldsID="fe6d8d3c464748c08cfd682c0efe2c0b" ns2:_="" ns3:_="">
    <xsd:import namespace="bf218386-b989-4b90-a64b-7fc419a7b470"/>
    <xsd:import namespace="aaf47342-e5ad-4141-ab8f-8ef7ee7490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18386-b989-4b90-a64b-7fc419a7b4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1bbb6be-4fce-497c-93d3-b6fb672d2ac3}" ma:internalName="TaxCatchAll" ma:showField="CatchAllData" ma:web="bf218386-b989-4b90-a64b-7fc419a7b47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f47342-e5ad-4141-ab8f-8ef7ee7490a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218386-b989-4b90-a64b-7fc419a7b470" xsi:nil="true"/>
    <lcf76f155ced4ddcb4097134ff3c332f xmlns="aaf47342-e5ad-4141-ab8f-8ef7ee7490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D3ED23-C9F8-4EB1-A218-68D040060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218386-b989-4b90-a64b-7fc419a7b470"/>
    <ds:schemaRef ds:uri="aaf47342-e5ad-4141-ab8f-8ef7ee749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D21BEE-A532-4670-AF2C-64CB01E8E480}">
  <ds:schemaRefs>
    <ds:schemaRef ds:uri="http://schemas.microsoft.com/sharepoint/v3/contenttype/forms"/>
  </ds:schemaRefs>
</ds:datastoreItem>
</file>

<file path=customXml/itemProps3.xml><?xml version="1.0" encoding="utf-8"?>
<ds:datastoreItem xmlns:ds="http://schemas.openxmlformats.org/officeDocument/2006/customXml" ds:itemID="{67CA320D-A340-42DD-98D1-2C04F80A6C97}">
  <ds:schemaRefs>
    <ds:schemaRef ds:uri="bf218386-b989-4b90-a64b-7fc419a7b470"/>
    <ds:schemaRef ds:uri="http://purl.org/dc/dcmitype/"/>
    <ds:schemaRef ds:uri="aaf47342-e5ad-4141-ab8f-8ef7ee7490a5"/>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13624</TotalTime>
  <Words>751</Words>
  <Application>Microsoft Office PowerPoint</Application>
  <PresentationFormat>On-screen Show (16:9)</PresentationFormat>
  <Paragraphs>16</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Calibri</vt:lpstr>
      <vt:lpstr>Calibri Light</vt:lpstr>
      <vt:lpstr>Helvetica Neue</vt:lpstr>
      <vt:lpstr>Sitka Subheading</vt:lpstr>
      <vt:lpstr>Times New Roman</vt:lpstr>
      <vt:lpstr>Wingdings</vt:lpstr>
      <vt:lpstr>Office Theme</vt:lpstr>
      <vt:lpstr>1_Office Theme</vt:lpstr>
      <vt:lpstr>ZrTe2/CrTe2: an epitaxial van der Waals platform for spintronics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 Crystal Consortium (2DCC)  User Meeting Facilities</dc:title>
  <dc:creator>Joan</dc:creator>
  <cp:lastModifiedBy>Williams, Catherine</cp:lastModifiedBy>
  <cp:revision>1104</cp:revision>
  <cp:lastPrinted>2019-03-20T15:37:00Z</cp:lastPrinted>
  <dcterms:created xsi:type="dcterms:W3CDTF">2015-07-14T21:53:42Z</dcterms:created>
  <dcterms:modified xsi:type="dcterms:W3CDTF">2023-03-22T14:26:01Z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0x0101005064FCD0A37A664EB4DDE5E7837D73AD</vt:lpwstr>
  </property>
  <property fmtid="{D5CDD505-2E9C-101B-9397-08002B2CF9AE}" pid="3" name="MediaServiceImageTags">
    <vt:lpwstr/>
  </property>
  <property fmtid="{D5CDD505-2E9C-101B-9397-08002B2CF9AE}" pid="4" name="TitusGUID">
    <vt:lpwstr>2f1c0b6d-fc55-4bb3-b5ea-18209edd2f08</vt:lpwstr>
  </property>
  <property fmtid="{D5CDD505-2E9C-101B-9397-08002B2CF9AE}" pid="5" name="ContainsCUI">
    <vt:lpwstr>No</vt:lpwstr>
  </property>
</Properties>
</file>