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Lst>
  <p:notesMasterIdLst>
    <p:notesMasterId r:id="rId6"/>
  </p:notesMasterIdLst>
  <p:handoutMasterIdLst>
    <p:handoutMasterId r:id="rId7"/>
  </p:handoutMasterIdLst>
  <p:sldIdLst>
    <p:sldId id="577" r:id="rId5"/>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DRESSLER" initials="KD" lastIdx="1" clrIdx="0">
    <p:extLst>
      <p:ext uri="{19B8F6BF-5375-455C-9EA6-DF929625EA0E}">
        <p15:presenceInfo xmlns:p15="http://schemas.microsoft.com/office/powerpoint/2012/main" userId="S-1-5-21-1148585548-316328077-1442558448-379097" providerId="AD"/>
      </p:ext>
    </p:extLst>
  </p:cmAuthor>
  <p:cmAuthor id="2" name="Kevin Dressler" initials="KD" lastIdx="4" clrIdx="1">
    <p:extLst>
      <p:ext uri="{19B8F6BF-5375-455C-9EA6-DF929625EA0E}">
        <p15:presenceInfo xmlns:p15="http://schemas.microsoft.com/office/powerpoint/2012/main" userId="Kevin Dressler" providerId="None"/>
      </p:ext>
    </p:extLst>
  </p:cmAuthor>
  <p:cmAuthor id="3" name="Dressler, Kevin" initials="DK" lastIdx="3" clrIdx="2">
    <p:extLst>
      <p:ext uri="{19B8F6BF-5375-455C-9EA6-DF929625EA0E}">
        <p15:presenceInfo xmlns:p15="http://schemas.microsoft.com/office/powerpoint/2012/main" userId="S::kxd13@psu.edu::85b0a884-ec56-4e82-970c-fb9c9b1d5577" providerId="AD"/>
      </p:ext>
    </p:extLst>
  </p:cmAuthor>
  <p:cmAuthor id="4" name="Tanushree Choudhury" initials="TC" lastIdx="2" clrIdx="3">
    <p:extLst>
      <p:ext uri="{19B8F6BF-5375-455C-9EA6-DF929625EA0E}">
        <p15:presenceInfo xmlns:p15="http://schemas.microsoft.com/office/powerpoint/2012/main" userId="b4d6ffdb455394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57F"/>
    <a:srgbClr val="FF9933"/>
    <a:srgbClr val="003399"/>
    <a:srgbClr val="000066"/>
    <a:srgbClr val="CBD3E8"/>
    <a:srgbClr val="E7EAF4"/>
    <a:srgbClr val="9E6E25"/>
    <a:srgbClr val="EAD8BD"/>
    <a:srgbClr val="99CC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1" autoAdjust="0"/>
    <p:restoredTop sz="95097" autoAdjust="0"/>
  </p:normalViewPr>
  <p:slideViewPr>
    <p:cSldViewPr snapToGrid="0">
      <p:cViewPr varScale="1">
        <p:scale>
          <a:sx n="105" d="100"/>
          <a:sy n="105" d="100"/>
        </p:scale>
        <p:origin x="547" y="62"/>
      </p:cViewPr>
      <p:guideLst>
        <p:guide orient="horz" pos="1620"/>
        <p:guide pos="2880"/>
      </p:guideLst>
    </p:cSldViewPr>
  </p:slideViewPr>
  <p:notesTextViewPr>
    <p:cViewPr>
      <p:scale>
        <a:sx n="3" d="2"/>
        <a:sy n="3" d="2"/>
      </p:scale>
      <p:origin x="0" y="0"/>
    </p:cViewPr>
  </p:notesTextViewPr>
  <p:sorterViewPr>
    <p:cViewPr>
      <p:scale>
        <a:sx n="180" d="100"/>
        <a:sy n="180" d="100"/>
      </p:scale>
      <p:origin x="0" y="0"/>
    </p:cViewPr>
  </p:sorterViewPr>
  <p:notesViewPr>
    <p:cSldViewPr snapToGrid="0">
      <p:cViewPr>
        <p:scale>
          <a:sx n="160" d="100"/>
          <a:sy n="160" d="100"/>
        </p:scale>
        <p:origin x="1215" y="57"/>
      </p:cViewPr>
      <p:guideLst>
        <p:guide orient="horz" pos="2909"/>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6331749-5330-4FD8-9FCD-68A64ADEBB98}"/>
              </a:ext>
            </a:extLst>
          </p:cNvPr>
          <p:cNvSpPr>
            <a:spLocks noGrp="1"/>
          </p:cNvSpPr>
          <p:nvPr>
            <p:ph type="sldNum" sz="quarter" idx="3"/>
          </p:nvPr>
        </p:nvSpPr>
        <p:spPr>
          <a:xfrm>
            <a:off x="3" y="8773358"/>
            <a:ext cx="7008879" cy="462719"/>
          </a:xfrm>
          <a:prstGeom prst="rect">
            <a:avLst/>
          </a:prstGeom>
        </p:spPr>
        <p:txBody>
          <a:bodyPr vert="horz" lIns="88139" tIns="44070" rIns="88139" bIns="44070" rtlCol="0" anchor="b"/>
          <a:lstStyle>
            <a:lvl1pPr algn="r">
              <a:defRPr sz="1200"/>
            </a:lvl1pPr>
          </a:lstStyle>
          <a:p>
            <a:pPr algn="ctr"/>
            <a:fld id="{7184B23C-FB51-4502-B7BE-A9ED0283EB7D}" type="slidenum">
              <a:rPr lang="en-US" sz="1050" smtClean="0">
                <a:latin typeface="Helvetica Neue"/>
              </a:rPr>
              <a:pPr algn="ctr"/>
              <a:t>‹#›</a:t>
            </a:fld>
            <a:endParaRPr lang="en-US" sz="1050" dirty="0">
              <a:latin typeface="Helvetica Neue"/>
            </a:endParaRPr>
          </a:p>
        </p:txBody>
      </p:sp>
      <p:sp>
        <p:nvSpPr>
          <p:cNvPr id="2" name="Header Placeholder 1">
            <a:extLst>
              <a:ext uri="{FF2B5EF4-FFF2-40B4-BE49-F238E27FC236}">
                <a16:creationId xmlns:a16="http://schemas.microsoft.com/office/drawing/2014/main" id="{5132FCC0-E1A5-4E56-9969-F73D8D58EE9B}"/>
              </a:ext>
            </a:extLst>
          </p:cNvPr>
          <p:cNvSpPr>
            <a:spLocks noGrp="1"/>
          </p:cNvSpPr>
          <p:nvPr>
            <p:ph type="hdr" sz="quarter"/>
          </p:nvPr>
        </p:nvSpPr>
        <p:spPr>
          <a:xfrm>
            <a:off x="3" y="1"/>
            <a:ext cx="7008879" cy="463696"/>
          </a:xfrm>
          <a:prstGeom prst="rect">
            <a:avLst/>
          </a:prstGeom>
        </p:spPr>
        <p:txBody>
          <a:bodyPr vert="horz" lIns="91440" tIns="45720" rIns="91440" bIns="45720" rtlCol="0"/>
          <a:lstStyle>
            <a:lvl1pPr algn="l">
              <a:defRPr sz="1200"/>
            </a:lvl1pPr>
          </a:lstStyle>
          <a:p>
            <a:pPr algn="ctr"/>
            <a:r>
              <a:rPr lang="en-US" sz="1050" dirty="0">
                <a:latin typeface="Helvetica Neue"/>
              </a:rPr>
              <a:t>User Program</a:t>
            </a:r>
          </a:p>
        </p:txBody>
      </p:sp>
    </p:spTree>
    <p:extLst>
      <p:ext uri="{BB962C8B-B14F-4D97-AF65-F5344CB8AC3E}">
        <p14:creationId xmlns:p14="http://schemas.microsoft.com/office/powerpoint/2010/main" val="194421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145" cy="461192"/>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7" y="2"/>
            <a:ext cx="3038145" cy="461192"/>
          </a:xfrm>
          <a:prstGeom prst="rect">
            <a:avLst/>
          </a:prstGeom>
        </p:spPr>
        <p:txBody>
          <a:bodyPr vert="horz" lIns="88139" tIns="44070" rIns="88139" bIns="44070" rtlCol="0"/>
          <a:lstStyle>
            <a:lvl1pPr algn="r">
              <a:defRPr sz="1200"/>
            </a:lvl1pPr>
          </a:lstStyle>
          <a:p>
            <a:fld id="{63077E1E-5F38-40DD-A6BE-AB2FADD82C5B}" type="datetimeFigureOut">
              <a:rPr lang="en-US" smtClean="0"/>
              <a:t>3/22/2023</a:t>
            </a:fld>
            <a:endParaRPr lang="en-US" dirty="0"/>
          </a:p>
        </p:txBody>
      </p:sp>
      <p:sp>
        <p:nvSpPr>
          <p:cNvPr id="4" name="Slide Image Placeholder 3"/>
          <p:cNvSpPr>
            <a:spLocks noGrp="1" noRot="1" noChangeAspect="1"/>
          </p:cNvSpPr>
          <p:nvPr>
            <p:ph type="sldImg" idx="2"/>
          </p:nvPr>
        </p:nvSpPr>
        <p:spPr>
          <a:xfrm>
            <a:off x="427038" y="693738"/>
            <a:ext cx="6156325" cy="3463925"/>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6" y="4387445"/>
            <a:ext cx="5607711" cy="4155317"/>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3358"/>
            <a:ext cx="3038145" cy="461192"/>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7" y="8773358"/>
            <a:ext cx="3038145" cy="461192"/>
          </a:xfrm>
          <a:prstGeom prst="rect">
            <a:avLst/>
          </a:prstGeom>
        </p:spPr>
        <p:txBody>
          <a:bodyPr vert="horz" lIns="88139" tIns="44070" rIns="88139" bIns="44070" rtlCol="0" anchor="b"/>
          <a:lstStyle>
            <a:lvl1pPr algn="r">
              <a:defRPr sz="1200"/>
            </a:lvl1pPr>
          </a:lstStyle>
          <a:p>
            <a:fld id="{758B4F96-4FE3-48B3-AE38-1327B330FF2A}" type="slidenum">
              <a:rPr lang="en-US" smtClean="0"/>
              <a:t>‹#›</a:t>
            </a:fld>
            <a:endParaRPr lang="en-US" dirty="0"/>
          </a:p>
        </p:txBody>
      </p:sp>
    </p:spTree>
    <p:extLst>
      <p:ext uri="{BB962C8B-B14F-4D97-AF65-F5344CB8AC3E}">
        <p14:creationId xmlns:p14="http://schemas.microsoft.com/office/powerpoint/2010/main" val="341414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7675" y="836613"/>
            <a:ext cx="6156325" cy="3463925"/>
          </a:xfrm>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000" b="1" dirty="0">
                <a:solidFill>
                  <a:schemeClr val="tx1"/>
                </a:solidFill>
                <a:latin typeface="+mn-lt"/>
              </a:rPr>
              <a:t>What Has Been Achieved:</a:t>
            </a:r>
            <a:r>
              <a:rPr lang="en-US" sz="1000" b="0" dirty="0">
                <a:solidFill>
                  <a:schemeClr val="tx1"/>
                </a:solidFill>
                <a:latin typeface="+mn-lt"/>
              </a:rPr>
              <a:t> The Basov group (the 2DCC user) at Columbia University discovered that the nodal metal ZiSiSe hosting the two-dimensional electronic structure with van Hove singularities, support waveguiding of infrared energy in their bulk. This novel plasmonic effect is observed over an extended frequency range in near infrared.</a:t>
            </a:r>
          </a:p>
          <a:p>
            <a:pPr defTabSz="914400">
              <a:defRPr sz="1400">
                <a:latin typeface="Helvetica Neue"/>
                <a:ea typeface="Helvetica Neue"/>
                <a:cs typeface="Helvetica Neue"/>
                <a:sym typeface="Helvetica Neue"/>
              </a:defRPr>
            </a:pPr>
            <a:r>
              <a:rPr lang="en-US" sz="1000" b="1" dirty="0">
                <a:solidFill>
                  <a:schemeClr val="tx1"/>
                </a:solidFill>
                <a:latin typeface="+mn-lt"/>
              </a:rPr>
              <a:t>Importance of the Achievement: </a:t>
            </a:r>
            <a:r>
              <a:rPr lang="en-US" sz="1000" b="0" dirty="0">
                <a:solidFill>
                  <a:schemeClr val="tx1"/>
                </a:solidFill>
                <a:latin typeface="+mn-lt"/>
              </a:rPr>
              <a:t>This work provides route for enabling propagation of infrared waveguide modes in metallic samples .</a:t>
            </a:r>
          </a:p>
          <a:p>
            <a:pPr defTabSz="914400">
              <a:defRPr sz="1400">
                <a:latin typeface="Helvetica Neue"/>
                <a:ea typeface="Helvetica Neue"/>
                <a:cs typeface="Helvetica Neue"/>
                <a:sym typeface="Helvetica Neue"/>
              </a:defRPr>
            </a:pPr>
            <a:r>
              <a:rPr lang="en-US" sz="1000" b="1" dirty="0">
                <a:solidFill>
                  <a:schemeClr val="tx1"/>
                </a:solidFill>
                <a:latin typeface="+mn-lt"/>
              </a:rPr>
              <a:t>Unique Feature(s) of the MIP that Enabled this Achievement: </a:t>
            </a:r>
            <a:r>
              <a:rPr lang="en-US" sz="1000" b="0" dirty="0">
                <a:solidFill>
                  <a:schemeClr val="tx1"/>
                </a:solidFill>
                <a:latin typeface="+mn-lt"/>
              </a:rPr>
              <a:t>The 2DCC researchers not only synthesized ZrSiSe single crystals using the chemical vapor transport method, but also carefully characterized the structure, composition and magnetotransport properties  of the grown crystals using X-ray diffraction, energy dispersive spectroscopy, and physical property measurement system (PPMS). The combined capacity of bulk crystal growth and advanced characterization at 2DCC-MIP enables this achievement.</a:t>
            </a:r>
          </a:p>
          <a:p>
            <a:pPr defTabSz="914400">
              <a:defRPr sz="1400">
                <a:latin typeface="Helvetica Neue"/>
                <a:ea typeface="Helvetica Neue"/>
                <a:cs typeface="Helvetica Neue"/>
                <a:sym typeface="Helvetica Neue"/>
              </a:defRPr>
            </a:pPr>
            <a:endParaRPr lang="en-US" sz="1000" b="1" dirty="0">
              <a:solidFill>
                <a:schemeClr val="tx1"/>
              </a:solidFill>
              <a:latin typeface="+mn-lt"/>
            </a:endParaRPr>
          </a:p>
          <a:p>
            <a:pPr defTabSz="914400">
              <a:defRPr sz="1400">
                <a:latin typeface="Helvetica Neue"/>
                <a:ea typeface="Helvetica Neue"/>
                <a:cs typeface="Helvetica Neue"/>
                <a:sym typeface="Helvetica Neue"/>
              </a:defRPr>
            </a:pPr>
            <a:r>
              <a:rPr lang="en-US" sz="1000" b="1" dirty="0">
                <a:solidFill>
                  <a:schemeClr val="tx1"/>
                </a:solidFill>
                <a:latin typeface="+mn-lt"/>
              </a:rPr>
              <a:t>Publication: </a:t>
            </a:r>
            <a:r>
              <a:rPr lang="en-US" sz="1000" b="0" i="0" dirty="0">
                <a:solidFill>
                  <a:schemeClr val="tx1"/>
                </a:solidFill>
                <a:latin typeface="+mn-lt"/>
              </a:rPr>
              <a:t>Yinming Shao, Aaron J. Sternbach, Brian S. Y. Kim, Andrey A. Rikhter, Xinyi Xu, Umberto De Giovannini, Ran Jing, Sang Hoon Chae, Zhiyuan Sun, Seng Huat Lee, Yanglin Zhu, Zhiqiang Mao, James C. Hone, Raquel Queiroz, Andrew J. Millis, P. James Schuck, Angel Rubio, Michael M. Fogler, Dmitri N. Basov, </a:t>
            </a:r>
            <a:r>
              <a:rPr lang="en-US" sz="1000" b="0" i="1" dirty="0">
                <a:solidFill>
                  <a:schemeClr val="tx1"/>
                </a:solidFill>
                <a:latin typeface="+mn-lt"/>
              </a:rPr>
              <a:t>Sci. Adv.</a:t>
            </a:r>
            <a:r>
              <a:rPr lang="en-US" sz="1000" b="0" i="0" dirty="0">
                <a:solidFill>
                  <a:schemeClr val="tx1"/>
                </a:solidFill>
                <a:latin typeface="+mn-lt"/>
              </a:rPr>
              <a:t> </a:t>
            </a:r>
            <a:r>
              <a:rPr lang="en-US" sz="1000" b="1" i="0" dirty="0">
                <a:solidFill>
                  <a:schemeClr val="tx1"/>
                </a:solidFill>
                <a:latin typeface="+mn-lt"/>
              </a:rPr>
              <a:t>8</a:t>
            </a:r>
            <a:r>
              <a:rPr lang="en-US" sz="1000" b="0" i="0" dirty="0">
                <a:solidFill>
                  <a:schemeClr val="tx1"/>
                </a:solidFill>
                <a:latin typeface="+mn-lt"/>
              </a:rPr>
              <a:t>, eadd6169 (2022).</a:t>
            </a:r>
          </a:p>
          <a:p>
            <a:pPr defTabSz="914400">
              <a:defRPr sz="1400">
                <a:latin typeface="Helvetica Neue"/>
                <a:ea typeface="Helvetica Neue"/>
                <a:cs typeface="Helvetica Neue"/>
                <a:sym typeface="Helvetica Neue"/>
              </a:defRPr>
            </a:pPr>
            <a:endParaRPr lang="en-US" sz="1000" b="0" i="0" dirty="0">
              <a:solidFill>
                <a:schemeClr val="tx1"/>
              </a:solidFill>
              <a:latin typeface="+mn-lt"/>
            </a:endParaRPr>
          </a:p>
          <a:p>
            <a:pPr defTabSz="914400">
              <a:defRPr sz="1400">
                <a:latin typeface="Helvetica Neue"/>
                <a:ea typeface="Helvetica Neue"/>
                <a:cs typeface="Helvetica Neue"/>
                <a:sym typeface="Helvetica Neue"/>
              </a:defRPr>
            </a:pPr>
            <a:r>
              <a:rPr lang="en-US" sz="1000" b="1" i="0" dirty="0">
                <a:solidFill>
                  <a:schemeClr val="tx1"/>
                </a:solidFill>
                <a:latin typeface="+mn-lt"/>
              </a:rPr>
              <a:t>Acknowledgements: </a:t>
            </a:r>
            <a:r>
              <a:rPr lang="en-US" sz="1100" dirty="0">
                <a:effectLst/>
                <a:latin typeface="Times New Roman" panose="02020603050405020304" pitchFamily="18" charset="0"/>
              </a:rPr>
              <a:t>Research in the physics of Dirac electrons at Columbia is supported by DOE-BES grant DE-SC0018426. The research in nano-light imaging methods is supported through the Vannevar Bush Faculty Fellow ONR-VB: N00014-19-1-2630. The development of nano-imaging capabilities in near-infrared is funded by the Vannevar Bush Faculty Fellowship ONR-VB: N00014-19-1-2630. D.N.B. is a Moore Investigator in Quantum Materials EPIQS GBMF9455.  Nonlinear imaging and spectroscopy are funded supported as part of Programmable Quantum Materials, an Energy Frontier Research Center funded by the U.S. Department of Energy (DOE), Office of Science, Basic Energy Sciences (BES), under award DE-SC0019443. The financial support for sample preparation and characterization was provided by the National Science Foundation through the Penn State 2D Crystal Consortium-Materials Innovation Platform (2DCC-MIP) under NSF cooperative agreement DMR-1539916 and DMR-2039351. U.D.G. and A.R. acknowledge support from the European Research Council (ERC-2015-AdG-694097), Grupos Consolidados (IT1249-19), and SFB925. We acknowledge funding by the Deutsche Forschungsgemeinschaft (DFG, German Research Foundation) under Germany’s Excellence Strategy - Cluster of Excellence and Advanced Imaging of Matter (AIM) EXC 2056 - 390715994 and RTG 2247. This work was supported by the Max Planck-New York City Center for Nonequilibrium Quantum Phenomena. The Flatiron Institute is a division of the Simons Foundation.</a:t>
            </a:r>
            <a:endParaRPr lang="en-US" sz="1000" b="1" i="0" dirty="0">
              <a:solidFill>
                <a:schemeClr val="tx1"/>
              </a:solidFill>
              <a:latin typeface="+mn-lt"/>
            </a:endParaRP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627028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C125-2436-4DDC-979D-5C887E2A86B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F66019C-489A-4F99-983C-BA26BE466364}"/>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424EE35-A995-4066-B11F-56FD8877C73D}"/>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36C521F3-B407-475B-92CC-9E289FBB64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5571F1-FDCA-4AAC-A18E-708D2FBC1B42}"/>
              </a:ext>
            </a:extLst>
          </p:cNvPr>
          <p:cNvSpPr>
            <a:spLocks noGrp="1"/>
          </p:cNvSpPr>
          <p:nvPr>
            <p:ph type="sldNum" sz="quarter" idx="12"/>
          </p:nvPr>
        </p:nvSpPr>
        <p:spPr/>
        <p:txBody>
          <a:bodyPr/>
          <a:lstStyle/>
          <a:p>
            <a:fld id="{02E8017E-AE10-4631-A340-E7361DEDE0ED}" type="slidenum">
              <a:rPr lang="en-US" smtClean="0"/>
              <a:t>‹#›</a:t>
            </a:fld>
            <a:endParaRPr lang="en-US" dirty="0"/>
          </a:p>
        </p:txBody>
      </p:sp>
      <p:pic>
        <p:nvPicPr>
          <p:cNvPr id="7" name="Picture 6">
            <a:extLst>
              <a:ext uri="{FF2B5EF4-FFF2-40B4-BE49-F238E27FC236}">
                <a16:creationId xmlns:a16="http://schemas.microsoft.com/office/drawing/2014/main" id="{0D3A7D08-9211-41EA-BA2A-C396C16A207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839" y="120551"/>
            <a:ext cx="5027400" cy="1316103"/>
          </a:xfrm>
          <a:prstGeom prst="rect">
            <a:avLst/>
          </a:prstGeom>
        </p:spPr>
      </p:pic>
      <p:sp>
        <p:nvSpPr>
          <p:cNvPr id="8" name="hcSlideMaster.Title SlideHeader">
            <a:extLst>
              <a:ext uri="{FF2B5EF4-FFF2-40B4-BE49-F238E27FC236}">
                <a16:creationId xmlns:a16="http://schemas.microsoft.com/office/drawing/2014/main" id="{8306BA58-F7DA-5F08-047C-2E2A2D25E958}"/>
              </a:ext>
            </a:extLst>
          </p:cNvPr>
          <p:cNvSpPr txBox="1"/>
          <p:nvPr userDrawn="1"/>
        </p:nvSpPr>
        <p:spPr>
          <a:xfrm>
            <a:off x="0" y="0"/>
            <a:ext cx="9144000" cy="369332"/>
          </a:xfrm>
          <a:prstGeom prst="rect">
            <a:avLst/>
          </a:prstGeom>
          <a:noFill/>
        </p:spPr>
        <p:txBody>
          <a:bodyPr vert="horz" rtlCol="0">
            <a:spAutoFit/>
          </a:bodyPr>
          <a:lstStyle/>
          <a:p>
            <a:endParaRPr lang="en-US"/>
          </a:p>
        </p:txBody>
      </p:sp>
      <p:sp>
        <p:nvSpPr>
          <p:cNvPr id="9" name="hcTitle SlideHeader">
            <a:extLst>
              <a:ext uri="{FF2B5EF4-FFF2-40B4-BE49-F238E27FC236}">
                <a16:creationId xmlns:a16="http://schemas.microsoft.com/office/drawing/2014/main" id="{1FF54908-8B92-9D9B-629C-1A7D60F80A43}"/>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84872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9E9B-9273-4AED-AABC-078E61B50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4A7B76-46B7-4485-9BED-2744F307B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CA5E0-A7EB-4E53-98C9-BF850F6B1340}"/>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6E934A32-240A-40D9-AF00-C814E0DCB5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F24EA4-2C35-466C-B027-50F0E5D51E2E}"/>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Title and Vertical TextHeader">
            <a:extLst>
              <a:ext uri="{FF2B5EF4-FFF2-40B4-BE49-F238E27FC236}">
                <a16:creationId xmlns:a16="http://schemas.microsoft.com/office/drawing/2014/main" id="{2AD55617-2730-0577-67B5-3A5FE3C28178}"/>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69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8BCD8-0691-4CDD-A38D-24D50A288D8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7A286-B14F-4D49-89EE-E0452893186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8943D-5E58-4BE4-8341-0C5AC79033BE}"/>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975B4B06-3C2A-4650-AC37-9D5EDCB6F2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7D1951-29BC-4213-A7EF-D3EFCDAA8320}"/>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Vertical Title and TextHeader">
            <a:extLst>
              <a:ext uri="{FF2B5EF4-FFF2-40B4-BE49-F238E27FC236}">
                <a16:creationId xmlns:a16="http://schemas.microsoft.com/office/drawing/2014/main" id="{0B21999A-176F-4FBA-585F-3D378D567F02}"/>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36959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p PSU">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fld id="{86CB4B4D-7CA3-9044-876B-883B54F8677D}" type="slidenum">
              <a:t>‹#›</a:t>
            </a:fld>
            <a:endParaRPr dirty="0"/>
          </a:p>
        </p:txBody>
      </p:sp>
      <p:sp>
        <p:nvSpPr>
          <p:cNvPr id="3" name="Title Text">
            <a:extLst>
              <a:ext uri="{FF2B5EF4-FFF2-40B4-BE49-F238E27FC236}">
                <a16:creationId xmlns:a16="http://schemas.microsoft.com/office/drawing/2014/main" id="{6662E052-8B9C-4518-95BD-1CE64A0FB29A}"/>
              </a:ext>
            </a:extLst>
          </p:cNvPr>
          <p:cNvSpPr txBox="1">
            <a:spLocks noGrp="1"/>
          </p:cNvSpPr>
          <p:nvPr>
            <p:ph type="title"/>
          </p:nvPr>
        </p:nvSpPr>
        <p:spPr>
          <a:xfrm>
            <a:off x="1959508" y="80367"/>
            <a:ext cx="5216057" cy="331515"/>
          </a:xfrm>
          <a:prstGeom prst="rect">
            <a:avLst/>
          </a:prstGeom>
        </p:spPr>
        <p:txBody>
          <a:bodyPr lIns="0" tIns="0" rIns="0" bIns="0">
            <a:normAutofit/>
          </a:bodyPr>
          <a:lstStyle>
            <a:lvl1pPr marR="78114" indent="76178" algn="ctr">
              <a:defRPr sz="1898">
                <a:solidFill>
                  <a:srgbClr val="38557F"/>
                </a:solidFill>
                <a:uFill>
                  <a:solidFill>
                    <a:srgbClr val="131A97"/>
                  </a:solidFill>
                </a:uFill>
                <a:latin typeface="Helvetica Neue"/>
                <a:ea typeface="+mj-ea"/>
                <a:cs typeface="Calibri" panose="020F0502020204030204" pitchFamily="34" charset="0"/>
                <a:sym typeface="Calibri"/>
              </a:defRPr>
            </a:lvl1pPr>
          </a:lstStyle>
          <a:p>
            <a:r>
              <a:rPr dirty="0"/>
              <a:t>Title Text</a:t>
            </a:r>
          </a:p>
        </p:txBody>
      </p:sp>
      <p:sp>
        <p:nvSpPr>
          <p:cNvPr id="2" name="hcSlideMaster.Top PSUHeader">
            <a:extLst>
              <a:ext uri="{FF2B5EF4-FFF2-40B4-BE49-F238E27FC236}">
                <a16:creationId xmlns:a16="http://schemas.microsoft.com/office/drawing/2014/main" id="{FC22CC7F-9104-B8BF-02D3-3512A587D9B6}"/>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8280378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056844" y="605461"/>
            <a:ext cx="5087155" cy="415984"/>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7" name="hcSlideMaster.3_Title and ContentHeader">
            <a:extLst>
              <a:ext uri="{FF2B5EF4-FFF2-40B4-BE49-F238E27FC236}">
                <a16:creationId xmlns:a16="http://schemas.microsoft.com/office/drawing/2014/main" id="{F49B48B6-6C16-C87F-CC3A-B877F84492CF}"/>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606339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dirty="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056844" y="605461"/>
            <a:ext cx="5087155" cy="415984"/>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Tree>
    <p:extLst>
      <p:ext uri="{BB962C8B-B14F-4D97-AF65-F5344CB8AC3E}">
        <p14:creationId xmlns:p14="http://schemas.microsoft.com/office/powerpoint/2010/main" val="394913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36E3-7BD2-43D0-B038-02D2F6A92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76A7A-FC42-4C30-A979-EE63721F8A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D4F37-2A0E-4325-B1C0-FA56E145CE2B}"/>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DA4C8F97-D7C0-4923-9796-94F949170A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61B55E-08AB-4EAD-B69C-F7B3FCD8B23D}"/>
              </a:ext>
            </a:extLst>
          </p:cNvPr>
          <p:cNvSpPr>
            <a:spLocks noGrp="1"/>
          </p:cNvSpPr>
          <p:nvPr>
            <p:ph type="sldNum" sz="quarter" idx="12"/>
          </p:nvPr>
        </p:nvSpPr>
        <p:spPr/>
        <p:txBody>
          <a:bodyPr/>
          <a:lstStyle/>
          <a:p>
            <a:fld id="{02E8017E-AE10-4631-A340-E7361DEDE0ED}" type="slidenum">
              <a:rPr lang="en-US" smtClean="0"/>
              <a:t>‹#›</a:t>
            </a:fld>
            <a:endParaRPr lang="en-US" dirty="0"/>
          </a:p>
        </p:txBody>
      </p:sp>
      <p:pic>
        <p:nvPicPr>
          <p:cNvPr id="7" name="Picture 6">
            <a:extLst>
              <a:ext uri="{FF2B5EF4-FFF2-40B4-BE49-F238E27FC236}">
                <a16:creationId xmlns:a16="http://schemas.microsoft.com/office/drawing/2014/main" id="{6AC7855C-B480-4CAE-AF52-6197A5BBADA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578" y="45004"/>
            <a:ext cx="1429112" cy="477383"/>
          </a:xfrm>
          <a:prstGeom prst="rect">
            <a:avLst/>
          </a:prstGeom>
        </p:spPr>
      </p:pic>
      <p:sp>
        <p:nvSpPr>
          <p:cNvPr id="8" name="hcSlideMaster.Title and ContentHeader">
            <a:extLst>
              <a:ext uri="{FF2B5EF4-FFF2-40B4-BE49-F238E27FC236}">
                <a16:creationId xmlns:a16="http://schemas.microsoft.com/office/drawing/2014/main" id="{63297129-111C-19F3-0BE7-8762C38608D7}"/>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3364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07A2-FE35-483D-B2A3-F0B1C107AEA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6DAC5E8-4347-490B-811E-802B4D4F42D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B4BD88-14EF-4200-9980-58A66A9F8501}"/>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F03625B8-9629-43AA-9271-5FA08C7488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CB093B-181D-493E-8EEA-85FBCA1802C7}"/>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7" name="hcSlideMaster.Section HeaderHeader">
            <a:extLst>
              <a:ext uri="{FF2B5EF4-FFF2-40B4-BE49-F238E27FC236}">
                <a16:creationId xmlns:a16="http://schemas.microsoft.com/office/drawing/2014/main" id="{D14454ED-4760-1193-D3CD-2F2D6A9E5F71}"/>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9951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AF73-ECF4-4305-8F9C-92E29E2DD9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A86430-C867-4E5B-8AAD-AB21A6549107}"/>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5B7929-7D83-4079-8CD1-4249DF07CF7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3C96F2-9305-4D45-9419-54475E94BC9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E96A04A3-655A-425A-A1F2-C06931FA19B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54DB63-D1F4-49DB-8264-38DBD28AEE5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Two ContentHeader">
            <a:extLst>
              <a:ext uri="{FF2B5EF4-FFF2-40B4-BE49-F238E27FC236}">
                <a16:creationId xmlns:a16="http://schemas.microsoft.com/office/drawing/2014/main" id="{94F4D2FB-CC3B-74D1-2D76-4EF84894810C}"/>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1436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1F6E6-2CDD-4873-953B-8E486E70FAD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271CC4-C29F-4805-A275-C315094F0BD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D8E7F9-C4D5-427A-860A-1114DDDEFD7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9C6EB8-AD94-42CF-8B4D-717BC5E6FA9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15106-2946-461A-9833-8C16600E1765}"/>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D8558-B582-41DB-865B-A967061BDCC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8" name="Footer Placeholder 7">
            <a:extLst>
              <a:ext uri="{FF2B5EF4-FFF2-40B4-BE49-F238E27FC236}">
                <a16:creationId xmlns:a16="http://schemas.microsoft.com/office/drawing/2014/main" id="{C1EF6561-A254-4999-8D3B-3AA6EAE0313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AE2E44B-0F02-44A4-9974-1C1D1BA24704}"/>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10" name="hcSlideMaster.ComparisonHeader">
            <a:extLst>
              <a:ext uri="{FF2B5EF4-FFF2-40B4-BE49-F238E27FC236}">
                <a16:creationId xmlns:a16="http://schemas.microsoft.com/office/drawing/2014/main" id="{D0D3C753-21CB-258F-B1BF-24A8B41FD7AA}"/>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5980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BCDD1-9C3B-4B81-8FF7-7BEF7191B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DEBAA7-A044-401B-8CEA-DB20B89B20A6}"/>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4" name="Footer Placeholder 3">
            <a:extLst>
              <a:ext uri="{FF2B5EF4-FFF2-40B4-BE49-F238E27FC236}">
                <a16:creationId xmlns:a16="http://schemas.microsoft.com/office/drawing/2014/main" id="{8852E659-12E6-42B8-87F5-1A0E31644E2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D1C65D0-8A2A-464E-9EFC-076AA73FB11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6" name="hcSlideMaster.Title OnlyHeader">
            <a:extLst>
              <a:ext uri="{FF2B5EF4-FFF2-40B4-BE49-F238E27FC236}">
                <a16:creationId xmlns:a16="http://schemas.microsoft.com/office/drawing/2014/main" id="{468A4DE4-C4F2-57F2-A605-D26ABF071687}"/>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3798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C028B-F056-4721-B99C-010436CDD079}"/>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3" name="Footer Placeholder 2">
            <a:extLst>
              <a:ext uri="{FF2B5EF4-FFF2-40B4-BE49-F238E27FC236}">
                <a16:creationId xmlns:a16="http://schemas.microsoft.com/office/drawing/2014/main" id="{D817BC59-05DD-44FE-933C-02BAA35330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C3F80B7-D22D-4024-9C89-8C38B5EF6AE8}"/>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5" name="hcSlideMaster.BlankHeader">
            <a:extLst>
              <a:ext uri="{FF2B5EF4-FFF2-40B4-BE49-F238E27FC236}">
                <a16:creationId xmlns:a16="http://schemas.microsoft.com/office/drawing/2014/main" id="{539549FC-BA35-5EB6-1954-A2C0EA3B0691}"/>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45142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9F53-1140-4FB2-B36C-30BE23BDDB6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E4CFAB-C630-410C-985D-081B72D3E59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318E10-09A6-473B-B559-E3DD32CDEEA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0AF1BCA-D357-4F31-BD1F-AE8A854DD21C}"/>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1ED3EA7B-ACAC-4BE6-A242-4D0532CC22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3850F55-31F2-497F-861A-84DE2405F536}"/>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Content with CaptionHeader">
            <a:extLst>
              <a:ext uri="{FF2B5EF4-FFF2-40B4-BE49-F238E27FC236}">
                <a16:creationId xmlns:a16="http://schemas.microsoft.com/office/drawing/2014/main" id="{26E54653-2550-F873-976A-53CF629E4604}"/>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8657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8F34-CDDA-4291-BC91-2E39908854C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9347CEB-7C8E-40D5-A92D-7B39684279E3}"/>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449BDF6D-DE5D-4EE3-AE85-EA5A25CB996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4D743C8-2BD0-41AD-A2B0-973858832D92}"/>
              </a:ext>
            </a:extLst>
          </p:cNvPr>
          <p:cNvSpPr>
            <a:spLocks noGrp="1"/>
          </p:cNvSpPr>
          <p:nvPr>
            <p:ph type="dt" sz="half" idx="10"/>
          </p:nvPr>
        </p:nvSpPr>
        <p:spPr/>
        <p:txBody>
          <a:bodyPr/>
          <a:lstStyle/>
          <a:p>
            <a:fld id="{054A2CF1-A49D-427B-91CB-4CCFC76A2E54}" type="datetimeFigureOut">
              <a:rPr lang="en-US" smtClean="0"/>
              <a:t>3/22/2023</a:t>
            </a:fld>
            <a:endParaRPr lang="en-US" dirty="0"/>
          </a:p>
        </p:txBody>
      </p:sp>
      <p:sp>
        <p:nvSpPr>
          <p:cNvPr id="6" name="Footer Placeholder 5">
            <a:extLst>
              <a:ext uri="{FF2B5EF4-FFF2-40B4-BE49-F238E27FC236}">
                <a16:creationId xmlns:a16="http://schemas.microsoft.com/office/drawing/2014/main" id="{BB7B26E3-B7A3-4765-A64C-818EF5EF2C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3F5ACB-35EF-4785-A983-45D59AA1D1BD}"/>
              </a:ext>
            </a:extLst>
          </p:cNvPr>
          <p:cNvSpPr>
            <a:spLocks noGrp="1"/>
          </p:cNvSpPr>
          <p:nvPr>
            <p:ph type="sldNum" sz="quarter" idx="12"/>
          </p:nvPr>
        </p:nvSpPr>
        <p:spPr/>
        <p:txBody>
          <a:bodyPr/>
          <a:lstStyle/>
          <a:p>
            <a:fld id="{02E8017E-AE10-4631-A340-E7361DEDE0ED}" type="slidenum">
              <a:rPr lang="en-US" smtClean="0"/>
              <a:t>‹#›</a:t>
            </a:fld>
            <a:endParaRPr lang="en-US" dirty="0"/>
          </a:p>
        </p:txBody>
      </p:sp>
      <p:sp>
        <p:nvSpPr>
          <p:cNvPr id="8" name="hcSlideMaster.Picture with CaptionHeader">
            <a:extLst>
              <a:ext uri="{FF2B5EF4-FFF2-40B4-BE49-F238E27FC236}">
                <a16:creationId xmlns:a16="http://schemas.microsoft.com/office/drawing/2014/main" id="{E10A8C40-BC42-60E6-668E-5AAC765EB254}"/>
              </a:ext>
            </a:extLst>
          </p:cNvPr>
          <p:cNvSpPr txBox="1"/>
          <p:nvPr userDrawn="1"/>
        </p:nvSpPr>
        <p:spPr>
          <a:xfrm>
            <a:off x="0" y="0"/>
            <a:ext cx="9144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46023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A19FBF-5E96-4E45-99DE-A8EA63542351}"/>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89CBA2-7C34-4E34-8E89-5BDB67B2639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588E-629A-4C5D-B311-E69A77A47EA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54A2CF1-A49D-427B-91CB-4CCFC76A2E54}" type="datetimeFigureOut">
              <a:rPr lang="en-US" smtClean="0"/>
              <a:t>3/22/2023</a:t>
            </a:fld>
            <a:endParaRPr lang="en-US" dirty="0"/>
          </a:p>
        </p:txBody>
      </p:sp>
      <p:sp>
        <p:nvSpPr>
          <p:cNvPr id="5" name="Footer Placeholder 4">
            <a:extLst>
              <a:ext uri="{FF2B5EF4-FFF2-40B4-BE49-F238E27FC236}">
                <a16:creationId xmlns:a16="http://schemas.microsoft.com/office/drawing/2014/main" id="{03BF64DD-8D4C-48E6-B314-A37705AD90A6}"/>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7F23BB2-644B-491B-BA7E-F6CF9CCE9FBF}"/>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2E8017E-AE10-4631-A340-E7361DEDE0ED}" type="slidenum">
              <a:rPr lang="en-US" smtClean="0"/>
              <a:t>‹#›</a:t>
            </a:fld>
            <a:endParaRPr lang="en-US" dirty="0"/>
          </a:p>
        </p:txBody>
      </p:sp>
    </p:spTree>
    <p:extLst>
      <p:ext uri="{BB962C8B-B14F-4D97-AF65-F5344CB8AC3E}">
        <p14:creationId xmlns:p14="http://schemas.microsoft.com/office/powerpoint/2010/main" val="1454643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83" r:id="rId13"/>
    <p:sldLayoutId id="2147483784"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3849688" y="82550"/>
            <a:ext cx="5294312" cy="339725"/>
          </a:xfrm>
        </p:spPr>
        <p:txBody>
          <a:bodyPr>
            <a:noAutofit/>
          </a:bodyPr>
          <a:lstStyle/>
          <a:p>
            <a:pPr algn="r"/>
            <a:r>
              <a:rPr lang="en-US" sz="2000" b="1" baseline="-25000" dirty="0">
                <a:solidFill>
                  <a:srgbClr val="C00000"/>
                </a:solidFill>
                <a:latin typeface="Arial" panose="020B0604020202020204" pitchFamily="34" charset="0"/>
                <a:cs typeface="Arial" panose="020B0604020202020204" pitchFamily="34" charset="0"/>
              </a:rPr>
              <a:t>Infrared plasmons propagate through a hyperbolic nodal metal</a:t>
            </a:r>
          </a:p>
        </p:txBody>
      </p:sp>
      <p:sp>
        <p:nvSpPr>
          <p:cNvPr id="5" name="TextBox 4">
            <a:extLst>
              <a:ext uri="{FF2B5EF4-FFF2-40B4-BE49-F238E27FC236}">
                <a16:creationId xmlns:a16="http://schemas.microsoft.com/office/drawing/2014/main" id="{9ED36953-0DFC-4F49-9298-E739FD3F2CFC}"/>
              </a:ext>
            </a:extLst>
          </p:cNvPr>
          <p:cNvSpPr txBox="1"/>
          <p:nvPr/>
        </p:nvSpPr>
        <p:spPr>
          <a:xfrm>
            <a:off x="-3298" y="13941"/>
            <a:ext cx="2392535" cy="46166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2DCC MIP at Penn State, </a:t>
            </a:r>
          </a:p>
          <a:p>
            <a:r>
              <a:rPr lang="en-US" sz="1200" b="1" dirty="0">
                <a:latin typeface="Arial" panose="020B0604020202020204" pitchFamily="34" charset="0"/>
                <a:cs typeface="Arial" panose="020B0604020202020204" pitchFamily="34" charset="0"/>
              </a:rPr>
              <a:t>DMR-1539916 &amp; DMR-2039351</a:t>
            </a:r>
          </a:p>
        </p:txBody>
      </p:sp>
      <p:sp>
        <p:nvSpPr>
          <p:cNvPr id="7" name="Rectangle 6">
            <a:extLst>
              <a:ext uri="{FF2B5EF4-FFF2-40B4-BE49-F238E27FC236}">
                <a16:creationId xmlns:a16="http://schemas.microsoft.com/office/drawing/2014/main" id="{386F1C4C-66FF-4C4C-A15E-FBB5BE953C6F}"/>
              </a:ext>
            </a:extLst>
          </p:cNvPr>
          <p:cNvSpPr/>
          <p:nvPr/>
        </p:nvSpPr>
        <p:spPr>
          <a:xfrm>
            <a:off x="75362" y="368410"/>
            <a:ext cx="2252855" cy="276999"/>
          </a:xfrm>
          <a:prstGeom prst="rect">
            <a:avLst/>
          </a:prstGeom>
        </p:spPr>
        <p:txBody>
          <a:bodyPr wrap="square" anchor="ctr">
            <a:spAutoFit/>
          </a:bodyPr>
          <a:lstStyle/>
          <a:p>
            <a:r>
              <a:rPr lang="en-US" sz="1200" b="1" dirty="0">
                <a:solidFill>
                  <a:schemeClr val="accent2">
                    <a:lumMod val="20000"/>
                    <a:lumOff val="80000"/>
                  </a:schemeClr>
                </a:solidFill>
                <a:latin typeface="Arial" panose="020B0604020202020204" pitchFamily="34" charset="0"/>
                <a:cs typeface="Arial" panose="020B0604020202020204" pitchFamily="34" charset="0"/>
              </a:rPr>
              <a:t>External User Project - 2022</a:t>
            </a:r>
          </a:p>
        </p:txBody>
      </p:sp>
      <p:sp>
        <p:nvSpPr>
          <p:cNvPr id="21" name="TextBox 20">
            <a:extLst>
              <a:ext uri="{FF2B5EF4-FFF2-40B4-BE49-F238E27FC236}">
                <a16:creationId xmlns:a16="http://schemas.microsoft.com/office/drawing/2014/main" id="{426A9296-2844-4E28-A508-770A45A2E9C0}"/>
              </a:ext>
            </a:extLst>
          </p:cNvPr>
          <p:cNvSpPr txBox="1"/>
          <p:nvPr/>
        </p:nvSpPr>
        <p:spPr>
          <a:xfrm>
            <a:off x="4219787" y="589230"/>
            <a:ext cx="5028988" cy="438582"/>
          </a:xfrm>
          <a:prstGeom prst="rect">
            <a:avLst/>
          </a:prstGeom>
          <a:noFill/>
        </p:spPr>
        <p:txBody>
          <a:bodyPr wrap="square" rtlCol="0">
            <a:spAutoFit/>
          </a:bodyPr>
          <a:lstStyle/>
          <a:p>
            <a:r>
              <a:rPr lang="fi-FI" sz="750" dirty="0">
                <a:latin typeface="Arial" panose="020B0604020202020204" pitchFamily="34" charset="0"/>
                <a:cs typeface="Arial" panose="020B0604020202020204" pitchFamily="34" charset="0"/>
              </a:rPr>
              <a:t>Y.M. Shao, A. J. Sternbach, B. S. Y. Kim, X.Y. Xu, R. Jing, S. H. Chae, Z.Y. Sun, J. C. Hone, R. Queiroz, P. J. Schuck, D. N. Basov (CU); A. J. Millis (UC &amp; CCQ); A. A. Rikhter, M. M. Fogler (UCSD); U. De Giovannini (MPSD CFEL &amp; UNIPA);  A. Rubio (MPSD CFEL &amp; CCQ); S. H. Lee, Y. L. Zhu</a:t>
            </a:r>
            <a:r>
              <a:rPr lang="it-IT" sz="750" dirty="0">
                <a:latin typeface="Arial" panose="020B0604020202020204" pitchFamily="34" charset="0"/>
                <a:cs typeface="Arial" panose="020B0604020202020204" pitchFamily="34" charset="0"/>
              </a:rPr>
              <a:t> &amp; Z.Q. Mao (2DCC-MIP, Penn State)  </a:t>
            </a:r>
            <a:endParaRPr lang="en-US" sz="750" dirty="0">
              <a:latin typeface="Arial" panose="020B0604020202020204" pitchFamily="34" charset="0"/>
              <a:cs typeface="Arial" panose="020B0604020202020204" pitchFamily="34" charset="0"/>
            </a:endParaRPr>
          </a:p>
        </p:txBody>
      </p:sp>
      <p:sp>
        <p:nvSpPr>
          <p:cNvPr id="3" name="Text Box 28">
            <a:extLst>
              <a:ext uri="{FF2B5EF4-FFF2-40B4-BE49-F238E27FC236}">
                <a16:creationId xmlns:a16="http://schemas.microsoft.com/office/drawing/2014/main" id="{1ECF6B61-63FD-47EF-B775-0F2DBA9AD6D4}"/>
              </a:ext>
            </a:extLst>
          </p:cNvPr>
          <p:cNvSpPr txBox="1">
            <a:spLocks noChangeArrowheads="1"/>
          </p:cNvSpPr>
          <p:nvPr/>
        </p:nvSpPr>
        <p:spPr bwMode="auto">
          <a:xfrm>
            <a:off x="-27367" y="555076"/>
            <a:ext cx="4214786"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600"/>
              </a:spcAft>
            </a:pPr>
            <a:r>
              <a:rPr lang="en-US" sz="1100" b="1" dirty="0">
                <a:latin typeface="Arial" panose="020B0604020202020204" pitchFamily="34" charset="0"/>
                <a:ea typeface="DengXian" panose="02010600030101010101" pitchFamily="2" charset="-122"/>
                <a:cs typeface="Arial" panose="020B0604020202020204" pitchFamily="34" charset="0"/>
              </a:rPr>
              <a:t>Project Summary: </a:t>
            </a:r>
            <a:r>
              <a:rPr lang="en-US" sz="1100" dirty="0">
                <a:latin typeface="Arial" panose="020B0604020202020204" pitchFamily="34" charset="0"/>
                <a:ea typeface="DengXian" panose="02010600030101010101" pitchFamily="2" charset="-122"/>
                <a:cs typeface="Arial" panose="020B0604020202020204" pitchFamily="34" charset="0"/>
              </a:rPr>
              <a:t>Common metals bounce incident light in the infrared range. In our recent experiments, we discovered that a special class of metals, so called nodal metals hosting the two-dimensional electronic structure with van Hove singularities, support waveguiding of infrared energy in their bulk. This novel plasmonic effects is observed over an extended frequency range in near infrared. Notably, nodal metals present an appealing platform to investigate quantum effects originating from the interplay of topology, reduced dimensionality and electronic correlations encoded in unconventional optical responses. We demonstrated infrared waveguiding by direct nano-infrared imaging and spectroscopy on ZrSiSe. Our theoretical analysis explicitly links this unanticipated plasmonic effect to peculiar electronic structure of nodal metals. Moreover, this work uncovered a method for band-structure engineering of plasmonic media with reduced interband losses and enhanced plasmonic quality simultaneously. The detailed findings are published in </a:t>
            </a:r>
            <a:r>
              <a:rPr lang="en-US" sz="1100" i="1" dirty="0">
                <a:latin typeface="Arial" panose="020B0604020202020204" pitchFamily="34" charset="0"/>
                <a:ea typeface="DengXian" panose="02010600030101010101" pitchFamily="2" charset="-122"/>
                <a:cs typeface="Arial" panose="020B0604020202020204" pitchFamily="34" charset="0"/>
              </a:rPr>
              <a:t>Sci. Adv</a:t>
            </a:r>
            <a:r>
              <a:rPr lang="en-US" sz="1100" dirty="0">
                <a:latin typeface="Arial" panose="020B0604020202020204" pitchFamily="34" charset="0"/>
                <a:ea typeface="DengXian" panose="02010600030101010101" pitchFamily="2" charset="-122"/>
                <a:cs typeface="Arial" panose="020B0604020202020204" pitchFamily="34" charset="0"/>
              </a:rPr>
              <a:t>. </a:t>
            </a:r>
            <a:r>
              <a:rPr lang="en-US" sz="1100" b="1" dirty="0">
                <a:latin typeface="Arial" panose="020B0604020202020204" pitchFamily="34" charset="0"/>
                <a:ea typeface="DengXian" panose="02010600030101010101" pitchFamily="2" charset="-122"/>
                <a:cs typeface="Arial" panose="020B0604020202020204" pitchFamily="34" charset="0"/>
              </a:rPr>
              <a:t>8</a:t>
            </a:r>
            <a:r>
              <a:rPr lang="en-US" sz="1100" dirty="0">
                <a:latin typeface="Arial" panose="020B0604020202020204" pitchFamily="34" charset="0"/>
                <a:ea typeface="DengXian" panose="02010600030101010101" pitchFamily="2" charset="-122"/>
                <a:cs typeface="Arial" panose="020B0604020202020204" pitchFamily="34" charset="0"/>
              </a:rPr>
              <a:t>, eadd6169 (2022).</a:t>
            </a:r>
          </a:p>
          <a:p>
            <a:pPr algn="just">
              <a:spcAft>
                <a:spcPts val="600"/>
              </a:spcAft>
            </a:pPr>
            <a:r>
              <a:rPr lang="en-US" sz="1100" b="1" dirty="0">
                <a:effectLst/>
                <a:latin typeface="Arial" panose="020B0604020202020204" pitchFamily="34" charset="0"/>
                <a:ea typeface="DengXian" panose="02010600030101010101" pitchFamily="2" charset="-122"/>
                <a:cs typeface="Arial" panose="020B0604020202020204" pitchFamily="34" charset="0"/>
              </a:rPr>
              <a:t>2DCC Role</a:t>
            </a:r>
            <a:r>
              <a:rPr lang="en-US" sz="1100" b="1" dirty="0">
                <a:latin typeface="Arial" panose="020B0604020202020204" pitchFamily="34" charset="0"/>
                <a:ea typeface="DengXian" panose="02010600030101010101" pitchFamily="2" charset="-122"/>
                <a:cs typeface="Arial" panose="020B0604020202020204" pitchFamily="34" charset="0"/>
              </a:rPr>
              <a:t>: </a:t>
            </a:r>
            <a:r>
              <a:rPr lang="en-US" sz="1100" dirty="0">
                <a:latin typeface="Arial" panose="020B0604020202020204" pitchFamily="34" charset="0"/>
                <a:ea typeface="DengXian" panose="02010600030101010101" pitchFamily="2" charset="-122"/>
                <a:cs typeface="Arial" panose="020B0604020202020204" pitchFamily="34" charset="0"/>
              </a:rPr>
              <a:t>The high-quality ZrSiSe single crystals used in this study were synthesized using the chemical vapor transport method in the 2DCC bulk growth facilities. The close collaboration between 2DCC researchers and the users, together with the 2DCC’s combined capacity of bulk crystal growth and characterization, enable this achievement. </a:t>
            </a:r>
            <a:endParaRPr lang="en-US" sz="1100" dirty="0">
              <a:effectLst/>
              <a:latin typeface="Arial" panose="020B0604020202020204" pitchFamily="34" charset="0"/>
              <a:ea typeface="DengXian" panose="02010600030101010101" pitchFamily="2" charset="-122"/>
              <a:cs typeface="Arial" panose="020B0604020202020204" pitchFamily="34" charset="0"/>
            </a:endParaRPr>
          </a:p>
          <a:p>
            <a:pPr algn="just"/>
            <a:endParaRPr lang="en-US" sz="1100" dirty="0">
              <a:latin typeface="Arial" panose="020B0604020202020204" pitchFamily="34" charset="0"/>
              <a:ea typeface="DengXian" panose="02010600030101010101" pitchFamily="2" charset="-122"/>
              <a:cs typeface="Arial" panose="020B0604020202020204" pitchFamily="34" charset="0"/>
            </a:endParaRPr>
          </a:p>
          <a:p>
            <a:pPr algn="just"/>
            <a:endParaRPr lang="en-US" sz="1100" dirty="0">
              <a:latin typeface="Arial" panose="020B0604020202020204" pitchFamily="34" charset="0"/>
              <a:cs typeface="Arial" panose="020B0604020202020204" pitchFamily="34" charset="0"/>
            </a:endParaRPr>
          </a:p>
        </p:txBody>
      </p:sp>
      <p:pic>
        <p:nvPicPr>
          <p:cNvPr id="16" name="Picture 15" descr="NSF 2DCC-MIP logo">
            <a:extLst>
              <a:ext uri="{FF2B5EF4-FFF2-40B4-BE49-F238E27FC236}">
                <a16:creationId xmlns:a16="http://schemas.microsoft.com/office/drawing/2014/main" id="{B15355CD-0CAA-400F-9908-475A5762C0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9331" y="4703373"/>
            <a:ext cx="1384529" cy="462490"/>
          </a:xfrm>
          <a:prstGeom prst="rect">
            <a:avLst/>
          </a:prstGeom>
        </p:spPr>
      </p:pic>
      <p:sp>
        <p:nvSpPr>
          <p:cNvPr id="29" name="TextBox 28" descr="&#10;">
            <a:extLst>
              <a:ext uri="{FF2B5EF4-FFF2-40B4-BE49-F238E27FC236}">
                <a16:creationId xmlns:a16="http://schemas.microsoft.com/office/drawing/2014/main" id="{2873393B-4A4C-52C3-32E2-1738F0B7DDF0}"/>
              </a:ext>
            </a:extLst>
          </p:cNvPr>
          <p:cNvSpPr txBox="1"/>
          <p:nvPr/>
        </p:nvSpPr>
        <p:spPr>
          <a:xfrm>
            <a:off x="7086340" y="1266465"/>
            <a:ext cx="1987520" cy="3139321"/>
          </a:xfrm>
          <a:prstGeom prst="rect">
            <a:avLst/>
          </a:prstGeom>
          <a:solidFill>
            <a:schemeClr val="accent4">
              <a:lumMod val="40000"/>
              <a:lumOff val="60000"/>
            </a:schemeClr>
          </a:solidFill>
        </p:spPr>
        <p:txBody>
          <a:bodyPr wrap="square" rtlCol="0">
            <a:spAutoFit/>
          </a:bodyPr>
          <a:lstStyle/>
          <a:p>
            <a:pPr defTabSz="1219170">
              <a:defRPr/>
            </a:pPr>
            <a:r>
              <a:rPr lang="en-US" sz="1100" dirty="0">
                <a:solidFill>
                  <a:prstClr val="black"/>
                </a:solidFill>
                <a:latin typeface="Calibri" panose="020F0502020204030204"/>
              </a:rPr>
              <a:t>(a) Schematic of the nanoimaging setup. The near-infrared laser illuminates the sample and hyperbolic plasmon polaritons (red lines) are launched by an atomic force microscope (AFM) tip at the edge or by an underlying gold antenna. The layered crystal structure of ZrSiSe is shown in the inset.  (b) Schematic band structure </a:t>
            </a:r>
            <a:r>
              <a:rPr lang="en-US" sz="1100" i="1" dirty="0">
                <a:solidFill>
                  <a:prstClr val="black"/>
                </a:solidFill>
                <a:latin typeface="Calibri" panose="020F0502020204030204"/>
              </a:rPr>
              <a:t>E</a:t>
            </a:r>
            <a:r>
              <a:rPr lang="en-US" sz="1100" dirty="0">
                <a:solidFill>
                  <a:prstClr val="black"/>
                </a:solidFill>
                <a:latin typeface="Calibri" panose="020F0502020204030204"/>
              </a:rPr>
              <a:t> versus </a:t>
            </a:r>
            <a:r>
              <a:rPr lang="en-US" sz="1100" i="1" dirty="0">
                <a:solidFill>
                  <a:prstClr val="black"/>
                </a:solidFill>
                <a:latin typeface="Calibri" panose="020F0502020204030204"/>
              </a:rPr>
              <a:t>k</a:t>
            </a:r>
            <a:r>
              <a:rPr lang="en-US" sz="1100" i="1" baseline="-25000" dirty="0">
                <a:solidFill>
                  <a:prstClr val="black"/>
                </a:solidFill>
                <a:latin typeface="Calibri" panose="020F0502020204030204"/>
              </a:rPr>
              <a:t>ab</a:t>
            </a:r>
            <a:r>
              <a:rPr lang="en-US" sz="1100" dirty="0">
                <a:solidFill>
                  <a:prstClr val="black"/>
                </a:solidFill>
                <a:latin typeface="Calibri" panose="020F0502020204030204"/>
              </a:rPr>
              <a:t>, </a:t>
            </a:r>
            <a:r>
              <a:rPr lang="en-US" sz="1100" i="1" dirty="0">
                <a:solidFill>
                  <a:prstClr val="black"/>
                </a:solidFill>
                <a:latin typeface="Calibri" panose="020F0502020204030204"/>
              </a:rPr>
              <a:t>k</a:t>
            </a:r>
            <a:r>
              <a:rPr lang="en-US" sz="1100" i="1" baseline="-25000" dirty="0">
                <a:solidFill>
                  <a:prstClr val="black"/>
                </a:solidFill>
                <a:latin typeface="Calibri" panose="020F0502020204030204"/>
              </a:rPr>
              <a:t>c</a:t>
            </a:r>
            <a:r>
              <a:rPr lang="en-US" sz="1100" dirty="0">
                <a:solidFill>
                  <a:prstClr val="black"/>
                </a:solidFill>
                <a:latin typeface="Calibri" panose="020F0502020204030204"/>
              </a:rPr>
              <a:t> inside the nodal square (red line in inset). Vertical arrow indicates the van Hove energy </a:t>
            </a:r>
            <a:r>
              <a:rPr lang="el-GR" sz="1100" dirty="0">
                <a:solidFill>
                  <a:prstClr val="black"/>
                </a:solidFill>
                <a:latin typeface="Calibri" panose="020F0502020204030204"/>
              </a:rPr>
              <a:t>Δ</a:t>
            </a:r>
            <a:r>
              <a:rPr lang="en-US" sz="1100" dirty="0">
                <a:solidFill>
                  <a:prstClr val="black"/>
                </a:solidFill>
                <a:latin typeface="Calibri" panose="020F0502020204030204"/>
              </a:rPr>
              <a:t>. (c) Survey of experimental </a:t>
            </a:r>
            <a:r>
              <a:rPr lang="el-GR" sz="1100" i="1" dirty="0">
                <a:solidFill>
                  <a:prstClr val="black"/>
                </a:solidFill>
                <a:latin typeface="Calibri" panose="020F0502020204030204"/>
              </a:rPr>
              <a:t>σ</a:t>
            </a:r>
            <a:r>
              <a:rPr lang="en-US" sz="1100" baseline="-25000" dirty="0">
                <a:solidFill>
                  <a:prstClr val="black"/>
                </a:solidFill>
                <a:latin typeface="Calibri" panose="020F0502020204030204"/>
              </a:rPr>
              <a:t>2</a:t>
            </a:r>
            <a:r>
              <a:rPr lang="en-US" sz="1100" dirty="0">
                <a:solidFill>
                  <a:prstClr val="black"/>
                </a:solidFill>
                <a:latin typeface="Calibri" panose="020F0502020204030204"/>
              </a:rPr>
              <a:t>/</a:t>
            </a:r>
            <a:r>
              <a:rPr lang="el-GR" sz="1100" dirty="0">
                <a:solidFill>
                  <a:prstClr val="black"/>
                </a:solidFill>
                <a:latin typeface="Calibri" panose="020F0502020204030204"/>
              </a:rPr>
              <a:t> </a:t>
            </a:r>
            <a:r>
              <a:rPr lang="el-GR" sz="1100" i="1" dirty="0">
                <a:solidFill>
                  <a:prstClr val="black"/>
                </a:solidFill>
                <a:latin typeface="Calibri" panose="020F0502020204030204"/>
              </a:rPr>
              <a:t>σ</a:t>
            </a:r>
            <a:r>
              <a:rPr lang="en-US" sz="1100" baseline="-25000" dirty="0">
                <a:solidFill>
                  <a:prstClr val="black"/>
                </a:solidFill>
                <a:latin typeface="Calibri" panose="020F0502020204030204"/>
              </a:rPr>
              <a:t>1</a:t>
            </a:r>
            <a:r>
              <a:rPr lang="en-US" sz="1100" dirty="0">
                <a:solidFill>
                  <a:prstClr val="black"/>
                </a:solidFill>
                <a:latin typeface="Calibri" panose="020F0502020204030204"/>
              </a:rPr>
              <a:t> ratio for representative plasmonic hyperbolic materials.</a:t>
            </a:r>
          </a:p>
        </p:txBody>
      </p:sp>
      <p:pic>
        <p:nvPicPr>
          <p:cNvPr id="4" name="Picture 3" descr="(a) Schematic of the nanoimaging setup. The near-infrared laser illuminates the sample and hyperbolic plasmon polaritons (red lines) are launched by an atomic force microscope (AFM) tip at the edge or by an underlying gold antenna. The layered crystal structure of ZrSiSe is shown in the inset.  (b) Schematic band structure E versus kab, kc inside the nodal square (red line in inset). Vertical arrow indicates the van Hove energy Δ. (c) Survey of experimental σ2/ σ1 ratio for representative ">
            <a:extLst>
              <a:ext uri="{FF2B5EF4-FFF2-40B4-BE49-F238E27FC236}">
                <a16:creationId xmlns:a16="http://schemas.microsoft.com/office/drawing/2014/main" id="{3F284B27-E9D3-8EAD-D332-F2EEE8C5D914}"/>
              </a:ext>
            </a:extLst>
          </p:cNvPr>
          <p:cNvPicPr>
            <a:picLocks noChangeAspect="1"/>
          </p:cNvPicPr>
          <p:nvPr/>
        </p:nvPicPr>
        <p:blipFill>
          <a:blip r:embed="rId4"/>
          <a:stretch>
            <a:fillRect/>
          </a:stretch>
        </p:blipFill>
        <p:spPr>
          <a:xfrm>
            <a:off x="4162264" y="1266465"/>
            <a:ext cx="2875898" cy="3057917"/>
          </a:xfrm>
          <a:prstGeom prst="rect">
            <a:avLst/>
          </a:prstGeom>
        </p:spPr>
      </p:pic>
    </p:spTree>
    <p:extLst>
      <p:ext uri="{BB962C8B-B14F-4D97-AF65-F5344CB8AC3E}">
        <p14:creationId xmlns:p14="http://schemas.microsoft.com/office/powerpoint/2010/main" val="4211104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64FCD0A37A664EB4DDE5E7837D73AD" ma:contentTypeVersion="16" ma:contentTypeDescription="Create a new document." ma:contentTypeScope="" ma:versionID="365a5032813a5ca1c4873bef230bf887">
  <xsd:schema xmlns:xsd="http://www.w3.org/2001/XMLSchema" xmlns:xs="http://www.w3.org/2001/XMLSchema" xmlns:p="http://schemas.microsoft.com/office/2006/metadata/properties" xmlns:ns2="bf218386-b989-4b90-a64b-7fc419a7b470" xmlns:ns3="aaf47342-e5ad-4141-ab8f-8ef7ee7490a5" targetNamespace="http://schemas.microsoft.com/office/2006/metadata/properties" ma:root="true" ma:fieldsID="fe6d8d3c464748c08cfd682c0efe2c0b" ns2:_="" ns3:_="">
    <xsd:import namespace="bf218386-b989-4b90-a64b-7fc419a7b470"/>
    <xsd:import namespace="aaf47342-e5ad-4141-ab8f-8ef7ee749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AutoKeyPoints" minOccurs="0"/>
                <xsd:element ref="ns3:MediaServiceKeyPoints" minOccurs="0"/>
                <xsd:element ref="ns3:MediaServiceGenerationTime" minOccurs="0"/>
                <xsd:element ref="ns3:MediaServiceEventHashCode" minOccurs="0"/>
                <xsd:element ref="ns3:MediaServiceOCR" minOccurs="0"/>
                <xsd:element ref="ns3:lcf76f155ced4ddcb4097134ff3c332f" minOccurs="0"/>
                <xsd:element ref="ns2: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218386-b989-4b90-a64b-7fc419a7b4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1bbb6be-4fce-497c-93d3-b6fb672d2ac3}" ma:internalName="TaxCatchAll" ma:showField="CatchAllData" ma:web="bf218386-b989-4b90-a64b-7fc419a7b47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af47342-e5ad-4141-ab8f-8ef7ee7490a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f218386-b989-4b90-a64b-7fc419a7b470" xsi:nil="true"/>
    <lcf76f155ced4ddcb4097134ff3c332f xmlns="aaf47342-e5ad-4141-ab8f-8ef7ee7490a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CD7BB5A-D1B7-4474-A8AE-A9BC78FCD1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218386-b989-4b90-a64b-7fc419a7b470"/>
    <ds:schemaRef ds:uri="aaf47342-e5ad-4141-ab8f-8ef7ee749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A2D116-F1B2-41ED-B854-F6819D8949C1}">
  <ds:schemaRefs>
    <ds:schemaRef ds:uri="http://schemas.microsoft.com/sharepoint/v3/contenttype/forms"/>
  </ds:schemaRefs>
</ds:datastoreItem>
</file>

<file path=customXml/itemProps3.xml><?xml version="1.0" encoding="utf-8"?>
<ds:datastoreItem xmlns:ds="http://schemas.openxmlformats.org/officeDocument/2006/customXml" ds:itemID="{11608C73-9F79-4F3B-8F2F-0C43A6C452A4}">
  <ds:schemaRefs>
    <ds:schemaRef ds:uri="http://schemas.microsoft.com/office/2006/metadata/properties"/>
    <ds:schemaRef ds:uri="http://schemas.microsoft.com/office/infopath/2007/PartnerControls"/>
    <ds:schemaRef ds:uri="bf218386-b989-4b90-a64b-7fc419a7b470"/>
    <ds:schemaRef ds:uri="aaf47342-e5ad-4141-ab8f-8ef7ee7490a5"/>
  </ds:schemaRefs>
</ds:datastoreItem>
</file>

<file path=docProps/app.xml><?xml version="1.0" encoding="utf-8"?>
<Properties xmlns="http://schemas.openxmlformats.org/officeDocument/2006/extended-properties" xmlns:vt="http://schemas.openxmlformats.org/officeDocument/2006/docPropsVTypes">
  <TotalTime>11315</TotalTime>
  <Words>965</Words>
  <Application>Microsoft Office PowerPoint</Application>
  <PresentationFormat>On-screen Show (16:9)</PresentationFormat>
  <Paragraphs>16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Helvetica Neue</vt:lpstr>
      <vt:lpstr>Sitka Subheading</vt:lpstr>
      <vt:lpstr>Times New Roman</vt:lpstr>
      <vt:lpstr>Wingdings</vt:lpstr>
      <vt:lpstr>Office Theme</vt:lpstr>
      <vt:lpstr>Infrared plasmons propagate through a hyperbolic nodal metal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 Crystal Consortium (2DCC)  User Meeting Facilities</dc:title>
  <dc:creator>Joan</dc:creator>
  <cp:lastModifiedBy>Williams, Catherine</cp:lastModifiedBy>
  <cp:revision>1128</cp:revision>
  <cp:lastPrinted>2019-03-20T15:37:00Z</cp:lastPrinted>
  <dcterms:created xsi:type="dcterms:W3CDTF">2015-07-14T21:53:42Z</dcterms:created>
  <dcterms:modified xsi:type="dcterms:W3CDTF">2023-03-22T14:23:13Z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0x0101005064FCD0A37A664EB4DDE5E7837D73AD</vt:lpwstr>
  </property>
  <property fmtid="{D5CDD505-2E9C-101B-9397-08002B2CF9AE}" pid="3" name="MediaServiceImageTags">
    <vt:lpwstr/>
  </property>
  <property fmtid="{D5CDD505-2E9C-101B-9397-08002B2CF9AE}" pid="4" name="TitusGUID">
    <vt:lpwstr>84312cbe-afc0-4034-9b46-886e050a2347</vt:lpwstr>
  </property>
  <property fmtid="{D5CDD505-2E9C-101B-9397-08002B2CF9AE}" pid="5" name="ContainsCUI">
    <vt:lpwstr>No</vt:lpwstr>
  </property>
</Properties>
</file>