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4"/>
  </p:notesMasterIdLst>
  <p:handoutMasterIdLst>
    <p:handoutMasterId r:id="rId5"/>
  </p:handoutMasterIdLst>
  <p:sldIdLst>
    <p:sldId id="387" r:id="rId2"/>
    <p:sldId id="388" r:id="rId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00"/>
    <a:srgbClr val="CFAE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73" autoAdjust="0"/>
    <p:restoredTop sz="86388" autoAdjust="0"/>
  </p:normalViewPr>
  <p:slideViewPr>
    <p:cSldViewPr snapToGrid="0" snapToObjects="1">
      <p:cViewPr varScale="1">
        <p:scale>
          <a:sx n="48" d="100"/>
          <a:sy n="48" d="100"/>
        </p:scale>
        <p:origin x="44" y="264"/>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70" d="100"/>
        <a:sy n="70" d="100"/>
      </p:scale>
      <p:origin x="0" y="-40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0CAD82-A0C8-4D0A-ABD4-C7506DA867C4}"/>
              </a:ext>
            </a:extLst>
          </p:cNvPr>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30B8966-CA86-4F8B-A1DC-E4B27EA05F1C}"/>
              </a:ext>
            </a:extLst>
          </p:cNvPr>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fld id="{0C772AFE-C766-4234-802D-4743A0E558C8}" type="datetimeFigureOut">
              <a:rPr lang="en-US" smtClean="0"/>
              <a:t>3/22/2023</a:t>
            </a:fld>
            <a:endParaRPr lang="en-US" dirty="0"/>
          </a:p>
        </p:txBody>
      </p:sp>
      <p:sp>
        <p:nvSpPr>
          <p:cNvPr id="4" name="Footer Placeholder 3">
            <a:extLst>
              <a:ext uri="{FF2B5EF4-FFF2-40B4-BE49-F238E27FC236}">
                <a16:creationId xmlns:a16="http://schemas.microsoft.com/office/drawing/2014/main" id="{2CF46503-97A3-4D9E-9B73-906CF497EAD5}"/>
              </a:ext>
            </a:extLst>
          </p:cNvPr>
          <p:cNvSpPr>
            <a:spLocks noGrp="1"/>
          </p:cNvSpPr>
          <p:nvPr>
            <p:ph type="ftr" sz="quarter" idx="2"/>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6424FD7-5E8B-4800-B492-5643BF03B6C9}"/>
              </a:ext>
            </a:extLst>
          </p:cNvPr>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C91CB36C-FB73-4403-8335-B2E006F35C81}" type="slidenum">
              <a:rPr lang="en-US" smtClean="0"/>
              <a:t>‹#›</a:t>
            </a:fld>
            <a:endParaRPr lang="en-US" dirty="0"/>
          </a:p>
        </p:txBody>
      </p:sp>
    </p:spTree>
    <p:extLst>
      <p:ext uri="{BB962C8B-B14F-4D97-AF65-F5344CB8AC3E}">
        <p14:creationId xmlns:p14="http://schemas.microsoft.com/office/powerpoint/2010/main" val="2958927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18FB3966-F140-43F2-BB90-69495BF7B5CD}" type="datetimeFigureOut">
              <a:rPr lang="en-US" smtClean="0"/>
              <a:t>3/22/2023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17D0DCA-A90A-4D9A-9651-03AC7085FB63}" type="slidenum">
              <a:rPr lang="en-US" smtClean="0"/>
              <a:t>‹#›</a:t>
            </a:fld>
            <a:endParaRPr lang="en-US" dirty="0"/>
          </a:p>
        </p:txBody>
      </p:sp>
    </p:spTree>
    <p:extLst>
      <p:ext uri="{BB962C8B-B14F-4D97-AF65-F5344CB8AC3E}">
        <p14:creationId xmlns:p14="http://schemas.microsoft.com/office/powerpoint/2010/main" val="405482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Dear Daryl, Serdar, and Sylvio: </a:t>
            </a:r>
          </a:p>
          <a:p>
            <a:r>
              <a:rPr lang="en-US" dirty="0"/>
              <a:t>Some additional details are that we have been working on trying to understand how to enhance Tc in superconductors by using TeraHertz cavity techniques.  A particularly promising route is to take high-Tc cuprates and focus on the magnetic excitations (anti-ferromagnetic magnons), which are in the THz range. In this more technical paper with Eugene Demler: https://doi.org/10.1103/PhysRevResearch.4.013101 we showed how to actually achieve it experiment. Amir Yacoby’s group is interested in actually pursuing this route. The goal here is to manipulate Tc, which is high to begin with in the cuprates, by melting competing orders.</a:t>
            </a:r>
          </a:p>
          <a:p>
            <a:endParaRPr lang="en-US" dirty="0"/>
          </a:p>
          <a:p>
            <a:r>
              <a:rPr lang="en-US" dirty="0"/>
              <a:t>Another exciting direction is based on the simple realization that the cuprates – being layered compounds are natural cavities themselves. This provides a clue that perhaps this layered structure can be beneficial to superconductivity. Interestingly, there have been a variety of experiments where artificial metamaterial structures have been created out of Aluminum/Aluminum oxide layers grown one-be-one and the Tc of Aluminum almost doubled. We are working on understanding it and here is a recent preprint on that: https://arxiv.org/abs/2201.07731</a:t>
            </a:r>
          </a:p>
          <a:p>
            <a:endParaRPr lang="en-US" dirty="0"/>
          </a:p>
          <a:p>
            <a:r>
              <a:rPr lang="en-US" dirty="0"/>
              <a:t>In general, a combination of strong-correlation physics and metamaterial &amp; cavity QED structures seems to be a promising new interdisciplinary field worthy of attention. Thank you for supporting our research,</a:t>
            </a:r>
          </a:p>
          <a:p>
            <a:r>
              <a:rPr lang="en-US" dirty="0"/>
              <a:t>Victor</a:t>
            </a:r>
          </a:p>
        </p:txBody>
      </p:sp>
      <p:sp>
        <p:nvSpPr>
          <p:cNvPr id="4" name="Slide Number Placeholder 3"/>
          <p:cNvSpPr>
            <a:spLocks noGrp="1"/>
          </p:cNvSpPr>
          <p:nvPr>
            <p:ph type="sldNum" sz="quarter" idx="5"/>
          </p:nvPr>
        </p:nvSpPr>
        <p:spPr/>
        <p:txBody>
          <a:bodyPr/>
          <a:lstStyle/>
          <a:p>
            <a:fld id="{B17D0DCA-A90A-4D9A-9651-03AC7085FB63}" type="slidenum">
              <a:rPr lang="en-US" smtClean="0"/>
              <a:t>1</a:t>
            </a:fld>
            <a:endParaRPr lang="en-US" dirty="0"/>
          </a:p>
        </p:txBody>
      </p:sp>
    </p:spTree>
    <p:extLst>
      <p:ext uri="{BB962C8B-B14F-4D97-AF65-F5344CB8AC3E}">
        <p14:creationId xmlns:p14="http://schemas.microsoft.com/office/powerpoint/2010/main" val="3756004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1FBA00-CEC0-FF45-A57B-8470651015F1}"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sz="2000"/>
            </a:lvl1pPr>
          </a:lstStyle>
          <a:p>
            <a:fld id="{A3C91C77-9858-7D47-A426-16DA4062646D}" type="slidenum">
              <a:rPr lang="en-US" smtClean="0"/>
              <a:pPr/>
              <a:t>‹#›</a:t>
            </a:fld>
            <a:endParaRPr lang="en-US" dirty="0"/>
          </a:p>
        </p:txBody>
      </p:sp>
      <p:sp>
        <p:nvSpPr>
          <p:cNvPr id="7" name="hcSlideMaster.Title SlideHeader">
            <a:extLst>
              <a:ext uri="{FF2B5EF4-FFF2-40B4-BE49-F238E27FC236}">
                <a16:creationId xmlns:a16="http://schemas.microsoft.com/office/drawing/2014/main" id="{5B97A8AF-C56C-3128-B8AC-9B5696187681}"/>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8" name="hcTitle SlideHeader">
            <a:extLst>
              <a:ext uri="{FF2B5EF4-FFF2-40B4-BE49-F238E27FC236}">
                <a16:creationId xmlns:a16="http://schemas.microsoft.com/office/drawing/2014/main" id="{88C06153-1749-F81C-6616-0ABEE0BDF6C3}"/>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044680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dirty="0"/>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hcSlideMaster.Title and ContentHeader">
            <a:extLst>
              <a:ext uri="{FF2B5EF4-FFF2-40B4-BE49-F238E27FC236}">
                <a16:creationId xmlns:a16="http://schemas.microsoft.com/office/drawing/2014/main" id="{24E26314-7979-381A-6C0B-70479D95BBA5}"/>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607707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TITUS">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dirty="0"/>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174997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4515" y="152008"/>
            <a:ext cx="10962967" cy="566719"/>
          </a:xfrm>
        </p:spPr>
        <p:txBody>
          <a:bodyPr>
            <a:normAutofit/>
          </a:bodyPr>
          <a:lstStyle>
            <a:lvl1pPr algn="ctr">
              <a:defRPr sz="2800" b="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14514" y="1211301"/>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dirty="0"/>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163799"/>
            <a:ext cx="12192000" cy="733878"/>
            <a:chOff x="0" y="6163799"/>
            <a:chExt cx="12192000" cy="733878"/>
          </a:xfrm>
        </p:grpSpPr>
        <p:sp>
          <p:nvSpPr>
            <p:cNvPr id="9" name="Rectangle 8">
              <a:extLst>
                <a:ext uri="{FF2B5EF4-FFF2-40B4-BE49-F238E27FC236}">
                  <a16:creationId xmlns:a16="http://schemas.microsoft.com/office/drawing/2014/main" id="{CB81B90C-32BC-4424-9FC3-8820F4F831FD}"/>
                </a:ext>
              </a:extLst>
            </p:cNvPr>
            <p:cNvSpPr/>
            <p:nvPr/>
          </p:nvSpPr>
          <p:spPr>
            <a:xfrm>
              <a:off x="0" y="6163799"/>
              <a:ext cx="12192000" cy="733878"/>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694" y="6201502"/>
              <a:ext cx="2445810" cy="608531"/>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921219" y="6374350"/>
              <a:ext cx="4693357" cy="369332"/>
            </a:xfrm>
            <a:prstGeom prst="rect">
              <a:avLst/>
            </a:prstGeom>
            <a:noFill/>
          </p:spPr>
          <p:txBody>
            <a:bodyPr wrap="square" lIns="91440" tIns="45720" rIns="91440" bIns="45720">
              <a:spAutoFit/>
            </a:bodyPr>
            <a:lstStyle/>
            <a:p>
              <a:pPr algn="ctr"/>
              <a:r>
                <a:rPr lang="en-US"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Where Materials Begin &amp;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50381" y="6201502"/>
              <a:ext cx="647112" cy="65072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52E7C3-15CD-4B7F-B5C0-8618139B0E1C}" type="slidenum">
              <a:rPr lang="en-US" sz="2000" smtClean="0">
                <a:solidFill>
                  <a:schemeClr val="tx1"/>
                </a:solidFill>
              </a:rPr>
              <a:t>‹#›</a:t>
            </a:fld>
            <a:endParaRPr lang="en-US" sz="2000" dirty="0">
              <a:solidFill>
                <a:schemeClr val="tx1"/>
              </a:solidFill>
            </a:endParaRPr>
          </a:p>
        </p:txBody>
      </p:sp>
      <p:sp>
        <p:nvSpPr>
          <p:cNvPr id="15" name="TextBox 14">
            <a:extLst>
              <a:ext uri="{FF2B5EF4-FFF2-40B4-BE49-F238E27FC236}">
                <a16:creationId xmlns:a16="http://schemas.microsoft.com/office/drawing/2014/main" id="{DC6F2311-A370-47F6-8671-AADFADC6F053}"/>
              </a:ext>
            </a:extLst>
          </p:cNvPr>
          <p:cNvSpPr txBox="1"/>
          <p:nvPr userDrawn="1"/>
        </p:nvSpPr>
        <p:spPr>
          <a:xfrm>
            <a:off x="25052" y="-3562"/>
            <a:ext cx="12192000" cy="131031"/>
          </a:xfrm>
          <a:prstGeom prst="rect">
            <a:avLst/>
          </a:prstGeom>
          <a:gradFill>
            <a:gsLst>
              <a:gs pos="0">
                <a:schemeClr val="accent6"/>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00" dirty="0"/>
          </a:p>
        </p:txBody>
      </p:sp>
      <p:sp>
        <p:nvSpPr>
          <p:cNvPr id="7" name="hcSlideMaster.1_Title and ContentHeader">
            <a:extLst>
              <a:ext uri="{FF2B5EF4-FFF2-40B4-BE49-F238E27FC236}">
                <a16:creationId xmlns:a16="http://schemas.microsoft.com/office/drawing/2014/main" id="{374E0E64-E98A-1E0F-4CAC-074606F7EE8D}"/>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430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1FBA00-CEC0-FF45-A57B-8470651015F1}" type="datetimeFigureOut">
              <a:rPr lang="en-US" smtClean="0"/>
              <a:t>3/22/2023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3C91C77-9858-7D47-A426-16DA4062646D}" type="slidenum">
              <a:rPr lang="en-US" smtClean="0"/>
              <a:t>‹#›</a:t>
            </a:fld>
            <a:endParaRPr lang="en-US" dirty="0"/>
          </a:p>
        </p:txBody>
      </p:sp>
      <p:sp>
        <p:nvSpPr>
          <p:cNvPr id="5" name="hcSlideMaster.BlankHeader">
            <a:extLst>
              <a:ext uri="{FF2B5EF4-FFF2-40B4-BE49-F238E27FC236}">
                <a16:creationId xmlns:a16="http://schemas.microsoft.com/office/drawing/2014/main" id="{2DF88F7A-1A28-3198-B9E5-78C81BFFF8CE}"/>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31807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1FBA00-CEC0-FF45-A57B-8470651015F1}" type="datetimeFigureOut">
              <a:rPr lang="en-US" smtClean="0"/>
              <a:t>3/22/2023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C91C77-9858-7D47-A426-16DA4062646D}" type="slidenum">
              <a:rPr lang="en-US" smtClean="0"/>
              <a:t>‹#›</a:t>
            </a:fld>
            <a:endParaRPr lang="en-US" dirty="0"/>
          </a:p>
        </p:txBody>
      </p:sp>
    </p:spTree>
    <p:extLst>
      <p:ext uri="{BB962C8B-B14F-4D97-AF65-F5344CB8AC3E}">
        <p14:creationId xmlns:p14="http://schemas.microsoft.com/office/powerpoint/2010/main" val="15846327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5" r:id="rId3"/>
    <p:sldLayoutId id="2147483684" r:id="rId4"/>
    <p:sldLayoutId id="214748367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B5F67-D43C-4406-A78E-D20527F1F17F}"/>
              </a:ext>
            </a:extLst>
          </p:cNvPr>
          <p:cNvSpPr>
            <a:spLocks noGrp="1"/>
          </p:cNvSpPr>
          <p:nvPr>
            <p:ph type="title" idx="4294967295"/>
          </p:nvPr>
        </p:nvSpPr>
        <p:spPr>
          <a:xfrm>
            <a:off x="4432300" y="98425"/>
            <a:ext cx="7759700" cy="566738"/>
          </a:xfrm>
        </p:spPr>
        <p:txBody>
          <a:bodyPr>
            <a:normAutofit/>
          </a:bodyPr>
          <a:lstStyle/>
          <a:p>
            <a:r>
              <a:rPr lang="en-US" sz="2000" b="1" dirty="0">
                <a:solidFill>
                  <a:srgbClr val="C00000"/>
                </a:solidFill>
                <a:latin typeface="Arial" panose="020B0604020202020204" pitchFamily="34" charset="0"/>
                <a:cs typeface="Arial" panose="020B0604020202020204" pitchFamily="34" charset="0"/>
              </a:rPr>
              <a:t>Strongly-Correlated Electron-Photon Systems </a:t>
            </a:r>
          </a:p>
        </p:txBody>
      </p:sp>
      <p:sp>
        <p:nvSpPr>
          <p:cNvPr id="5" name="TextBox 4">
            <a:extLst>
              <a:ext uri="{FF2B5EF4-FFF2-40B4-BE49-F238E27FC236}">
                <a16:creationId xmlns:a16="http://schemas.microsoft.com/office/drawing/2014/main" id="{9ED36953-0DFC-4F49-9298-E739FD3F2CFC}"/>
              </a:ext>
            </a:extLst>
          </p:cNvPr>
          <p:cNvSpPr txBox="1"/>
          <p:nvPr/>
        </p:nvSpPr>
        <p:spPr>
          <a:xfrm>
            <a:off x="100483" y="300183"/>
            <a:ext cx="1505540"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DMR 2037158</a:t>
            </a:r>
          </a:p>
        </p:txBody>
      </p:sp>
      <p:sp>
        <p:nvSpPr>
          <p:cNvPr id="7" name="Rectangle 6">
            <a:extLst>
              <a:ext uri="{FF2B5EF4-FFF2-40B4-BE49-F238E27FC236}">
                <a16:creationId xmlns:a16="http://schemas.microsoft.com/office/drawing/2014/main" id="{386F1C4C-66FF-4C4C-A15E-FBB5BE953C6F}"/>
              </a:ext>
            </a:extLst>
          </p:cNvPr>
          <p:cNvSpPr/>
          <p:nvPr/>
        </p:nvSpPr>
        <p:spPr>
          <a:xfrm>
            <a:off x="100483" y="-27263"/>
            <a:ext cx="3003806" cy="338554"/>
          </a:xfrm>
          <a:prstGeom prst="rect">
            <a:avLst/>
          </a:prstGeom>
        </p:spPr>
        <p:txBody>
          <a:bodyPr wrap="square" anchor="ctr">
            <a:spAutoFit/>
          </a:bodyPr>
          <a:lstStyle/>
          <a:p>
            <a:r>
              <a:rPr lang="en-US" sz="1600" b="1" dirty="0">
                <a:solidFill>
                  <a:schemeClr val="accent2">
                    <a:lumMod val="20000"/>
                    <a:lumOff val="80000"/>
                  </a:schemeClr>
                </a:solidFill>
                <a:latin typeface="Arial" panose="020B0604020202020204" pitchFamily="34" charset="0"/>
                <a:cs typeface="Arial" panose="020B0604020202020204" pitchFamily="34" charset="0"/>
              </a:rPr>
              <a:t>2022  Intellectual Merit</a:t>
            </a:r>
          </a:p>
        </p:txBody>
      </p:sp>
      <p:sp>
        <p:nvSpPr>
          <p:cNvPr id="21" name="TextBox 20">
            <a:extLst>
              <a:ext uri="{FF2B5EF4-FFF2-40B4-BE49-F238E27FC236}">
                <a16:creationId xmlns:a16="http://schemas.microsoft.com/office/drawing/2014/main" id="{426A9296-2844-4E28-A508-770A45A2E9C0}"/>
              </a:ext>
            </a:extLst>
          </p:cNvPr>
          <p:cNvSpPr txBox="1"/>
          <p:nvPr/>
        </p:nvSpPr>
        <p:spPr>
          <a:xfrm>
            <a:off x="5622122" y="845156"/>
            <a:ext cx="6166560"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Victor M. Galitski, </a:t>
            </a:r>
            <a:r>
              <a:rPr lang="en-US" sz="1600" b="1" i="0" dirty="0">
                <a:solidFill>
                  <a:srgbClr val="000000"/>
                </a:solidFill>
                <a:effectLst/>
                <a:latin typeface="verdana" panose="020B0604030504040204" pitchFamily="34" charset="0"/>
              </a:rPr>
              <a:t>University of Maryland, College Park</a:t>
            </a:r>
            <a:endParaRPr lang="en-US" sz="1600" b="1" dirty="0">
              <a:latin typeface="Arial" panose="020B0604020202020204" pitchFamily="34" charset="0"/>
              <a:cs typeface="Arial" panose="020B0604020202020204" pitchFamily="34" charset="0"/>
            </a:endParaRPr>
          </a:p>
        </p:txBody>
      </p:sp>
      <p:sp>
        <p:nvSpPr>
          <p:cNvPr id="3" name="Text Box 28">
            <a:extLst>
              <a:ext uri="{FF2B5EF4-FFF2-40B4-BE49-F238E27FC236}">
                <a16:creationId xmlns:a16="http://schemas.microsoft.com/office/drawing/2014/main" id="{1ECF6B61-63FD-47EF-B775-0F2DBA9AD6D4}"/>
              </a:ext>
            </a:extLst>
          </p:cNvPr>
          <p:cNvSpPr txBox="1">
            <a:spLocks noChangeArrowheads="1"/>
          </p:cNvSpPr>
          <p:nvPr/>
        </p:nvSpPr>
        <p:spPr bwMode="auto">
          <a:xfrm>
            <a:off x="61807" y="1183505"/>
            <a:ext cx="5843752" cy="498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400" dirty="0"/>
              <a:t>In a series of recent papers, we have launched a new field of strongly correlated electron-photon coupled systems, which is based on the following new ideas and results:</a:t>
            </a:r>
          </a:p>
          <a:p>
            <a:pPr algn="just" eaLnBrk="1" hangingPunct="1"/>
            <a:endParaRPr lang="en-US" sz="1000" dirty="0"/>
          </a:p>
          <a:p>
            <a:pPr marL="285750" indent="-285750" algn="just" eaLnBrk="1" hangingPunct="1">
              <a:buClr>
                <a:srgbClr val="C00000"/>
              </a:buClr>
              <a:buFont typeface="Arial" panose="020B0604020202020204" pitchFamily="34" charset="0"/>
              <a:buChar char="•"/>
            </a:pPr>
            <a:r>
              <a:rPr lang="en-US" sz="1400" b="1" dirty="0"/>
              <a:t>Electronic materials  strongly coupled to photons change their properties, which provides a new tool for material design.</a:t>
            </a:r>
          </a:p>
          <a:p>
            <a:pPr marL="285750" indent="-285750" algn="just" eaLnBrk="1" hangingPunct="1">
              <a:buClr>
                <a:srgbClr val="C00000"/>
              </a:buClr>
              <a:buFont typeface="Arial" panose="020B0604020202020204" pitchFamily="34" charset="0"/>
              <a:buChar char="•"/>
            </a:pPr>
            <a:r>
              <a:rPr lang="en-US" sz="1400" b="1" dirty="0"/>
              <a:t>In contrast to active irradiation/continuous driving, embedding materials in cavity QED platforms is a more practical approach. </a:t>
            </a:r>
          </a:p>
          <a:p>
            <a:pPr marL="285750" indent="-285750" algn="just" eaLnBrk="1" hangingPunct="1">
              <a:buClr>
                <a:srgbClr val="C00000"/>
              </a:buClr>
              <a:buFont typeface="Arial" panose="020B0604020202020204" pitchFamily="34" charset="0"/>
              <a:buChar char="•"/>
            </a:pPr>
            <a:r>
              <a:rPr lang="en-US" sz="1400" b="1" dirty="0"/>
              <a:t>The most significant impact of this research is expected to be felt in the field of superconductivity, where we showed that the transition temperature can be enhanced in hybrid systems.</a:t>
            </a:r>
          </a:p>
          <a:p>
            <a:pPr marL="285750" indent="-285750" algn="just" eaLnBrk="1" hangingPunct="1">
              <a:buClr>
                <a:srgbClr val="C00000"/>
              </a:buClr>
              <a:buFont typeface="Arial" panose="020B0604020202020204" pitchFamily="34" charset="0"/>
              <a:buChar char="•"/>
            </a:pPr>
            <a:r>
              <a:rPr lang="en-US" sz="1400" b="1" dirty="0"/>
              <a:t>Fundamentally new physics emerges when electron-photon hybrids are combined with strong correlations. E.g., in contrast to the conventional room-temperature exciton-polariton Bose-Einstein condensates (BECs), a zoo of strongly correlated BECs appear via coupling electronic collective modes to light.</a:t>
            </a:r>
          </a:p>
          <a:p>
            <a:pPr marL="285750" indent="-285750" algn="just" eaLnBrk="1" hangingPunct="1">
              <a:buClr>
                <a:srgbClr val="C00000"/>
              </a:buClr>
              <a:buFont typeface="Arial" panose="020B0604020202020204" pitchFamily="34" charset="0"/>
              <a:buChar char="•"/>
            </a:pPr>
            <a:r>
              <a:rPr lang="en-US" sz="1400" b="1" dirty="0"/>
              <a:t>The most recent result by the PI and collaborators is the realization that polaritons made of magnons in high-temperature superconductors can be created and used to manipulate ultra-high-temperature superconductivity.</a:t>
            </a:r>
            <a:endParaRPr lang="en-US" sz="1400" dirty="0"/>
          </a:p>
          <a:p>
            <a:pPr algn="just" eaLnBrk="1" hangingPunct="1"/>
            <a:endParaRPr lang="en-US" sz="1400" dirty="0"/>
          </a:p>
          <a:p>
            <a:pPr algn="just" eaLnBrk="1" hangingPunct="1"/>
            <a:r>
              <a:rPr lang="en-US" sz="1400" dirty="0"/>
              <a:t>The research outlined above is summarized in the Nature Perspective: </a:t>
            </a:r>
          </a:p>
          <a:p>
            <a:pPr algn="just" eaLnBrk="1" hangingPunct="1"/>
            <a:r>
              <a:rPr lang="en-US" sz="1400" dirty="0"/>
              <a:t>Bloch et al, Nature </a:t>
            </a:r>
            <a:r>
              <a:rPr lang="en-US" sz="1400" b="1" dirty="0"/>
              <a:t>606</a:t>
            </a:r>
            <a:r>
              <a:rPr lang="en-US" sz="1400" dirty="0"/>
              <a:t>, 41-48</a:t>
            </a:r>
            <a:r>
              <a:rPr lang="en-US" sz="1400" b="1" dirty="0"/>
              <a:t> </a:t>
            </a:r>
            <a:r>
              <a:rPr lang="en-US" sz="1400" dirty="0"/>
              <a:t> Jun-2022.</a:t>
            </a:r>
          </a:p>
        </p:txBody>
      </p:sp>
      <p:pic>
        <p:nvPicPr>
          <p:cNvPr id="9" name="Picture 8" descr="Map of strongly correlated electron-photon systems.&#10;">
            <a:extLst>
              <a:ext uri="{FF2B5EF4-FFF2-40B4-BE49-F238E27FC236}">
                <a16:creationId xmlns:a16="http://schemas.microsoft.com/office/drawing/2014/main" id="{521B7F1E-9182-3261-C34B-0BDC9349DA05}"/>
              </a:ext>
            </a:extLst>
          </p:cNvPr>
          <p:cNvPicPr>
            <a:picLocks noChangeAspect="1"/>
          </p:cNvPicPr>
          <p:nvPr/>
        </p:nvPicPr>
        <p:blipFill>
          <a:blip r:embed="rId3"/>
          <a:stretch>
            <a:fillRect/>
          </a:stretch>
        </p:blipFill>
        <p:spPr>
          <a:xfrm>
            <a:off x="5967905" y="1269020"/>
            <a:ext cx="6123612" cy="4737100"/>
          </a:xfrm>
          <a:prstGeom prst="rect">
            <a:avLst/>
          </a:prstGeom>
        </p:spPr>
      </p:pic>
      <p:sp>
        <p:nvSpPr>
          <p:cNvPr id="10" name="Rectangle 9" descr="Map of strongly correlated electron-photon systems.&#10;">
            <a:extLst>
              <a:ext uri="{FF2B5EF4-FFF2-40B4-BE49-F238E27FC236}">
                <a16:creationId xmlns:a16="http://schemas.microsoft.com/office/drawing/2014/main" id="{746151B8-A04C-2C86-9D5B-F97F5019A266}"/>
              </a:ext>
            </a:extLst>
          </p:cNvPr>
          <p:cNvSpPr/>
          <p:nvPr/>
        </p:nvSpPr>
        <p:spPr>
          <a:xfrm>
            <a:off x="6481033" y="5906764"/>
            <a:ext cx="5016310" cy="369332"/>
          </a:xfrm>
          <a:prstGeom prst="rect">
            <a:avLst/>
          </a:prstGeom>
        </p:spPr>
        <p:txBody>
          <a:bodyPr wrap="none">
            <a:spAutoFit/>
          </a:bodyPr>
          <a:lstStyle/>
          <a:p>
            <a:pPr algn="just"/>
            <a:r>
              <a:rPr lang="en-US" i="1" dirty="0">
                <a:solidFill>
                  <a:srgbClr val="002060"/>
                </a:solidFill>
              </a:rPr>
              <a:t>Map of strongly correlated electron-photon systems</a:t>
            </a:r>
          </a:p>
        </p:txBody>
      </p:sp>
      <p:sp>
        <p:nvSpPr>
          <p:cNvPr id="11" name="Rectangle 37">
            <a:extLst>
              <a:ext uri="{FF2B5EF4-FFF2-40B4-BE49-F238E27FC236}">
                <a16:creationId xmlns:a16="http://schemas.microsoft.com/office/drawing/2014/main" id="{4F8797F0-429D-312D-E99A-56C5E78793C5}"/>
              </a:ext>
              <a:ext uri="{C183D7F6-B498-43B3-948B-1728B52AA6E4}">
                <adec:decorative xmlns:adec="http://schemas.microsoft.com/office/drawing/2017/decorative" val="1"/>
              </a:ext>
            </a:extLst>
          </p:cNvPr>
          <p:cNvSpPr>
            <a:spLocks noChangeArrowheads="1"/>
          </p:cNvSpPr>
          <p:nvPr/>
        </p:nvSpPr>
        <p:spPr bwMode="auto">
          <a:xfrm>
            <a:off x="5952572" y="1269020"/>
            <a:ext cx="6073233" cy="4737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8" name="TextBox 7" descr="Cavity QED&#10;">
            <a:extLst>
              <a:ext uri="{FF2B5EF4-FFF2-40B4-BE49-F238E27FC236}">
                <a16:creationId xmlns:a16="http://schemas.microsoft.com/office/drawing/2014/main" id="{5D202F9A-D842-B700-6E71-DB092BD2EB55}"/>
              </a:ext>
            </a:extLst>
          </p:cNvPr>
          <p:cNvSpPr txBox="1"/>
          <p:nvPr/>
        </p:nvSpPr>
        <p:spPr>
          <a:xfrm>
            <a:off x="7364631" y="1469525"/>
            <a:ext cx="1458964" cy="338554"/>
          </a:xfrm>
          <a:prstGeom prst="rect">
            <a:avLst/>
          </a:prstGeom>
          <a:noFill/>
        </p:spPr>
        <p:txBody>
          <a:bodyPr wrap="square">
            <a:spAutoFit/>
          </a:bodyPr>
          <a:lstStyle/>
          <a:p>
            <a:r>
              <a:rPr lang="en-US" sz="1600" b="1" dirty="0">
                <a:solidFill>
                  <a:srgbClr val="002060"/>
                </a:solidFill>
              </a:rPr>
              <a:t>Cavity QED</a:t>
            </a:r>
            <a:endParaRPr lang="en-US" sz="1600" dirty="0">
              <a:solidFill>
                <a:srgbClr val="002060"/>
              </a:solidFill>
            </a:endParaRPr>
          </a:p>
        </p:txBody>
      </p:sp>
      <p:pic>
        <p:nvPicPr>
          <p:cNvPr id="13" name="Picture 12">
            <a:extLst>
              <a:ext uri="{FF2B5EF4-FFF2-40B4-BE49-F238E27FC236}">
                <a16:creationId xmlns:a16="http://schemas.microsoft.com/office/drawing/2014/main" id="{827A637A-E36B-4149-12B4-55CDBC863FF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877300" y="1392805"/>
            <a:ext cx="863600" cy="418715"/>
          </a:xfrm>
          <a:prstGeom prst="rect">
            <a:avLst/>
          </a:prstGeom>
        </p:spPr>
      </p:pic>
      <p:sp>
        <p:nvSpPr>
          <p:cNvPr id="14" name="TextBox 13" descr="&#10;Exciton-polaritons&#10;">
            <a:extLst>
              <a:ext uri="{FF2B5EF4-FFF2-40B4-BE49-F238E27FC236}">
                <a16:creationId xmlns:a16="http://schemas.microsoft.com/office/drawing/2014/main" id="{8FB1A870-9BF9-5E09-6C8F-42BC771DE882}"/>
              </a:ext>
            </a:extLst>
          </p:cNvPr>
          <p:cNvSpPr txBox="1"/>
          <p:nvPr/>
        </p:nvSpPr>
        <p:spPr>
          <a:xfrm>
            <a:off x="8712093" y="1469525"/>
            <a:ext cx="2125040" cy="338554"/>
          </a:xfrm>
          <a:prstGeom prst="rect">
            <a:avLst/>
          </a:prstGeom>
          <a:noFill/>
        </p:spPr>
        <p:txBody>
          <a:bodyPr wrap="square">
            <a:spAutoFit/>
          </a:bodyPr>
          <a:lstStyle/>
          <a:p>
            <a:r>
              <a:rPr lang="en-US" sz="1600" b="1" dirty="0">
                <a:solidFill>
                  <a:srgbClr val="002060"/>
                </a:solidFill>
              </a:rPr>
              <a:t>Exciton-polaritons</a:t>
            </a:r>
            <a:endParaRPr lang="en-US" sz="1600" dirty="0">
              <a:solidFill>
                <a:srgbClr val="002060"/>
              </a:solidFill>
            </a:endParaRPr>
          </a:p>
        </p:txBody>
      </p:sp>
      <p:pic>
        <p:nvPicPr>
          <p:cNvPr id="15" name="Picture 14">
            <a:extLst>
              <a:ext uri="{FF2B5EF4-FFF2-40B4-BE49-F238E27FC236}">
                <a16:creationId xmlns:a16="http://schemas.microsoft.com/office/drawing/2014/main" id="{71AEB77F-AA30-B3ED-F1A1-DC4F8D53BEF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930066" y="2956486"/>
            <a:ext cx="919034" cy="445592"/>
          </a:xfrm>
          <a:prstGeom prst="rect">
            <a:avLst/>
          </a:prstGeom>
        </p:spPr>
      </p:pic>
      <p:sp>
        <p:nvSpPr>
          <p:cNvPr id="16" name="TextBox 15">
            <a:extLst>
              <a:ext uri="{FF2B5EF4-FFF2-40B4-BE49-F238E27FC236}">
                <a16:creationId xmlns:a16="http://schemas.microsoft.com/office/drawing/2014/main" id="{6D6E3936-F9C2-D8A9-8A1E-37BF021F63F9}"/>
              </a:ext>
            </a:extLst>
          </p:cNvPr>
          <p:cNvSpPr txBox="1"/>
          <p:nvPr/>
        </p:nvSpPr>
        <p:spPr>
          <a:xfrm>
            <a:off x="10930066" y="2478748"/>
            <a:ext cx="1458964" cy="830997"/>
          </a:xfrm>
          <a:prstGeom prst="rect">
            <a:avLst/>
          </a:prstGeom>
          <a:noFill/>
        </p:spPr>
        <p:txBody>
          <a:bodyPr wrap="square">
            <a:spAutoFit/>
          </a:bodyPr>
          <a:lstStyle/>
          <a:p>
            <a:r>
              <a:rPr lang="en-US" sz="1600" b="1" dirty="0">
                <a:solidFill>
                  <a:srgbClr val="002060"/>
                </a:solidFill>
              </a:rPr>
              <a:t>Cavity </a:t>
            </a:r>
          </a:p>
          <a:p>
            <a:r>
              <a:rPr lang="en-US" sz="1600" b="1" dirty="0">
                <a:solidFill>
                  <a:srgbClr val="002060"/>
                </a:solidFill>
              </a:rPr>
              <a:t>quantum </a:t>
            </a:r>
          </a:p>
          <a:p>
            <a:r>
              <a:rPr lang="en-US" sz="1600" b="1" dirty="0">
                <a:solidFill>
                  <a:srgbClr val="002060"/>
                </a:solidFill>
              </a:rPr>
              <a:t>Hall</a:t>
            </a:r>
            <a:endParaRPr lang="en-US" sz="1600" dirty="0">
              <a:solidFill>
                <a:srgbClr val="002060"/>
              </a:solidFill>
            </a:endParaRPr>
          </a:p>
        </p:txBody>
      </p:sp>
      <p:pic>
        <p:nvPicPr>
          <p:cNvPr id="17" name="Picture 16">
            <a:extLst>
              <a:ext uri="{FF2B5EF4-FFF2-40B4-BE49-F238E27FC236}">
                <a16:creationId xmlns:a16="http://schemas.microsoft.com/office/drawing/2014/main" id="{1E5F58A3-FF6B-5586-74C9-7CE4A762BA1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003083" y="3182282"/>
            <a:ext cx="761747" cy="369332"/>
          </a:xfrm>
          <a:prstGeom prst="rect">
            <a:avLst/>
          </a:prstGeom>
        </p:spPr>
      </p:pic>
      <p:sp>
        <p:nvSpPr>
          <p:cNvPr id="18" name="TextBox 17" descr="Mott&#10;insulator&#10;of light&#10;">
            <a:extLst>
              <a:ext uri="{FF2B5EF4-FFF2-40B4-BE49-F238E27FC236}">
                <a16:creationId xmlns:a16="http://schemas.microsoft.com/office/drawing/2014/main" id="{E90EAB6D-D5A9-3143-4AFE-FE314BD997D0}"/>
              </a:ext>
            </a:extLst>
          </p:cNvPr>
          <p:cNvSpPr txBox="1"/>
          <p:nvPr/>
        </p:nvSpPr>
        <p:spPr>
          <a:xfrm>
            <a:off x="5905667" y="2664562"/>
            <a:ext cx="1458964" cy="1107996"/>
          </a:xfrm>
          <a:prstGeom prst="rect">
            <a:avLst/>
          </a:prstGeom>
          <a:noFill/>
        </p:spPr>
        <p:txBody>
          <a:bodyPr wrap="square">
            <a:spAutoFit/>
          </a:bodyPr>
          <a:lstStyle/>
          <a:p>
            <a:r>
              <a:rPr lang="en-US" sz="1600" b="1" dirty="0">
                <a:solidFill>
                  <a:srgbClr val="002060"/>
                </a:solidFill>
              </a:rPr>
              <a:t>Mott</a:t>
            </a:r>
          </a:p>
          <a:p>
            <a:r>
              <a:rPr lang="en-US" sz="1600" b="1" dirty="0">
                <a:solidFill>
                  <a:srgbClr val="002060"/>
                </a:solidFill>
              </a:rPr>
              <a:t>insulator</a:t>
            </a:r>
          </a:p>
          <a:p>
            <a:r>
              <a:rPr lang="en-US" sz="1600" b="1" dirty="0">
                <a:solidFill>
                  <a:srgbClr val="002060"/>
                </a:solidFill>
              </a:rPr>
              <a:t>of light</a:t>
            </a:r>
          </a:p>
          <a:p>
            <a:endParaRPr lang="en-US" dirty="0"/>
          </a:p>
        </p:txBody>
      </p:sp>
      <p:pic>
        <p:nvPicPr>
          <p:cNvPr id="19" name="Picture 18">
            <a:extLst>
              <a:ext uri="{FF2B5EF4-FFF2-40B4-BE49-F238E27FC236}">
                <a16:creationId xmlns:a16="http://schemas.microsoft.com/office/drawing/2014/main" id="{EB1ABB75-F249-D370-2B40-FCD545EF8BF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061932" y="4382610"/>
            <a:ext cx="635219" cy="307985"/>
          </a:xfrm>
          <a:prstGeom prst="rect">
            <a:avLst/>
          </a:prstGeom>
        </p:spPr>
      </p:pic>
      <p:sp>
        <p:nvSpPr>
          <p:cNvPr id="20" name="TextBox 19" descr="Non-linear &#10;QED&#10;">
            <a:extLst>
              <a:ext uri="{FF2B5EF4-FFF2-40B4-BE49-F238E27FC236}">
                <a16:creationId xmlns:a16="http://schemas.microsoft.com/office/drawing/2014/main" id="{27D3F84D-D78D-0485-E9CD-894603612EDD}"/>
              </a:ext>
            </a:extLst>
          </p:cNvPr>
          <p:cNvSpPr txBox="1"/>
          <p:nvPr/>
        </p:nvSpPr>
        <p:spPr>
          <a:xfrm>
            <a:off x="5892967" y="4121452"/>
            <a:ext cx="1458964" cy="584775"/>
          </a:xfrm>
          <a:prstGeom prst="rect">
            <a:avLst/>
          </a:prstGeom>
          <a:noFill/>
        </p:spPr>
        <p:txBody>
          <a:bodyPr wrap="square">
            <a:spAutoFit/>
          </a:bodyPr>
          <a:lstStyle/>
          <a:p>
            <a:r>
              <a:rPr lang="en-US" sz="1600" b="1" dirty="0">
                <a:solidFill>
                  <a:srgbClr val="002060"/>
                </a:solidFill>
              </a:rPr>
              <a:t>Non-linear </a:t>
            </a:r>
          </a:p>
          <a:p>
            <a:r>
              <a:rPr lang="en-US" sz="1600" b="1" dirty="0">
                <a:solidFill>
                  <a:srgbClr val="002060"/>
                </a:solidFill>
              </a:rPr>
              <a:t>QED</a:t>
            </a:r>
            <a:endParaRPr lang="en-US" sz="1600" dirty="0">
              <a:solidFill>
                <a:srgbClr val="002060"/>
              </a:solidFill>
            </a:endParaRPr>
          </a:p>
        </p:txBody>
      </p:sp>
      <p:pic>
        <p:nvPicPr>
          <p:cNvPr id="23" name="Picture 22">
            <a:extLst>
              <a:ext uri="{FF2B5EF4-FFF2-40B4-BE49-F238E27FC236}">
                <a16:creationId xmlns:a16="http://schemas.microsoft.com/office/drawing/2014/main" id="{C83EC212-0B2A-99DE-8F4A-6F66B5DB48A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065543" y="4195431"/>
            <a:ext cx="419100" cy="203200"/>
          </a:xfrm>
          <a:prstGeom prst="rect">
            <a:avLst/>
          </a:prstGeom>
        </p:spPr>
      </p:pic>
      <p:sp>
        <p:nvSpPr>
          <p:cNvPr id="24" name="TextBox 23" descr="Moiré&#10;excitons">
            <a:extLst>
              <a:ext uri="{FF2B5EF4-FFF2-40B4-BE49-F238E27FC236}">
                <a16:creationId xmlns:a16="http://schemas.microsoft.com/office/drawing/2014/main" id="{74C00823-04A7-23E9-92D8-6AFAD27543A4}"/>
              </a:ext>
            </a:extLst>
          </p:cNvPr>
          <p:cNvSpPr txBox="1"/>
          <p:nvPr/>
        </p:nvSpPr>
        <p:spPr>
          <a:xfrm>
            <a:off x="11007237" y="3871404"/>
            <a:ext cx="1458964" cy="584775"/>
          </a:xfrm>
          <a:prstGeom prst="rect">
            <a:avLst/>
          </a:prstGeom>
          <a:noFill/>
        </p:spPr>
        <p:txBody>
          <a:bodyPr wrap="square">
            <a:spAutoFit/>
          </a:bodyPr>
          <a:lstStyle/>
          <a:p>
            <a:r>
              <a:rPr lang="en-US" sz="1600" b="1" dirty="0">
                <a:solidFill>
                  <a:srgbClr val="002060"/>
                </a:solidFill>
              </a:rPr>
              <a:t>Moiré</a:t>
            </a:r>
          </a:p>
          <a:p>
            <a:r>
              <a:rPr lang="en-US" sz="1600" b="1" dirty="0">
                <a:solidFill>
                  <a:srgbClr val="002060"/>
                </a:solidFill>
              </a:rPr>
              <a:t>excitons</a:t>
            </a:r>
            <a:endParaRPr lang="en-US" sz="1600" dirty="0">
              <a:solidFill>
                <a:srgbClr val="002060"/>
              </a:solidFill>
            </a:endParaRPr>
          </a:p>
        </p:txBody>
      </p:sp>
      <p:pic>
        <p:nvPicPr>
          <p:cNvPr id="25" name="Picture 24">
            <a:extLst>
              <a:ext uri="{FF2B5EF4-FFF2-40B4-BE49-F238E27FC236}">
                <a16:creationId xmlns:a16="http://schemas.microsoft.com/office/drawing/2014/main" id="{B0125D04-3613-722F-EB17-96EC7BA9D63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208482" y="5278954"/>
            <a:ext cx="721583" cy="349858"/>
          </a:xfrm>
          <a:prstGeom prst="rect">
            <a:avLst/>
          </a:prstGeom>
        </p:spPr>
      </p:pic>
      <p:sp>
        <p:nvSpPr>
          <p:cNvPr id="26" name="TextBox 25" descr="Coherent Higgs&#10;">
            <a:extLst>
              <a:ext uri="{FF2B5EF4-FFF2-40B4-BE49-F238E27FC236}">
                <a16:creationId xmlns:a16="http://schemas.microsoft.com/office/drawing/2014/main" id="{86D02893-32FD-C5D3-192E-FEADD2CF650E}"/>
              </a:ext>
            </a:extLst>
          </p:cNvPr>
          <p:cNvSpPr txBox="1"/>
          <p:nvPr/>
        </p:nvSpPr>
        <p:spPr>
          <a:xfrm>
            <a:off x="10385228" y="5151563"/>
            <a:ext cx="1541311" cy="338554"/>
          </a:xfrm>
          <a:prstGeom prst="rect">
            <a:avLst/>
          </a:prstGeom>
          <a:noFill/>
        </p:spPr>
        <p:txBody>
          <a:bodyPr wrap="square">
            <a:spAutoFit/>
          </a:bodyPr>
          <a:lstStyle/>
          <a:p>
            <a:r>
              <a:rPr lang="en-US" sz="1600" b="1" dirty="0">
                <a:solidFill>
                  <a:srgbClr val="002060"/>
                </a:solidFill>
              </a:rPr>
              <a:t>Coherent Higgs</a:t>
            </a:r>
            <a:endParaRPr lang="en-US" sz="1600" dirty="0">
              <a:solidFill>
                <a:srgbClr val="002060"/>
              </a:solidFill>
            </a:endParaRPr>
          </a:p>
        </p:txBody>
      </p:sp>
      <p:pic>
        <p:nvPicPr>
          <p:cNvPr id="27" name="Picture 26">
            <a:extLst>
              <a:ext uri="{FF2B5EF4-FFF2-40B4-BE49-F238E27FC236}">
                <a16:creationId xmlns:a16="http://schemas.microsoft.com/office/drawing/2014/main" id="{DBE6F8FA-AD68-D26F-C846-18B12DFBFD5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355512" y="5667566"/>
            <a:ext cx="829299" cy="338554"/>
          </a:xfrm>
          <a:prstGeom prst="rect">
            <a:avLst/>
          </a:prstGeom>
        </p:spPr>
      </p:pic>
      <p:sp>
        <p:nvSpPr>
          <p:cNvPr id="28" name="TextBox 27" descr="Driven superconductivity&#10;">
            <a:extLst>
              <a:ext uri="{FF2B5EF4-FFF2-40B4-BE49-F238E27FC236}">
                <a16:creationId xmlns:a16="http://schemas.microsoft.com/office/drawing/2014/main" id="{6230B7AA-1F8C-6D1B-1F53-80A4FF59EA14}"/>
              </a:ext>
            </a:extLst>
          </p:cNvPr>
          <p:cNvSpPr txBox="1"/>
          <p:nvPr/>
        </p:nvSpPr>
        <p:spPr>
          <a:xfrm>
            <a:off x="9505154" y="5698733"/>
            <a:ext cx="2343945" cy="338554"/>
          </a:xfrm>
          <a:prstGeom prst="rect">
            <a:avLst/>
          </a:prstGeom>
          <a:noFill/>
        </p:spPr>
        <p:txBody>
          <a:bodyPr wrap="square">
            <a:spAutoFit/>
          </a:bodyPr>
          <a:lstStyle/>
          <a:p>
            <a:r>
              <a:rPr lang="en-US" sz="1600" b="1" dirty="0">
                <a:solidFill>
                  <a:srgbClr val="002060"/>
                </a:solidFill>
              </a:rPr>
              <a:t>Driven superconductivity</a:t>
            </a:r>
            <a:endParaRPr lang="en-US" sz="1600" dirty="0">
              <a:solidFill>
                <a:srgbClr val="002060"/>
              </a:solidFill>
            </a:endParaRPr>
          </a:p>
        </p:txBody>
      </p:sp>
      <p:pic>
        <p:nvPicPr>
          <p:cNvPr id="29" name="Picture 28">
            <a:extLst>
              <a:ext uri="{FF2B5EF4-FFF2-40B4-BE49-F238E27FC236}">
                <a16:creationId xmlns:a16="http://schemas.microsoft.com/office/drawing/2014/main" id="{9F5C58BE-21CD-A6D9-03B3-04E63915638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932830" y="5495533"/>
            <a:ext cx="721583" cy="349858"/>
          </a:xfrm>
          <a:prstGeom prst="rect">
            <a:avLst/>
          </a:prstGeom>
        </p:spPr>
      </p:pic>
      <p:sp>
        <p:nvSpPr>
          <p:cNvPr id="30" name="TextBox 29" descr="Floquet bands">
            <a:extLst>
              <a:ext uri="{FF2B5EF4-FFF2-40B4-BE49-F238E27FC236}">
                <a16:creationId xmlns:a16="http://schemas.microsoft.com/office/drawing/2014/main" id="{EC26B551-4238-FD78-5E0D-50CCB6B4C148}"/>
              </a:ext>
            </a:extLst>
          </p:cNvPr>
          <p:cNvSpPr txBox="1"/>
          <p:nvPr/>
        </p:nvSpPr>
        <p:spPr>
          <a:xfrm>
            <a:off x="6686808" y="5533802"/>
            <a:ext cx="1541311" cy="338554"/>
          </a:xfrm>
          <a:prstGeom prst="rect">
            <a:avLst/>
          </a:prstGeom>
          <a:noFill/>
        </p:spPr>
        <p:txBody>
          <a:bodyPr wrap="square">
            <a:spAutoFit/>
          </a:bodyPr>
          <a:lstStyle/>
          <a:p>
            <a:r>
              <a:rPr lang="en-US" sz="1600" b="1" dirty="0"/>
              <a:t>Floquet bands</a:t>
            </a:r>
            <a:endParaRPr lang="en-US" sz="1600" dirty="0"/>
          </a:p>
        </p:txBody>
      </p:sp>
      <p:pic>
        <p:nvPicPr>
          <p:cNvPr id="33" name="Picture 32">
            <a:extLst>
              <a:ext uri="{FF2B5EF4-FFF2-40B4-BE49-F238E27FC236}">
                <a16:creationId xmlns:a16="http://schemas.microsoft.com/office/drawing/2014/main" id="{FDF2043F-124B-0794-AD9A-3548EA192E32}"/>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228118" y="1279862"/>
            <a:ext cx="938269" cy="130346"/>
          </a:xfrm>
          <a:prstGeom prst="rect">
            <a:avLst/>
          </a:prstGeom>
        </p:spPr>
      </p:pic>
      <p:pic>
        <p:nvPicPr>
          <p:cNvPr id="34" name="Picture 33">
            <a:extLst>
              <a:ext uri="{FF2B5EF4-FFF2-40B4-BE49-F238E27FC236}">
                <a16:creationId xmlns:a16="http://schemas.microsoft.com/office/drawing/2014/main" id="{253AEC6B-3C09-546B-3345-904E0CCA8A2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095874" y="4888410"/>
            <a:ext cx="929932" cy="129188"/>
          </a:xfrm>
          <a:prstGeom prst="rect">
            <a:avLst/>
          </a:prstGeom>
        </p:spPr>
      </p:pic>
      <p:sp>
        <p:nvSpPr>
          <p:cNvPr id="32" name="TextBox 31" descr="electron &#10;correlations&#10;">
            <a:extLst>
              <a:ext uri="{FF2B5EF4-FFF2-40B4-BE49-F238E27FC236}">
                <a16:creationId xmlns:a16="http://schemas.microsoft.com/office/drawing/2014/main" id="{310039F0-FF62-EE17-958D-7209CE6EE4AC}"/>
              </a:ext>
            </a:extLst>
          </p:cNvPr>
          <p:cNvSpPr txBox="1"/>
          <p:nvPr/>
        </p:nvSpPr>
        <p:spPr>
          <a:xfrm>
            <a:off x="10824433" y="4608722"/>
            <a:ext cx="1204005" cy="584775"/>
          </a:xfrm>
          <a:prstGeom prst="rect">
            <a:avLst/>
          </a:prstGeom>
          <a:noFill/>
        </p:spPr>
        <p:txBody>
          <a:bodyPr wrap="square">
            <a:spAutoFit/>
          </a:bodyPr>
          <a:lstStyle/>
          <a:p>
            <a:r>
              <a:rPr lang="en-US" sz="1600" b="1" dirty="0">
                <a:solidFill>
                  <a:srgbClr val="C00000"/>
                </a:solidFill>
              </a:rPr>
              <a:t>electron </a:t>
            </a:r>
          </a:p>
          <a:p>
            <a:r>
              <a:rPr lang="en-US" sz="1600" b="1" dirty="0">
                <a:solidFill>
                  <a:srgbClr val="C00000"/>
                </a:solidFill>
              </a:rPr>
              <a:t>correlations</a:t>
            </a:r>
            <a:endParaRPr lang="en-US" sz="1600" dirty="0">
              <a:solidFill>
                <a:srgbClr val="C00000"/>
              </a:solidFill>
            </a:endParaRPr>
          </a:p>
        </p:txBody>
      </p:sp>
      <p:sp>
        <p:nvSpPr>
          <p:cNvPr id="36" name="TextBox 35" descr="Interaction strength &#10;">
            <a:extLst>
              <a:ext uri="{FF2B5EF4-FFF2-40B4-BE49-F238E27FC236}">
                <a16:creationId xmlns:a16="http://schemas.microsoft.com/office/drawing/2014/main" id="{657265BC-B469-7713-65BA-818C1AA99A41}"/>
              </a:ext>
            </a:extLst>
          </p:cNvPr>
          <p:cNvSpPr txBox="1"/>
          <p:nvPr/>
        </p:nvSpPr>
        <p:spPr>
          <a:xfrm>
            <a:off x="7711811" y="1157502"/>
            <a:ext cx="2125040" cy="338554"/>
          </a:xfrm>
          <a:prstGeom prst="rect">
            <a:avLst/>
          </a:prstGeom>
          <a:noFill/>
        </p:spPr>
        <p:txBody>
          <a:bodyPr wrap="square">
            <a:spAutoFit/>
          </a:bodyPr>
          <a:lstStyle/>
          <a:p>
            <a:r>
              <a:rPr lang="en-US" sz="1600" b="1" dirty="0">
                <a:solidFill>
                  <a:srgbClr val="C00000"/>
                </a:solidFill>
              </a:rPr>
              <a:t>Interaction strength </a:t>
            </a:r>
          </a:p>
        </p:txBody>
      </p:sp>
      <p:pic>
        <p:nvPicPr>
          <p:cNvPr id="38" name="Picture 37">
            <a:extLst>
              <a:ext uri="{FF2B5EF4-FFF2-40B4-BE49-F238E27FC236}">
                <a16:creationId xmlns:a16="http://schemas.microsoft.com/office/drawing/2014/main" id="{36F83420-0458-15DE-BBFC-23E313B6A46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954779" y="5253835"/>
            <a:ext cx="952652" cy="132344"/>
          </a:xfrm>
          <a:prstGeom prst="rect">
            <a:avLst/>
          </a:prstGeom>
        </p:spPr>
      </p:pic>
      <p:sp>
        <p:nvSpPr>
          <p:cNvPr id="39" name="TextBox 38" descr="Photon &#10;number&#10;">
            <a:extLst>
              <a:ext uri="{FF2B5EF4-FFF2-40B4-BE49-F238E27FC236}">
                <a16:creationId xmlns:a16="http://schemas.microsoft.com/office/drawing/2014/main" id="{D2A44888-F1BB-D46E-4918-2652FF8A93FB}"/>
              </a:ext>
            </a:extLst>
          </p:cNvPr>
          <p:cNvSpPr txBox="1"/>
          <p:nvPr/>
        </p:nvSpPr>
        <p:spPr>
          <a:xfrm>
            <a:off x="5921946" y="5017390"/>
            <a:ext cx="2125040" cy="584775"/>
          </a:xfrm>
          <a:prstGeom prst="rect">
            <a:avLst/>
          </a:prstGeom>
          <a:noFill/>
        </p:spPr>
        <p:txBody>
          <a:bodyPr wrap="square">
            <a:spAutoFit/>
          </a:bodyPr>
          <a:lstStyle/>
          <a:p>
            <a:r>
              <a:rPr lang="en-US" sz="1600" b="1" dirty="0">
                <a:solidFill>
                  <a:srgbClr val="C00000"/>
                </a:solidFill>
              </a:rPr>
              <a:t>Photon </a:t>
            </a:r>
          </a:p>
          <a:p>
            <a:r>
              <a:rPr lang="en-US" sz="1600" b="1" dirty="0">
                <a:solidFill>
                  <a:srgbClr val="C00000"/>
                </a:solidFill>
              </a:rPr>
              <a:t>number</a:t>
            </a:r>
          </a:p>
        </p:txBody>
      </p:sp>
    </p:spTree>
    <p:extLst>
      <p:ext uri="{BB962C8B-B14F-4D97-AF65-F5344CB8AC3E}">
        <p14:creationId xmlns:p14="http://schemas.microsoft.com/office/powerpoint/2010/main" val="3866026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4">
            <a:extLst>
              <a:ext uri="{FF2B5EF4-FFF2-40B4-BE49-F238E27FC236}">
                <a16:creationId xmlns:a16="http://schemas.microsoft.com/office/drawing/2014/main" id="{E9C3AA5F-05F2-4342-92D6-6EC116A33943}"/>
              </a:ext>
            </a:extLst>
          </p:cNvPr>
          <p:cNvSpPr txBox="1">
            <a:spLocks noChangeArrowheads="1"/>
          </p:cNvSpPr>
          <p:nvPr/>
        </p:nvSpPr>
        <p:spPr bwMode="auto">
          <a:xfrm>
            <a:off x="100483" y="1347064"/>
            <a:ext cx="5641828" cy="486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400" dirty="0"/>
              <a:t>The following activities contribute to broader impacts of this NSF-supported research &amp; education project:</a:t>
            </a:r>
          </a:p>
          <a:p>
            <a:pPr algn="just" eaLnBrk="1" hangingPunct="1"/>
            <a:r>
              <a:rPr lang="en-US" sz="1400" dirty="0"/>
              <a:t> </a:t>
            </a:r>
          </a:p>
          <a:p>
            <a:pPr marL="285750" indent="-285750" algn="just" eaLnBrk="1" hangingPunct="1">
              <a:buClr>
                <a:srgbClr val="C00000"/>
              </a:buClr>
              <a:buFont typeface="Arial" panose="020B0604020202020204" pitchFamily="34" charset="0"/>
              <a:buChar char="•"/>
            </a:pPr>
            <a:r>
              <a:rPr lang="en-US" sz="1400" b="1" dirty="0"/>
              <a:t>The PI continues development of the massive open online course “Exploring Quantum Physics,” which  has attracted more than 100,000 learners from all over the world over the years. According to coursera.org, hosting it, there are more than 20,000 learners this semester alone.</a:t>
            </a:r>
          </a:p>
          <a:p>
            <a:pPr marL="285750" indent="-285750" algn="just" eaLnBrk="1" hangingPunct="1">
              <a:buClr>
                <a:srgbClr val="C00000"/>
              </a:buClr>
              <a:buFont typeface="Arial" panose="020B0604020202020204" pitchFamily="34" charset="0"/>
              <a:buChar char="•"/>
            </a:pPr>
            <a:r>
              <a:rPr lang="en-US" sz="1400" b="1" dirty="0"/>
              <a:t>The PI has also developed a new undergraduate course on introductory quantum mechanics (including some elements of quantum computing/quantum information). Apart from Maryland undergraduates, it attracted students from the historically-black Howard University in Washington, DC (through an existing Howard/UMD education consortium). </a:t>
            </a:r>
          </a:p>
          <a:p>
            <a:pPr marL="285750" indent="-285750" algn="just" eaLnBrk="1" hangingPunct="1">
              <a:buClr>
                <a:srgbClr val="C00000"/>
              </a:buClr>
              <a:buFont typeface="Arial" panose="020B0604020202020204" pitchFamily="34" charset="0"/>
              <a:buChar char="•"/>
            </a:pPr>
            <a:r>
              <a:rPr lang="en-US" sz="1400" b="1" dirty="0"/>
              <a:t>The PI has been supervising talented high-school students at Montgomery Blair high school’s magnet program including exposing them to quantum physics. </a:t>
            </a:r>
          </a:p>
          <a:p>
            <a:pPr marL="285750" indent="-285750" algn="just" eaLnBrk="1" hangingPunct="1">
              <a:buClr>
                <a:srgbClr val="C00000"/>
              </a:buClr>
              <a:buFont typeface="Arial" panose="020B0604020202020204" pitchFamily="34" charset="0"/>
              <a:buChar char="•"/>
            </a:pPr>
            <a:r>
              <a:rPr lang="en-US" sz="1400" b="1" dirty="0"/>
              <a:t>The PI currently supervises a group of students and postdocs, which includes two talented female scientists:    Dr. Laura Shou and Dr. Yunxiang Liao. </a:t>
            </a:r>
            <a:endParaRPr lang="en-US" sz="1400" dirty="0"/>
          </a:p>
          <a:p>
            <a:pPr algn="just" eaLnBrk="1" hangingPunct="1"/>
            <a:endParaRPr lang="en-US" sz="1400" dirty="0"/>
          </a:p>
          <a:p>
            <a:pPr eaLnBrk="1" hangingPunct="1"/>
            <a:endParaRPr lang="en-US" sz="1600" b="1" dirty="0"/>
          </a:p>
        </p:txBody>
      </p:sp>
      <p:sp>
        <p:nvSpPr>
          <p:cNvPr id="30" name="Rectangle 29">
            <a:extLst>
              <a:ext uri="{FF2B5EF4-FFF2-40B4-BE49-F238E27FC236}">
                <a16:creationId xmlns:a16="http://schemas.microsoft.com/office/drawing/2014/main" id="{214F4D8C-0507-44C8-9197-44F32C14CB59}"/>
              </a:ext>
            </a:extLst>
          </p:cNvPr>
          <p:cNvSpPr/>
          <p:nvPr/>
        </p:nvSpPr>
        <p:spPr>
          <a:xfrm>
            <a:off x="100483" y="-27263"/>
            <a:ext cx="3003806" cy="338554"/>
          </a:xfrm>
          <a:prstGeom prst="rect">
            <a:avLst/>
          </a:prstGeom>
        </p:spPr>
        <p:txBody>
          <a:bodyPr wrap="square" anchor="ctr">
            <a:spAutoFit/>
          </a:bodyPr>
          <a:lstStyle/>
          <a:p>
            <a:r>
              <a:rPr lang="en-US" sz="1600" b="1" dirty="0">
                <a:solidFill>
                  <a:schemeClr val="accent2">
                    <a:lumMod val="20000"/>
                    <a:lumOff val="80000"/>
                  </a:schemeClr>
                </a:solidFill>
                <a:latin typeface="Arial" panose="020B0604020202020204" pitchFamily="34" charset="0"/>
                <a:cs typeface="Arial" panose="020B0604020202020204" pitchFamily="34" charset="0"/>
              </a:rPr>
              <a:t>2022  Broader Impacts</a:t>
            </a:r>
          </a:p>
        </p:txBody>
      </p:sp>
      <p:sp>
        <p:nvSpPr>
          <p:cNvPr id="15" name="TextBox 14">
            <a:extLst>
              <a:ext uri="{FF2B5EF4-FFF2-40B4-BE49-F238E27FC236}">
                <a16:creationId xmlns:a16="http://schemas.microsoft.com/office/drawing/2014/main" id="{8D476AB0-938C-47AA-2DC7-D04816836B35}"/>
              </a:ext>
            </a:extLst>
          </p:cNvPr>
          <p:cNvSpPr txBox="1"/>
          <p:nvPr/>
        </p:nvSpPr>
        <p:spPr>
          <a:xfrm>
            <a:off x="100483" y="300183"/>
            <a:ext cx="1505540"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DMR 2037158</a:t>
            </a:r>
          </a:p>
        </p:txBody>
      </p:sp>
      <p:sp>
        <p:nvSpPr>
          <p:cNvPr id="2" name="Title 1">
            <a:extLst>
              <a:ext uri="{FF2B5EF4-FFF2-40B4-BE49-F238E27FC236}">
                <a16:creationId xmlns:a16="http://schemas.microsoft.com/office/drawing/2014/main" id="{CD49B5B4-640E-1E0B-7B29-E068847280F2}"/>
              </a:ext>
            </a:extLst>
          </p:cNvPr>
          <p:cNvSpPr txBox="1">
            <a:spLocks noGrp="1"/>
          </p:cNvSpPr>
          <p:nvPr>
            <p:ph type="title" idx="4294967295"/>
          </p:nvPr>
        </p:nvSpPr>
        <p:spPr>
          <a:xfrm>
            <a:off x="4167432" y="98960"/>
            <a:ext cx="7759108" cy="56671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a:ln>
                  <a:noFill/>
                </a:ln>
                <a:solidFill>
                  <a:srgbClr val="C00000"/>
                </a:solidFill>
                <a:effectLst/>
                <a:uLnTx/>
                <a:uFillTx/>
                <a:latin typeface="Arial" panose="020B0604020202020204" pitchFamily="34" charset="0"/>
                <a:ea typeface="+mj-ea"/>
                <a:cs typeface="Arial" panose="020B0604020202020204" pitchFamily="34" charset="0"/>
              </a:rPr>
              <a:t>Strongly-Correlated Electron-Photon Systems </a:t>
            </a:r>
            <a:endParaRPr kumimoji="0" lang="en-US" sz="20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endParaRPr>
          </a:p>
        </p:txBody>
      </p:sp>
      <p:sp>
        <p:nvSpPr>
          <p:cNvPr id="3" name="TextBox 2">
            <a:extLst>
              <a:ext uri="{FF2B5EF4-FFF2-40B4-BE49-F238E27FC236}">
                <a16:creationId xmlns:a16="http://schemas.microsoft.com/office/drawing/2014/main" id="{D712EE3A-1641-B590-DF9A-55E1E238FFA1}"/>
              </a:ext>
            </a:extLst>
          </p:cNvPr>
          <p:cNvSpPr txBox="1"/>
          <p:nvPr/>
        </p:nvSpPr>
        <p:spPr>
          <a:xfrm>
            <a:off x="5622122" y="845156"/>
            <a:ext cx="6304418"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Victor M. Galitski, </a:t>
            </a:r>
            <a:r>
              <a:rPr lang="en-US" sz="1600" b="1" i="0" dirty="0">
                <a:solidFill>
                  <a:srgbClr val="000000"/>
                </a:solidFill>
                <a:effectLst/>
                <a:latin typeface="verdana" panose="020B0604030504040204" pitchFamily="34" charset="0"/>
              </a:rPr>
              <a:t>University of Maryland, College Park</a:t>
            </a:r>
            <a:endParaRPr lang="en-US" sz="1600" b="1" dirty="0">
              <a:latin typeface="Arial" panose="020B0604020202020204" pitchFamily="34" charset="0"/>
              <a:cs typeface="Arial" panose="020B0604020202020204" pitchFamily="34" charset="0"/>
            </a:endParaRPr>
          </a:p>
        </p:txBody>
      </p:sp>
      <p:grpSp>
        <p:nvGrpSpPr>
          <p:cNvPr id="16" name="Group 15" descr="Rating and enrollment info sheet for massive open online course “Exploring Quantum Physics” in coursera.">
            <a:extLst>
              <a:ext uri="{FF2B5EF4-FFF2-40B4-BE49-F238E27FC236}">
                <a16:creationId xmlns:a16="http://schemas.microsoft.com/office/drawing/2014/main" id="{C6719CF6-D708-9413-EF3A-08D65EA2FF2B}"/>
              </a:ext>
            </a:extLst>
          </p:cNvPr>
          <p:cNvGrpSpPr/>
          <p:nvPr/>
        </p:nvGrpSpPr>
        <p:grpSpPr>
          <a:xfrm>
            <a:off x="5972511" y="1885950"/>
            <a:ext cx="6119006" cy="4313603"/>
            <a:chOff x="5972511" y="1885950"/>
            <a:chExt cx="6119006" cy="4313603"/>
          </a:xfrm>
        </p:grpSpPr>
        <p:pic>
          <p:nvPicPr>
            <p:cNvPr id="4" name="Picture 3" descr="Emblem Coursera">
              <a:extLst>
                <a:ext uri="{FF2B5EF4-FFF2-40B4-BE49-F238E27FC236}">
                  <a16:creationId xmlns:a16="http://schemas.microsoft.com/office/drawing/2014/main" id="{18B657EB-22B1-7F55-863E-4888C35BE750}"/>
                </a:ext>
              </a:extLst>
            </p:cNvPr>
            <p:cNvPicPr>
              <a:picLocks noChangeAspect="1"/>
            </p:cNvPicPr>
            <p:nvPr/>
          </p:nvPicPr>
          <p:blipFill>
            <a:blip r:embed="rId2"/>
            <a:stretch>
              <a:fillRect/>
            </a:stretch>
          </p:blipFill>
          <p:spPr>
            <a:xfrm>
              <a:off x="5972511" y="5292487"/>
              <a:ext cx="1727200" cy="469900"/>
            </a:xfrm>
            <a:prstGeom prst="rect">
              <a:avLst/>
            </a:prstGeom>
          </p:spPr>
        </p:pic>
        <p:grpSp>
          <p:nvGrpSpPr>
            <p:cNvPr id="7" name="Group 6">
              <a:extLst>
                <a:ext uri="{FF2B5EF4-FFF2-40B4-BE49-F238E27FC236}">
                  <a16:creationId xmlns:a16="http://schemas.microsoft.com/office/drawing/2014/main" id="{8D33A44D-FE64-BE3C-35AD-8DF6146BE39F}"/>
                </a:ext>
              </a:extLst>
            </p:cNvPr>
            <p:cNvGrpSpPr/>
            <p:nvPr/>
          </p:nvGrpSpPr>
          <p:grpSpPr>
            <a:xfrm>
              <a:off x="6296296" y="1885950"/>
              <a:ext cx="5795221" cy="2654475"/>
              <a:chOff x="6296296" y="2254250"/>
              <a:chExt cx="5795221" cy="2654475"/>
            </a:xfrm>
          </p:grpSpPr>
          <p:pic>
            <p:nvPicPr>
              <p:cNvPr id="5" name="Picture 4" descr="Exploring Quantum Physics">
                <a:extLst>
                  <a:ext uri="{FF2B5EF4-FFF2-40B4-BE49-F238E27FC236}">
                    <a16:creationId xmlns:a16="http://schemas.microsoft.com/office/drawing/2014/main" id="{37055F06-B10F-09D7-C7A4-9CF4E56F5702}"/>
                  </a:ext>
                </a:extLst>
              </p:cNvPr>
              <p:cNvPicPr>
                <a:picLocks noChangeAspect="1"/>
              </p:cNvPicPr>
              <p:nvPr/>
            </p:nvPicPr>
            <p:blipFill>
              <a:blip r:embed="rId3"/>
              <a:stretch>
                <a:fillRect/>
              </a:stretch>
            </p:blipFill>
            <p:spPr>
              <a:xfrm>
                <a:off x="6296296" y="2254250"/>
                <a:ext cx="5748118" cy="1050477"/>
              </a:xfrm>
              <a:prstGeom prst="rect">
                <a:avLst/>
              </a:prstGeom>
            </p:spPr>
          </p:pic>
          <p:pic>
            <p:nvPicPr>
              <p:cNvPr id="6" name="Picture 5">
                <a:extLst>
                  <a:ext uri="{FF2B5EF4-FFF2-40B4-BE49-F238E27FC236}">
                    <a16:creationId xmlns:a16="http://schemas.microsoft.com/office/drawing/2014/main" id="{553D0853-D855-C55F-327D-11BE631D4A89}"/>
                  </a:ext>
                </a:extLst>
              </p:cNvPr>
              <p:cNvPicPr>
                <a:picLocks noChangeAspect="1"/>
              </p:cNvPicPr>
              <p:nvPr/>
            </p:nvPicPr>
            <p:blipFill>
              <a:blip r:embed="rId4"/>
              <a:stretch>
                <a:fillRect/>
              </a:stretch>
            </p:blipFill>
            <p:spPr>
              <a:xfrm>
                <a:off x="6343399" y="3296448"/>
                <a:ext cx="5748118" cy="1612277"/>
              </a:xfrm>
              <a:prstGeom prst="rect">
                <a:avLst/>
              </a:prstGeom>
            </p:spPr>
          </p:pic>
        </p:grpSp>
        <p:pic>
          <p:nvPicPr>
            <p:cNvPr id="8" name="Picture 7">
              <a:extLst>
                <a:ext uri="{FF2B5EF4-FFF2-40B4-BE49-F238E27FC236}">
                  <a16:creationId xmlns:a16="http://schemas.microsoft.com/office/drawing/2014/main" id="{E8C462FA-8417-6E3C-F9A1-36E3E187C8CE}"/>
                </a:ext>
              </a:extLst>
            </p:cNvPr>
            <p:cNvPicPr>
              <a:picLocks noChangeAspect="1"/>
            </p:cNvPicPr>
            <p:nvPr/>
          </p:nvPicPr>
          <p:blipFill>
            <a:blip r:embed="rId5"/>
            <a:stretch>
              <a:fillRect/>
            </a:stretch>
          </p:blipFill>
          <p:spPr>
            <a:xfrm>
              <a:off x="6379260" y="4667425"/>
              <a:ext cx="5582190" cy="315562"/>
            </a:xfrm>
            <a:prstGeom prst="rect">
              <a:avLst/>
            </a:prstGeom>
          </p:spPr>
        </p:pic>
        <p:pic>
          <p:nvPicPr>
            <p:cNvPr id="9" name="Picture 8" descr="Picture of Dr. Victor Galitski">
              <a:extLst>
                <a:ext uri="{FF2B5EF4-FFF2-40B4-BE49-F238E27FC236}">
                  <a16:creationId xmlns:a16="http://schemas.microsoft.com/office/drawing/2014/main" id="{DA4D9C1E-203B-FC1B-7919-3DAC566669B5}"/>
                </a:ext>
              </a:extLst>
            </p:cNvPr>
            <p:cNvPicPr>
              <a:picLocks noChangeAspect="1"/>
            </p:cNvPicPr>
            <p:nvPr/>
          </p:nvPicPr>
          <p:blipFill>
            <a:blip r:embed="rId6"/>
            <a:stretch>
              <a:fillRect/>
            </a:stretch>
          </p:blipFill>
          <p:spPr>
            <a:xfrm>
              <a:off x="7719650" y="4855321"/>
              <a:ext cx="4241800" cy="1344232"/>
            </a:xfrm>
            <a:prstGeom prst="rect">
              <a:avLst/>
            </a:prstGeom>
          </p:spPr>
        </p:pic>
      </p:grpSp>
      <p:sp>
        <p:nvSpPr>
          <p:cNvPr id="17" name="Rectangle 37">
            <a:extLst>
              <a:ext uri="{FF2B5EF4-FFF2-40B4-BE49-F238E27FC236}">
                <a16:creationId xmlns:a16="http://schemas.microsoft.com/office/drawing/2014/main" id="{B68A7FE8-6E02-49D4-9823-639C32ACD2A2}"/>
              </a:ext>
              <a:ext uri="{C183D7F6-B498-43B3-948B-1728B52AA6E4}">
                <adec:decorative xmlns:adec="http://schemas.microsoft.com/office/drawing/2017/decorative" val="1"/>
              </a:ext>
            </a:extLst>
          </p:cNvPr>
          <p:cNvSpPr>
            <a:spLocks noChangeArrowheads="1"/>
          </p:cNvSpPr>
          <p:nvPr/>
        </p:nvSpPr>
        <p:spPr bwMode="auto">
          <a:xfrm>
            <a:off x="5952572" y="1269020"/>
            <a:ext cx="6138945" cy="486287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1" name="Rectangle 10" descr="Massive open online course on quantum physics&#10;">
            <a:extLst>
              <a:ext uri="{FF2B5EF4-FFF2-40B4-BE49-F238E27FC236}">
                <a16:creationId xmlns:a16="http://schemas.microsoft.com/office/drawing/2014/main" id="{E5F486A6-0CD5-1D16-9076-C4DB42B78B23}"/>
              </a:ext>
            </a:extLst>
          </p:cNvPr>
          <p:cNvSpPr/>
          <p:nvPr/>
        </p:nvSpPr>
        <p:spPr>
          <a:xfrm>
            <a:off x="6599090" y="1347064"/>
            <a:ext cx="4664739" cy="369332"/>
          </a:xfrm>
          <a:prstGeom prst="rect">
            <a:avLst/>
          </a:prstGeom>
        </p:spPr>
        <p:txBody>
          <a:bodyPr wrap="none">
            <a:spAutoFit/>
          </a:bodyPr>
          <a:lstStyle/>
          <a:p>
            <a:pPr algn="just"/>
            <a:r>
              <a:rPr lang="en-US" i="1" dirty="0">
                <a:solidFill>
                  <a:srgbClr val="002060"/>
                </a:solidFill>
              </a:rPr>
              <a:t>Massive open online course on quantum physics</a:t>
            </a:r>
          </a:p>
        </p:txBody>
      </p:sp>
    </p:spTree>
    <p:extLst>
      <p:ext uri="{BB962C8B-B14F-4D97-AF65-F5344CB8AC3E}">
        <p14:creationId xmlns:p14="http://schemas.microsoft.com/office/powerpoint/2010/main" val="183097747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3106</TotalTime>
  <Words>692</Words>
  <Application>Microsoft Office PowerPoint</Application>
  <PresentationFormat>Widescreen</PresentationFormat>
  <Paragraphs>54</Paragraphs>
  <Slides>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Arial</vt:lpstr>
      <vt:lpstr>Calibri</vt:lpstr>
      <vt:lpstr>Calibri Light</vt:lpstr>
      <vt:lpstr>Sitka Subheading</vt:lpstr>
      <vt:lpstr>Times New Roman</vt:lpstr>
      <vt:lpstr>verdana</vt:lpstr>
      <vt:lpstr>Wingdings</vt:lpstr>
      <vt:lpstr>Office Theme</vt:lpstr>
      <vt:lpstr>Strongly-Correlated Electron-Photon Systems </vt:lpstr>
      <vt:lpstr>Strongly-Correlated Electron-Photon Systems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TD</dc:creator>
  <cp:lastModifiedBy>Schneider, Jamison T</cp:lastModifiedBy>
  <cp:revision>283</cp:revision>
  <cp:lastPrinted>2018-03-20T12:31:18Z</cp:lastPrinted>
  <dcterms:created xsi:type="dcterms:W3CDTF">2017-10-05T17:34:54Z</dcterms:created>
  <dcterms:modified xsi:type="dcterms:W3CDTF">2023-03-22T17:49:32Z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bfaee91a-9402-4fcb-82cb-f5644cf00ab4</vt:lpwstr>
  </property>
  <property fmtid="{D5CDD505-2E9C-101B-9397-08002B2CF9AE}" pid="3" name="ContainsCUI">
    <vt:lpwstr>No</vt:lpwstr>
  </property>
</Properties>
</file>