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7"/>
  </p:notesMasterIdLst>
  <p:handoutMasterIdLst>
    <p:handoutMasterId r:id="rId8"/>
  </p:handoutMasterIdLst>
  <p:sldIdLst>
    <p:sldId id="387" r:id="rId5"/>
    <p:sldId id="388"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3" autoAdjust="0"/>
    <p:restoredTop sz="86388" autoAdjust="0"/>
  </p:normalViewPr>
  <p:slideViewPr>
    <p:cSldViewPr snapToGrid="0" snapToObjects="1">
      <p:cViewPr varScale="1">
        <p:scale>
          <a:sx n="48" d="100"/>
          <a:sy n="48" d="100"/>
        </p:scale>
        <p:origin x="44" y="2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3/21/2023</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3/21/2023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3/21/2023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2CE4C155-CBB6-9EF7-C72B-825CE839E900}"/>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E71D360C-83BD-165B-3DBF-167B8841E49D}"/>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89FB9331-A2EF-1463-A4CB-F03B680F5BC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14386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3/21/2023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B88662FA-41FB-E8F2-0F2E-4CD713B69F2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3/21/2023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E025314B-826F-7F30-F95C-0808532DF6CA}"/>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3/21/2023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1/acs.chemmater.2c01246" TargetMode="External"/><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B5F67-D43C-4406-A78E-D20527F1F17F}"/>
              </a:ext>
            </a:extLst>
          </p:cNvPr>
          <p:cNvSpPr>
            <a:spLocks noGrp="1"/>
          </p:cNvSpPr>
          <p:nvPr>
            <p:ph type="title" idx="4294967295"/>
          </p:nvPr>
        </p:nvSpPr>
        <p:spPr>
          <a:xfrm>
            <a:off x="4432300" y="150813"/>
            <a:ext cx="7759700" cy="566737"/>
          </a:xfrm>
        </p:spPr>
        <p:txBody>
          <a:bodyPr>
            <a:normAutofit/>
          </a:bodyPr>
          <a:lstStyle/>
          <a:p>
            <a:r>
              <a:rPr lang="en-US" sz="2000" b="1" dirty="0">
                <a:solidFill>
                  <a:srgbClr val="C00000"/>
                </a:solidFill>
                <a:latin typeface="Arial" panose="020B0604020202020204" pitchFamily="34" charset="0"/>
                <a:cs typeface="Arial" panose="020B0604020202020204" pitchFamily="34" charset="0"/>
              </a:rPr>
              <a:t>Fundamental Understanding Enables Stable Battery Materials</a:t>
            </a:r>
          </a:p>
        </p:txBody>
      </p:sp>
      <p:sp>
        <p:nvSpPr>
          <p:cNvPr id="5" name="TextBox 4">
            <a:extLst>
              <a:ext uri="{FF2B5EF4-FFF2-40B4-BE49-F238E27FC236}">
                <a16:creationId xmlns:a16="http://schemas.microsoft.com/office/drawing/2014/main" id="{9ED36953-0DFC-4F49-9298-E739FD3F2CFC}"/>
              </a:ext>
            </a:extLst>
          </p:cNvPr>
          <p:cNvSpPr txBox="1"/>
          <p:nvPr/>
        </p:nvSpPr>
        <p:spPr>
          <a:xfrm>
            <a:off x="100483" y="300183"/>
            <a:ext cx="1505540"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DMR 2015650</a:t>
            </a:r>
          </a:p>
        </p:txBody>
      </p:sp>
      <p:sp>
        <p:nvSpPr>
          <p:cNvPr id="7" name="Rectangle 6">
            <a:extLst>
              <a:ext uri="{FF2B5EF4-FFF2-40B4-BE49-F238E27FC236}">
                <a16:creationId xmlns:a16="http://schemas.microsoft.com/office/drawing/2014/main" id="{386F1C4C-66FF-4C4C-A15E-FBB5BE953C6F}"/>
              </a:ext>
            </a:extLst>
          </p:cNvPr>
          <p:cNvSpPr/>
          <p:nvPr/>
        </p:nvSpPr>
        <p:spPr>
          <a:xfrm>
            <a:off x="100483" y="-27263"/>
            <a:ext cx="3003806" cy="338554"/>
          </a:xfrm>
          <a:prstGeom prst="rect">
            <a:avLst/>
          </a:prstGeom>
        </p:spPr>
        <p:txBody>
          <a:bodyPr wrap="square" anchor="ctr">
            <a:spAutoFit/>
          </a:bodyPr>
          <a:lstStyle/>
          <a:p>
            <a:r>
              <a:rPr lang="en-US" sz="1600" b="1" dirty="0">
                <a:solidFill>
                  <a:schemeClr val="accent2">
                    <a:lumMod val="20000"/>
                    <a:lumOff val="80000"/>
                  </a:schemeClr>
                </a:solidFill>
                <a:latin typeface="Arial" panose="020B0604020202020204" pitchFamily="34" charset="0"/>
                <a:cs typeface="Arial" panose="020B0604020202020204" pitchFamily="34" charset="0"/>
              </a:rPr>
              <a:t>2022  Intellectual Merit</a:t>
            </a:r>
          </a:p>
        </p:txBody>
      </p:sp>
      <p:sp>
        <p:nvSpPr>
          <p:cNvPr id="21" name="TextBox 20">
            <a:extLst>
              <a:ext uri="{FF2B5EF4-FFF2-40B4-BE49-F238E27FC236}">
                <a16:creationId xmlns:a16="http://schemas.microsoft.com/office/drawing/2014/main" id="{426A9296-2844-4E28-A508-770A45A2E9C0}"/>
              </a:ext>
            </a:extLst>
          </p:cNvPr>
          <p:cNvSpPr txBox="1"/>
          <p:nvPr/>
        </p:nvSpPr>
        <p:spPr>
          <a:xfrm>
            <a:off x="5622122" y="845156"/>
            <a:ext cx="4634602"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Ricardo Castro, University of California-Davis</a:t>
            </a:r>
          </a:p>
        </p:txBody>
      </p:sp>
      <p:sp>
        <p:nvSpPr>
          <p:cNvPr id="3" name="Text Box 28">
            <a:extLst>
              <a:ext uri="{FF2B5EF4-FFF2-40B4-BE49-F238E27FC236}">
                <a16:creationId xmlns:a16="http://schemas.microsoft.com/office/drawing/2014/main" id="{1ECF6B61-63FD-47EF-B775-0F2DBA9AD6D4}"/>
              </a:ext>
            </a:extLst>
          </p:cNvPr>
          <p:cNvSpPr txBox="1">
            <a:spLocks noChangeArrowheads="1"/>
          </p:cNvSpPr>
          <p:nvPr/>
        </p:nvSpPr>
        <p:spPr bwMode="auto">
          <a:xfrm>
            <a:off x="363795" y="1129867"/>
            <a:ext cx="446743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t>Nanomaterials can increase the charge-discharge rate of Li-ion batteries. However, the nanoscale effects bring instability to the structure, so that the improved charge-discharge rate does not last many cycles. Here, using fundamental aspects of thermodynamics, we demonstrate how atomistic simulations can help us design stable nanostructures for positive electrodes (cathodes). Providing new understanding on surface chemistry and composition, we are able to design for performance, while at the same time providing solid background for industrial level compositional design and understanding.</a:t>
            </a:r>
          </a:p>
          <a:p>
            <a:pPr algn="just" eaLnBrk="1" hangingPunct="1"/>
            <a:endParaRPr lang="en-US" sz="1400" dirty="0"/>
          </a:p>
          <a:p>
            <a:pPr algn="just" eaLnBrk="1" hangingPunct="1"/>
            <a:r>
              <a:rPr lang="en-US" sz="1400" i="1" dirty="0"/>
              <a:t>Notes: </a:t>
            </a:r>
            <a:r>
              <a:rPr lang="en-US" sz="1400" dirty="0"/>
              <a:t>Using a theoretical framework covering interface energetics, we demonstrate how to select dopants that segregate to interfaces, innovatively using the physical-chemical principle of ‘surfactant’ on solid ceramics. This control of surface energies in oxides had only been demonstrated in model systems, but now it expands towards more application oriented materials.</a:t>
            </a:r>
          </a:p>
          <a:p>
            <a:pPr algn="just" eaLnBrk="1" hangingPunct="1"/>
            <a:endParaRPr lang="en-US" sz="1000" dirty="0"/>
          </a:p>
        </p:txBody>
      </p:sp>
      <p:sp>
        <p:nvSpPr>
          <p:cNvPr id="4" name="Text Box 34" descr="&#10;">
            <a:extLst>
              <a:ext uri="{FF2B5EF4-FFF2-40B4-BE49-F238E27FC236}">
                <a16:creationId xmlns:a16="http://schemas.microsoft.com/office/drawing/2014/main" id="{908B0B0F-3B48-4251-9B0A-71D36EE688B7}"/>
              </a:ext>
            </a:extLst>
          </p:cNvPr>
          <p:cNvSpPr txBox="1">
            <a:spLocks noChangeArrowheads="1"/>
          </p:cNvSpPr>
          <p:nvPr/>
        </p:nvSpPr>
        <p:spPr bwMode="auto">
          <a:xfrm>
            <a:off x="6096000" y="5058737"/>
            <a:ext cx="46346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i="1" dirty="0"/>
              <a:t>La ions segregated into LiCoO</a:t>
            </a:r>
            <a:r>
              <a:rPr lang="en-US" sz="1400" i="1" baseline="-25000" dirty="0"/>
              <a:t>2</a:t>
            </a:r>
            <a:r>
              <a:rPr lang="en-US" sz="1400" i="1" dirty="0"/>
              <a:t> cathode structure. Dopant was selected based on atomistic simulation as a potential candidate for stabilization of nanoscale cathodes. Experiments demonstrate the predicted trend.</a:t>
            </a:r>
          </a:p>
        </p:txBody>
      </p:sp>
      <p:pic>
        <p:nvPicPr>
          <p:cNvPr id="10" name="Main graphic" descr="The image shows an image of the surface structure of LiCoO2, with atoms as spheres of different colors showing Co, O and Li. At the top of the surface, a violet sphere indicates La, which is thermodynamically prone to be stable at that location."/>
          <p:cNvPicPr/>
          <p:nvPr/>
        </p:nvPicPr>
        <p:blipFill rotWithShape="1">
          <a:blip r:embed="rId2"/>
          <a:srcRect l="61647" t="17892" r="790" b="11537"/>
          <a:stretch/>
        </p:blipFill>
        <p:spPr>
          <a:xfrm>
            <a:off x="6728811" y="1311060"/>
            <a:ext cx="3510116" cy="3613355"/>
          </a:xfrm>
          <a:prstGeom prst="rect">
            <a:avLst/>
          </a:prstGeom>
          <a:ln>
            <a:noFill/>
          </a:ln>
        </p:spPr>
      </p:pic>
      <p:sp>
        <p:nvSpPr>
          <p:cNvPr id="6" name="Rectangle 5"/>
          <p:cNvSpPr/>
          <p:nvPr/>
        </p:nvSpPr>
        <p:spPr>
          <a:xfrm>
            <a:off x="363795" y="5796734"/>
            <a:ext cx="5057859" cy="369332"/>
          </a:xfrm>
          <a:prstGeom prst="rect">
            <a:avLst/>
          </a:prstGeom>
        </p:spPr>
        <p:txBody>
          <a:bodyPr wrap="none">
            <a:spAutoFit/>
          </a:bodyPr>
          <a:lstStyle/>
          <a:p>
            <a:r>
              <a:rPr lang="en-US" dirty="0">
                <a:solidFill>
                  <a:srgbClr val="95989A"/>
                </a:solidFill>
                <a:latin typeface="Roboto"/>
                <a:hlinkClick r:id="rId3" tooltip="DOI URL"/>
              </a:rPr>
              <a:t>https://doi.org/10.1021/acs.chemmater.2c01246</a:t>
            </a:r>
            <a:endParaRPr lang="en-US" dirty="0"/>
          </a:p>
        </p:txBody>
      </p:sp>
    </p:spTree>
    <p:extLst>
      <p:ext uri="{BB962C8B-B14F-4D97-AF65-F5344CB8AC3E}">
        <p14:creationId xmlns:p14="http://schemas.microsoft.com/office/powerpoint/2010/main" val="386602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4">
            <a:extLst>
              <a:ext uri="{FF2B5EF4-FFF2-40B4-BE49-F238E27FC236}">
                <a16:creationId xmlns:a16="http://schemas.microsoft.com/office/drawing/2014/main" id="{E9C3AA5F-05F2-4342-92D6-6EC116A33943}"/>
              </a:ext>
            </a:extLst>
          </p:cNvPr>
          <p:cNvSpPr txBox="1">
            <a:spLocks noChangeArrowheads="1"/>
          </p:cNvSpPr>
          <p:nvPr/>
        </p:nvSpPr>
        <p:spPr bwMode="auto">
          <a:xfrm>
            <a:off x="338262" y="1076775"/>
            <a:ext cx="4458781"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t>Educating our population about the impact of ceramics in the society requires the translation of complex engineering technologies into accessible language. In this project, we have started the series “THIS IS CERAMICS”, where we present topics where Ceramics is a key technological component, and why and how it makes a difference. This is (for now) a series of posts on LinkedIn as a pilot program to be extended to other social medias. The next step is to create Tik-Tok videos to reach a younger audience inspiring about high-tech materials.</a:t>
            </a:r>
          </a:p>
          <a:p>
            <a:pPr algn="just" eaLnBrk="1" hangingPunct="1"/>
            <a:endParaRPr lang="en-US" sz="1400" dirty="0"/>
          </a:p>
          <a:p>
            <a:pPr algn="just" eaLnBrk="1" hangingPunct="1"/>
            <a:r>
              <a:rPr lang="en-US" sz="1400" dirty="0"/>
              <a:t>We started the series with Top Gun: Maverick! The scene with DarkStar opened the conversation for UHTC, or Ultra High Temperature Ceramics. A key element to protect the aircraft against the temperatures and pressures adventured when one hits &gt;10G! The posts had thousands of engagements, showing we are on the right track.</a:t>
            </a:r>
          </a:p>
          <a:p>
            <a:pPr algn="just" eaLnBrk="1" hangingPunct="1"/>
            <a:r>
              <a:rPr lang="en-US" sz="1400" dirty="0"/>
              <a:t>Other examples include watches, artificial photosynthesis, lightsabers, nuclear power, etc.</a:t>
            </a:r>
          </a:p>
          <a:p>
            <a:pPr eaLnBrk="1" hangingPunct="1"/>
            <a:endParaRPr lang="en-US" sz="1600" b="1" dirty="0"/>
          </a:p>
        </p:txBody>
      </p:sp>
      <p:sp>
        <p:nvSpPr>
          <p:cNvPr id="30" name="Rectangle 29">
            <a:extLst>
              <a:ext uri="{FF2B5EF4-FFF2-40B4-BE49-F238E27FC236}">
                <a16:creationId xmlns:a16="http://schemas.microsoft.com/office/drawing/2014/main" id="{214F4D8C-0507-44C8-9197-44F32C14CB59}"/>
              </a:ext>
            </a:extLst>
          </p:cNvPr>
          <p:cNvSpPr/>
          <p:nvPr/>
        </p:nvSpPr>
        <p:spPr>
          <a:xfrm>
            <a:off x="100483" y="-27263"/>
            <a:ext cx="3003806" cy="338554"/>
          </a:xfrm>
          <a:prstGeom prst="rect">
            <a:avLst/>
          </a:prstGeom>
        </p:spPr>
        <p:txBody>
          <a:bodyPr wrap="square" anchor="ctr">
            <a:spAutoFit/>
          </a:bodyPr>
          <a:lstStyle/>
          <a:p>
            <a:r>
              <a:rPr lang="en-US" sz="1600" b="1" dirty="0">
                <a:solidFill>
                  <a:schemeClr val="accent2">
                    <a:lumMod val="20000"/>
                    <a:lumOff val="80000"/>
                  </a:schemeClr>
                </a:solidFill>
                <a:latin typeface="Arial" panose="020B0604020202020204" pitchFamily="34" charset="0"/>
                <a:cs typeface="Arial" panose="020B0604020202020204" pitchFamily="34" charset="0"/>
              </a:rPr>
              <a:t>2022  Broader Impacts</a:t>
            </a:r>
          </a:p>
        </p:txBody>
      </p:sp>
      <p:sp>
        <p:nvSpPr>
          <p:cNvPr id="11" name="Title 1">
            <a:extLst>
              <a:ext uri="{FF2B5EF4-FFF2-40B4-BE49-F238E27FC236}">
                <a16:creationId xmlns:a16="http://schemas.microsoft.com/office/drawing/2014/main" id="{D3B332F7-6EDD-4E4A-8EC3-FAC439648E78}"/>
              </a:ext>
            </a:extLst>
          </p:cNvPr>
          <p:cNvSpPr txBox="1">
            <a:spLocks noGrp="1"/>
          </p:cNvSpPr>
          <p:nvPr>
            <p:ph type="title" idx="4294967295"/>
          </p:nvPr>
        </p:nvSpPr>
        <p:spPr>
          <a:xfrm>
            <a:off x="3818375" y="151087"/>
            <a:ext cx="7759108" cy="5667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rPr>
              <a:t>Ceramics Beyond Your Gramma’s Fine China</a:t>
            </a:r>
          </a:p>
        </p:txBody>
      </p:sp>
      <p:sp>
        <p:nvSpPr>
          <p:cNvPr id="13" name="TextBox 12">
            <a:extLst>
              <a:ext uri="{FF2B5EF4-FFF2-40B4-BE49-F238E27FC236}">
                <a16:creationId xmlns:a16="http://schemas.microsoft.com/office/drawing/2014/main" id="{24293888-9B9A-4F52-848A-B96B0D67B3E9}"/>
              </a:ext>
            </a:extLst>
          </p:cNvPr>
          <p:cNvSpPr txBox="1"/>
          <p:nvPr/>
        </p:nvSpPr>
        <p:spPr>
          <a:xfrm>
            <a:off x="5622122" y="845156"/>
            <a:ext cx="4634602"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Ricardo Castro, University of California-Davis</a:t>
            </a:r>
          </a:p>
        </p:txBody>
      </p:sp>
      <p:sp>
        <p:nvSpPr>
          <p:cNvPr id="15" name="TextBox 14">
            <a:extLst>
              <a:ext uri="{FF2B5EF4-FFF2-40B4-BE49-F238E27FC236}">
                <a16:creationId xmlns:a16="http://schemas.microsoft.com/office/drawing/2014/main" id="{8D476AB0-938C-47AA-2DC7-D04816836B35}"/>
              </a:ext>
            </a:extLst>
          </p:cNvPr>
          <p:cNvSpPr txBox="1"/>
          <p:nvPr/>
        </p:nvSpPr>
        <p:spPr>
          <a:xfrm>
            <a:off x="100483" y="300183"/>
            <a:ext cx="1505540"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DMR 2015650</a:t>
            </a:r>
          </a:p>
        </p:txBody>
      </p:sp>
      <p:grpSp>
        <p:nvGrpSpPr>
          <p:cNvPr id="8" name="Group 7" descr="Alternative texts: six images of ‘this is ceramics’ separated into boxes. Box 1 shows pellets and a nuclear reactor core. Box 2 shows a war jet and a microstructure of a thermal barrier coating. Box 3 shows a watch that is half scratched. Box 4 shows a lightsaber. Box 5 shows a particle with leaves on top. Box 6 shows a jet (Darkstar) and a motocycle from the movie TopGun."/>
          <p:cNvGrpSpPr>
            <a:grpSpLocks noChangeAspect="1"/>
          </p:cNvGrpSpPr>
          <p:nvPr/>
        </p:nvGrpSpPr>
        <p:grpSpPr>
          <a:xfrm>
            <a:off x="5759622" y="1311060"/>
            <a:ext cx="4846320" cy="3454595"/>
            <a:chOff x="5768861" y="1697552"/>
            <a:chExt cx="5059680" cy="3606685"/>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0066" r="6163"/>
            <a:stretch/>
          </p:blipFill>
          <p:spPr>
            <a:xfrm>
              <a:off x="7433186" y="3562095"/>
              <a:ext cx="1710813" cy="1742141"/>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4688" r="5144"/>
            <a:stretch/>
          </p:blipFill>
          <p:spPr>
            <a:xfrm>
              <a:off x="9211201" y="3544168"/>
              <a:ext cx="1592825" cy="1760069"/>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39743" r="9136"/>
            <a:stretch/>
          </p:blipFill>
          <p:spPr>
            <a:xfrm>
              <a:off x="5787032" y="3544168"/>
              <a:ext cx="1610099" cy="1760069"/>
            </a:xfrm>
            <a:prstGeom prst="rect">
              <a:avLst/>
            </a:prstGeom>
          </p:spPr>
        </p:pic>
        <p:pic>
          <p:nvPicPr>
            <p:cNvPr id="5" name="Picture 4"/>
            <p:cNvPicPr>
              <a:picLocks noChangeAspect="1"/>
            </p:cNvPicPr>
            <p:nvPr/>
          </p:nvPicPr>
          <p:blipFill rotWithShape="1">
            <a:blip r:embed="rId5">
              <a:extLst>
                <a:ext uri="{28A0092B-C50C-407E-A947-70E740481C1C}">
                  <a14:useLocalDpi xmlns:a14="http://schemas.microsoft.com/office/drawing/2010/main" val="0"/>
                </a:ext>
              </a:extLst>
            </a:blip>
            <a:srcRect l="2841" t="2277" r="3463" b="5389"/>
            <a:stretch/>
          </p:blipFill>
          <p:spPr>
            <a:xfrm>
              <a:off x="9232489" y="1697552"/>
              <a:ext cx="1596052" cy="1798198"/>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5470" y="1711806"/>
              <a:ext cx="1708025" cy="1804758"/>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68861" y="1712937"/>
              <a:ext cx="1637053" cy="1779091"/>
            </a:xfrm>
            <a:prstGeom prst="rect">
              <a:avLst/>
            </a:prstGeom>
          </p:spPr>
        </p:pic>
      </p:grpSp>
      <p:sp>
        <p:nvSpPr>
          <p:cNvPr id="17" name="Text Box 34">
            <a:extLst>
              <a:ext uri="{FF2B5EF4-FFF2-40B4-BE49-F238E27FC236}">
                <a16:creationId xmlns:a16="http://schemas.microsoft.com/office/drawing/2014/main" id="{908B0B0F-3B48-4251-9B0A-71D36EE688B7}"/>
              </a:ext>
            </a:extLst>
          </p:cNvPr>
          <p:cNvSpPr txBox="1">
            <a:spLocks noChangeArrowheads="1"/>
          </p:cNvSpPr>
          <p:nvPr/>
        </p:nvSpPr>
        <p:spPr bwMode="auto">
          <a:xfrm>
            <a:off x="5020606" y="4742885"/>
            <a:ext cx="63243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i="1" dirty="0"/>
              <a:t>The image shows the headlines of the short stories. From the top and clockwise: Ceramics in nuclear energy, ceramics as thermal barrier coatings, transparent ceramics for watches, ceramics for light sabers (?), artificial photosynthesis enabled by ceramics, and ultra-high temperature ceramics for the Darkstar from TopGun.</a:t>
            </a:r>
          </a:p>
          <a:p>
            <a:pPr algn="just" eaLnBrk="1" hangingPunct="1"/>
            <a:endParaRPr lang="en-US" sz="1400" i="1" dirty="0"/>
          </a:p>
        </p:txBody>
      </p:sp>
    </p:spTree>
    <p:extLst>
      <p:ext uri="{BB962C8B-B14F-4D97-AF65-F5344CB8AC3E}">
        <p14:creationId xmlns:p14="http://schemas.microsoft.com/office/powerpoint/2010/main" val="18309774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d72b884-263d-496c-b5f5-b50b0565670c">
      <Terms xmlns="http://schemas.microsoft.com/office/infopath/2007/PartnerControls"/>
    </lcf76f155ced4ddcb4097134ff3c332f>
    <TaxCatchAll xmlns="83995c90-9f5b-40db-a6f2-b7bb74d044c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58D060C288E74BAE25768E04D0C28B" ma:contentTypeVersion="14" ma:contentTypeDescription="Create a new document." ma:contentTypeScope="" ma:versionID="a6c1188c0a7c0daa0b459a5edcccf490">
  <xsd:schema xmlns:xsd="http://www.w3.org/2001/XMLSchema" xmlns:xs="http://www.w3.org/2001/XMLSchema" xmlns:p="http://schemas.microsoft.com/office/2006/metadata/properties" xmlns:ns2="2d72b884-263d-496c-b5f5-b50b0565670c" xmlns:ns3="83995c90-9f5b-40db-a6f2-b7bb74d044ce" targetNamespace="http://schemas.microsoft.com/office/2006/metadata/properties" ma:root="true" ma:fieldsID="79dc595f15b8a7a59b9ae494554ad81a" ns2:_="" ns3:_="">
    <xsd:import namespace="2d72b884-263d-496c-b5f5-b50b0565670c"/>
    <xsd:import namespace="83995c90-9f5b-40db-a6f2-b7bb74d044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2b884-263d-496c-b5f5-b50b056567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23960b3-8d78-4481-b360-8436e3ff8917"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995c90-9f5b-40db-a6f2-b7bb74d044c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11d42ab-fc5f-4321-9a27-c8ac82af97cf}" ma:internalName="TaxCatchAll" ma:showField="CatchAllData" ma:web="83995c90-9f5b-40db-a6f2-b7bb74d044c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88E0E2-B557-4E7B-8F97-A77B92D229B0}">
  <ds:schemaRefs>
    <ds:schemaRef ds:uri="http://schemas.microsoft.com/office/2006/metadata/properties"/>
    <ds:schemaRef ds:uri="http://schemas.microsoft.com/office/infopath/2007/PartnerControls"/>
    <ds:schemaRef ds:uri="2d72b884-263d-496c-b5f5-b50b0565670c"/>
    <ds:schemaRef ds:uri="83995c90-9f5b-40db-a6f2-b7bb74d044ce"/>
  </ds:schemaRefs>
</ds:datastoreItem>
</file>

<file path=customXml/itemProps2.xml><?xml version="1.0" encoding="utf-8"?>
<ds:datastoreItem xmlns:ds="http://schemas.openxmlformats.org/officeDocument/2006/customXml" ds:itemID="{C02D27A5-089C-4248-A301-1BF7E633CD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72b884-263d-496c-b5f5-b50b0565670c"/>
    <ds:schemaRef ds:uri="83995c90-9f5b-40db-a6f2-b7bb74d044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5A0ECF-D16B-42E2-88F0-47EB49DD79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11016</TotalTime>
  <Words>455</Words>
  <Application>Microsoft Office PowerPoint</Application>
  <PresentationFormat>Widescreen</PresentationFormat>
  <Paragraphs>18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Roboto</vt:lpstr>
      <vt:lpstr>Sitka Subheading</vt:lpstr>
      <vt:lpstr>Times New Roman</vt:lpstr>
      <vt:lpstr>Wingdings</vt:lpstr>
      <vt:lpstr>Office Theme</vt:lpstr>
      <vt:lpstr>Fundamental Understanding Enables Stable Battery Materials</vt:lpstr>
      <vt:lpstr>Ceramics Beyond Your Gramma’s Fine China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Schneider, Jamison T</cp:lastModifiedBy>
  <cp:revision>280</cp:revision>
  <cp:lastPrinted>2018-03-20T12:31:18Z</cp:lastPrinted>
  <dcterms:created xsi:type="dcterms:W3CDTF">2017-10-05T17:34:54Z</dcterms:created>
  <dcterms:modified xsi:type="dcterms:W3CDTF">2023-03-21T20:03:58Z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0x0101009D58D060C288E74BAE25768E04D0C28B</vt:lpwstr>
  </property>
  <property fmtid="{D5CDD505-2E9C-101B-9397-08002B2CF9AE}" pid="3" name="TitusGUID">
    <vt:lpwstr>e90af7e8-0fd8-4960-80d9-97b25a01d0e4</vt:lpwstr>
  </property>
  <property fmtid="{D5CDD505-2E9C-101B-9397-08002B2CF9AE}" pid="4" name="ContainsCUI">
    <vt:lpwstr>No</vt:lpwstr>
  </property>
</Properties>
</file>