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handoutMasterIdLst>
    <p:handoutMasterId r:id="rId4"/>
  </p:handoutMasterIdLst>
  <p:sldIdLst>
    <p:sldId id="387" r:id="rId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CFA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8" autoAdjust="0"/>
    <p:restoredTop sz="95679" autoAdjust="0"/>
  </p:normalViewPr>
  <p:slideViewPr>
    <p:cSldViewPr snapToGrid="0" snapToObjects="1">
      <p:cViewPr varScale="1">
        <p:scale>
          <a:sx n="105" d="100"/>
          <a:sy n="105" d="100"/>
        </p:scale>
        <p:origin x="222" y="114"/>
      </p:cViewPr>
      <p:guideLst/>
    </p:cSldViewPr>
  </p:slideViewPr>
  <p:notesTextViewPr>
    <p:cViewPr>
      <p:scale>
        <a:sx n="3" d="2"/>
        <a:sy n="3" d="2"/>
      </p:scale>
      <p:origin x="0" y="0"/>
    </p:cViewPr>
  </p:notesTextViewPr>
  <p:sorterViewPr>
    <p:cViewPr>
      <p:scale>
        <a:sx n="70" d="100"/>
        <a:sy n="70" d="100"/>
      </p:scale>
      <p:origin x="0" y="-4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0CAD82-A0C8-4D0A-ABD4-C7506DA867C4}"/>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30B8966-CA86-4F8B-A1DC-E4B27EA05F1C}"/>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0C772AFE-C766-4234-802D-4743A0E558C8}" type="datetimeFigureOut">
              <a:rPr lang="en-US" smtClean="0"/>
              <a:t>3/23/2023</a:t>
            </a:fld>
            <a:endParaRPr lang="en-US" dirty="0"/>
          </a:p>
        </p:txBody>
      </p:sp>
      <p:sp>
        <p:nvSpPr>
          <p:cNvPr id="4" name="Footer Placeholder 3">
            <a:extLst>
              <a:ext uri="{FF2B5EF4-FFF2-40B4-BE49-F238E27FC236}">
                <a16:creationId xmlns:a16="http://schemas.microsoft.com/office/drawing/2014/main" id="{2CF46503-97A3-4D9E-9B73-906CF497EAD5}"/>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6424FD7-5E8B-4800-B492-5643BF03B6C9}"/>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C91CB36C-FB73-4403-8335-B2E006F35C81}" type="slidenum">
              <a:rPr lang="en-US" smtClean="0"/>
              <a:t>‹#›</a:t>
            </a:fld>
            <a:endParaRPr lang="en-US" dirty="0"/>
          </a:p>
        </p:txBody>
      </p:sp>
    </p:spTree>
    <p:extLst>
      <p:ext uri="{BB962C8B-B14F-4D97-AF65-F5344CB8AC3E}">
        <p14:creationId xmlns:p14="http://schemas.microsoft.com/office/powerpoint/2010/main" val="295892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18FB3966-F140-43F2-BB90-69495BF7B5CD}" type="datetimeFigureOut">
              <a:rPr lang="en-US" smtClean="0"/>
              <a:t>3/23/2023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7D0DCA-A90A-4D9A-9651-03AC7085FB63}" type="slidenum">
              <a:rPr lang="en-US" smtClean="0"/>
              <a:t>‹#›</a:t>
            </a:fld>
            <a:endParaRPr lang="en-US" dirty="0"/>
          </a:p>
        </p:txBody>
      </p:sp>
    </p:spTree>
    <p:extLst>
      <p:ext uri="{BB962C8B-B14F-4D97-AF65-F5344CB8AC3E}">
        <p14:creationId xmlns:p14="http://schemas.microsoft.com/office/powerpoint/2010/main" val="40548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7D0DCA-A90A-4D9A-9651-03AC7085FB63}" type="slidenum">
              <a:rPr lang="en-US" smtClean="0"/>
              <a:t>1</a:t>
            </a:fld>
            <a:endParaRPr lang="en-US" dirty="0"/>
          </a:p>
        </p:txBody>
      </p:sp>
    </p:spTree>
    <p:extLst>
      <p:ext uri="{BB962C8B-B14F-4D97-AF65-F5344CB8AC3E}">
        <p14:creationId xmlns:p14="http://schemas.microsoft.com/office/powerpoint/2010/main" val="1447953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1FBA00-CEC0-FF45-A57B-8470651015F1}" type="datetimeFigureOut">
              <a:rPr lang="en-US" smtClean="0"/>
              <a:t>3/23/2023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2000"/>
            </a:lvl1pPr>
          </a:lstStyle>
          <a:p>
            <a:fld id="{A3C91C77-9858-7D47-A426-16DA4062646D}" type="slidenum">
              <a:rPr lang="en-US" smtClean="0"/>
              <a:pPr/>
              <a:t>‹#›</a:t>
            </a:fld>
            <a:endParaRPr lang="en-US" dirty="0"/>
          </a:p>
        </p:txBody>
      </p:sp>
      <p:sp>
        <p:nvSpPr>
          <p:cNvPr id="7" name="hcSlideMaster.Title SlideHeader">
            <a:extLst>
              <a:ext uri="{FF2B5EF4-FFF2-40B4-BE49-F238E27FC236}">
                <a16:creationId xmlns:a16="http://schemas.microsoft.com/office/drawing/2014/main" id="{8FA3BD5D-3EE9-500D-9BE3-BA8CCC18FD0F}"/>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A50EA910-750A-2673-EED6-0470E6FC99E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4468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191999"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hcSlideMaster.Title and ContentHeader">
            <a:extLst>
              <a:ext uri="{FF2B5EF4-FFF2-40B4-BE49-F238E27FC236}">
                <a16:creationId xmlns:a16="http://schemas.microsoft.com/office/drawing/2014/main" id="{8F5D766C-F2ED-F27C-DD37-78CC4CA1168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0770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TITUS">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191999"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99737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4515" y="152008"/>
            <a:ext cx="10962967" cy="566719"/>
          </a:xfrm>
        </p:spPr>
        <p:txBody>
          <a:bodyPr>
            <a:normAutofit/>
          </a:bodyPr>
          <a:lstStyle>
            <a:lvl1pPr algn="ctr">
              <a:defRPr sz="2800" b="0">
                <a:solidFill>
                  <a:srgbClr val="C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14514" y="1211301"/>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163799"/>
            <a:ext cx="12192000" cy="733878"/>
            <a:chOff x="0" y="6163799"/>
            <a:chExt cx="12192000" cy="733878"/>
          </a:xfrm>
        </p:grpSpPr>
        <p:sp>
          <p:nvSpPr>
            <p:cNvPr id="9" name="Rectangle 8">
              <a:extLst>
                <a:ext uri="{FF2B5EF4-FFF2-40B4-BE49-F238E27FC236}">
                  <a16:creationId xmlns:a16="http://schemas.microsoft.com/office/drawing/2014/main" id="{CB81B90C-32BC-4424-9FC3-8820F4F831FD}"/>
                </a:ext>
              </a:extLst>
            </p:cNvPr>
            <p:cNvSpPr/>
            <p:nvPr/>
          </p:nvSpPr>
          <p:spPr>
            <a:xfrm>
              <a:off x="0" y="6163799"/>
              <a:ext cx="12192000" cy="733878"/>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694" y="6201502"/>
              <a:ext cx="2445810" cy="608531"/>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921219" y="6374350"/>
              <a:ext cx="4693357" cy="369332"/>
            </a:xfrm>
            <a:prstGeom prst="rect">
              <a:avLst/>
            </a:prstGeom>
            <a:noFill/>
          </p:spPr>
          <p:txBody>
            <a:bodyPr wrap="square" lIns="91440" tIns="45720" rIns="91440" bIns="45720">
              <a:spAutoFit/>
            </a:bodyPr>
            <a:lstStyle/>
            <a:p>
              <a:pPr algn="ct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Where Materials Begin &amp;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50381" y="6201502"/>
              <a:ext cx="647112" cy="65072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52E7C3-15CD-4B7F-B5C0-8618139B0E1C}" type="slidenum">
              <a:rPr lang="en-US" sz="2000" smtClean="0">
                <a:solidFill>
                  <a:schemeClr val="tx1"/>
                </a:solidFill>
              </a:rPr>
              <a:t>‹#›</a:t>
            </a:fld>
            <a:endParaRPr lang="en-US" sz="2000" dirty="0">
              <a:solidFill>
                <a:schemeClr val="tx1"/>
              </a:solidFill>
            </a:endParaRPr>
          </a:p>
        </p:txBody>
      </p:sp>
      <p:sp>
        <p:nvSpPr>
          <p:cNvPr id="15" name="TextBox 14">
            <a:extLst>
              <a:ext uri="{FF2B5EF4-FFF2-40B4-BE49-F238E27FC236}">
                <a16:creationId xmlns:a16="http://schemas.microsoft.com/office/drawing/2014/main" id="{DC6F2311-A370-47F6-8671-AADFADC6F053}"/>
              </a:ext>
            </a:extLst>
          </p:cNvPr>
          <p:cNvSpPr txBox="1"/>
          <p:nvPr userDrawn="1"/>
        </p:nvSpPr>
        <p:spPr>
          <a:xfrm>
            <a:off x="25052" y="-3562"/>
            <a:ext cx="12192000" cy="131031"/>
          </a:xfrm>
          <a:prstGeom prst="rect">
            <a:avLst/>
          </a:prstGeom>
          <a:gradFill>
            <a:gsLst>
              <a:gs pos="0">
                <a:schemeClr val="accent6"/>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00" dirty="0"/>
          </a:p>
        </p:txBody>
      </p:sp>
      <p:sp>
        <p:nvSpPr>
          <p:cNvPr id="7" name="hcSlideMaster.1_Title and ContentHeader">
            <a:extLst>
              <a:ext uri="{FF2B5EF4-FFF2-40B4-BE49-F238E27FC236}">
                <a16:creationId xmlns:a16="http://schemas.microsoft.com/office/drawing/2014/main" id="{2644D07C-C5D8-BEBD-F95E-E5F7C4EDFAB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430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FBA00-CEC0-FF45-A57B-8470651015F1}" type="datetimeFigureOut">
              <a:rPr lang="en-US" smtClean="0"/>
              <a:t>3/23/2023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C91C77-9858-7D47-A426-16DA4062646D}" type="slidenum">
              <a:rPr lang="en-US" smtClean="0"/>
              <a:t>‹#›</a:t>
            </a:fld>
            <a:endParaRPr lang="en-US" dirty="0"/>
          </a:p>
        </p:txBody>
      </p:sp>
      <p:sp>
        <p:nvSpPr>
          <p:cNvPr id="5" name="hcSlideMaster.BlankHeader">
            <a:extLst>
              <a:ext uri="{FF2B5EF4-FFF2-40B4-BE49-F238E27FC236}">
                <a16:creationId xmlns:a16="http://schemas.microsoft.com/office/drawing/2014/main" id="{8E7AF4F9-FE66-D7E2-69CD-A340B9A7269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3180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FBA00-CEC0-FF45-A57B-8470651015F1}" type="datetimeFigureOut">
              <a:rPr lang="en-US" smtClean="0"/>
              <a:t>3/23/2023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91C77-9858-7D47-A426-16DA4062646D}" type="slidenum">
              <a:rPr lang="en-US" smtClean="0"/>
              <a:t>‹#›</a:t>
            </a:fld>
            <a:endParaRPr lang="en-US" dirty="0"/>
          </a:p>
        </p:txBody>
      </p:sp>
    </p:spTree>
    <p:extLst>
      <p:ext uri="{BB962C8B-B14F-4D97-AF65-F5344CB8AC3E}">
        <p14:creationId xmlns:p14="http://schemas.microsoft.com/office/powerpoint/2010/main" val="1584632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84"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https://doi.org/10.1038/s41467-022-30018-y"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5F67-D43C-4406-A78E-D20527F1F17F}"/>
              </a:ext>
            </a:extLst>
          </p:cNvPr>
          <p:cNvSpPr>
            <a:spLocks noGrp="1"/>
          </p:cNvSpPr>
          <p:nvPr>
            <p:ph type="title" idx="4294967295"/>
          </p:nvPr>
        </p:nvSpPr>
        <p:spPr>
          <a:xfrm>
            <a:off x="3124200" y="93663"/>
            <a:ext cx="9067800" cy="566737"/>
          </a:xfrm>
        </p:spPr>
        <p:txBody>
          <a:bodyPr>
            <a:noAutofit/>
          </a:bodyPr>
          <a:lstStyle/>
          <a:p>
            <a:pPr marL="0" marR="1270" indent="1270">
              <a:lnSpc>
                <a:spcPct val="100000"/>
              </a:lnSpc>
              <a:spcBef>
                <a:spcPts val="0"/>
              </a:spcBef>
            </a:pPr>
            <a:r>
              <a:rPr lang="en-US" sz="2200" b="1" dirty="0">
                <a:solidFill>
                  <a:srgbClr val="C00000"/>
                </a:solidFill>
                <a:effectLst/>
                <a:latin typeface="Arial" panose="020B0604020202020204" pitchFamily="34" charset="0"/>
                <a:ea typeface="SimSun" panose="02010600030101010101" pitchFamily="2" charset="-122"/>
                <a:cs typeface="Arial" panose="020B0604020202020204" pitchFamily="34" charset="0"/>
              </a:rPr>
              <a:t>Direct observation of elemental fluctuation and oxygen octahedral distortion-dependent charge distribution in high entropy oxides</a:t>
            </a:r>
            <a:endParaRPr lang="en-US" sz="2200" dirty="0">
              <a:solidFill>
                <a:srgbClr val="C0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9ED36953-0DFC-4F49-9298-E739FD3F2CFC}"/>
              </a:ext>
            </a:extLst>
          </p:cNvPr>
          <p:cNvSpPr txBox="1"/>
          <p:nvPr/>
        </p:nvSpPr>
        <p:spPr>
          <a:xfrm>
            <a:off x="100483" y="300183"/>
            <a:ext cx="1494192"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DMR 2011967</a:t>
            </a:r>
          </a:p>
        </p:txBody>
      </p:sp>
      <p:sp>
        <p:nvSpPr>
          <p:cNvPr id="7" name="Rectangle 6">
            <a:extLst>
              <a:ext uri="{FF2B5EF4-FFF2-40B4-BE49-F238E27FC236}">
                <a16:creationId xmlns:a16="http://schemas.microsoft.com/office/drawing/2014/main" id="{386F1C4C-66FF-4C4C-A15E-FBB5BE953C6F}"/>
              </a:ext>
            </a:extLst>
          </p:cNvPr>
          <p:cNvSpPr/>
          <p:nvPr/>
        </p:nvSpPr>
        <p:spPr>
          <a:xfrm>
            <a:off x="100482" y="-27263"/>
            <a:ext cx="3976218"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Intellectual Merit</a:t>
            </a:r>
          </a:p>
        </p:txBody>
      </p:sp>
      <p:sp>
        <p:nvSpPr>
          <p:cNvPr id="3" name="Text Box 28">
            <a:extLst>
              <a:ext uri="{FF2B5EF4-FFF2-40B4-BE49-F238E27FC236}">
                <a16:creationId xmlns:a16="http://schemas.microsoft.com/office/drawing/2014/main" id="{1ECF6B61-63FD-47EF-B775-0F2DBA9AD6D4}"/>
              </a:ext>
            </a:extLst>
          </p:cNvPr>
          <p:cNvSpPr txBox="1">
            <a:spLocks noChangeArrowheads="1"/>
          </p:cNvSpPr>
          <p:nvPr/>
        </p:nvSpPr>
        <p:spPr bwMode="auto">
          <a:xfrm>
            <a:off x="121187" y="1205704"/>
            <a:ext cx="6195011"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1400" dirty="0">
                <a:latin typeface="Arial" panose="020B0604020202020204" pitchFamily="34" charset="0"/>
                <a:cs typeface="Arial" panose="020B0604020202020204" pitchFamily="34" charset="0"/>
              </a:rPr>
              <a:t>• The goal of this research is to </a:t>
            </a:r>
            <a:r>
              <a:rPr lang="en-US" sz="1400" kern="0" dirty="0">
                <a:effectLst/>
                <a:latin typeface="Arial" panose="020B0604020202020204" pitchFamily="34" charset="0"/>
                <a:ea typeface="SimSun" panose="02010600030101010101" pitchFamily="2" charset="-122"/>
                <a:cs typeface="Arial" panose="020B0604020202020204" pitchFamily="34" charset="0"/>
              </a:rPr>
              <a:t>study the correlation between local elemental distribution, atomic structure, chemical bonding and magnetic properties in La(Cr</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Mn</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Fe</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Co</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Ni</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)O</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3</a:t>
            </a:r>
            <a:r>
              <a:rPr lang="en-US" sz="1400" kern="0" dirty="0">
                <a:effectLst/>
                <a:latin typeface="Arial" panose="020B0604020202020204" pitchFamily="34" charset="0"/>
                <a:ea typeface="SimSun" panose="02010600030101010101" pitchFamily="2" charset="-122"/>
                <a:cs typeface="Arial" panose="020B0604020202020204" pitchFamily="34" charset="0"/>
              </a:rPr>
              <a:t>, Gd(Cr</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Mn</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Fe</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Co</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Ni</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)O</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3</a:t>
            </a:r>
            <a:r>
              <a:rPr lang="en-US" sz="1400" kern="0" dirty="0">
                <a:effectLst/>
                <a:latin typeface="Arial" panose="020B0604020202020204" pitchFamily="34" charset="0"/>
                <a:ea typeface="SimSun" panose="02010600030101010101" pitchFamily="2" charset="-122"/>
                <a:cs typeface="Arial" panose="020B0604020202020204" pitchFamily="34" charset="0"/>
              </a:rPr>
              <a:t> and (La</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Nd</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Sm</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Gd</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Y</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)(Cr</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Mn</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Fe</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Co</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Ni</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400" kern="0" dirty="0">
                <a:effectLst/>
                <a:latin typeface="Arial" panose="020B0604020202020204" pitchFamily="34" charset="0"/>
                <a:ea typeface="SimSun" panose="02010600030101010101" pitchFamily="2" charset="-122"/>
                <a:cs typeface="Arial" panose="020B0604020202020204" pitchFamily="34" charset="0"/>
              </a:rPr>
              <a:t>)O</a:t>
            </a:r>
            <a:r>
              <a:rPr lang="en-US" sz="1400" kern="0" baseline="-25000" dirty="0">
                <a:effectLst/>
                <a:latin typeface="Arial" panose="020B0604020202020204" pitchFamily="34" charset="0"/>
                <a:ea typeface="SimSun" panose="02010600030101010101" pitchFamily="2" charset="-122"/>
                <a:cs typeface="Arial" panose="020B0604020202020204" pitchFamily="34" charset="0"/>
              </a:rPr>
              <a:t>3 </a:t>
            </a:r>
            <a:r>
              <a:rPr lang="en-US" sz="1400" kern="0" dirty="0">
                <a:effectLst/>
                <a:latin typeface="Arial" panose="020B0604020202020204" pitchFamily="34" charset="0"/>
                <a:ea typeface="SimSun" panose="02010600030101010101" pitchFamily="2" charset="-122"/>
                <a:cs typeface="Arial" panose="020B0604020202020204" pitchFamily="34" charset="0"/>
              </a:rPr>
              <a:t>perovskite-high entropy oxides (P-HEO</a:t>
            </a:r>
            <a:r>
              <a:rPr lang="en-US" sz="1400" kern="0" dirty="0">
                <a:latin typeface="Arial" panose="020B0604020202020204" pitchFamily="34" charset="0"/>
                <a:ea typeface="SimSun" panose="02010600030101010101" pitchFamily="2" charset="-122"/>
                <a:cs typeface="Arial" panose="020B0604020202020204" pitchFamily="34" charset="0"/>
              </a:rPr>
              <a:t>s).</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algn="just" eaLnBrk="1" hangingPunct="1"/>
            <a:r>
              <a:rPr lang="en-US" sz="1400" dirty="0">
                <a:latin typeface="Arial" panose="020B0604020202020204" pitchFamily="34" charset="0"/>
                <a:cs typeface="Arial" panose="020B0604020202020204" pitchFamily="34" charset="0"/>
              </a:rPr>
              <a:t>• In collaboration with the group from KIT, the UCI MRSEC team used a</a:t>
            </a:r>
            <a:r>
              <a:rPr lang="en-US" sz="1400" dirty="0">
                <a:effectLst/>
                <a:latin typeface="Arial" panose="020B0604020202020204" pitchFamily="34" charset="0"/>
                <a:ea typeface="Times New Roman" panose="02020603050405020304" pitchFamily="18" charset="0"/>
                <a:cs typeface="Arial" panose="020B0604020202020204" pitchFamily="34" charset="0"/>
              </a:rPr>
              <a:t>berration-corrected scanning transmission electron microscopy (STEM) and energy dispersive X-ray spectroscopy to reveal the atomic scale structure, </a:t>
            </a:r>
            <a:r>
              <a:rPr lang="en-US" sz="1400" kern="0" dirty="0">
                <a:effectLst/>
                <a:latin typeface="Arial" panose="020B0604020202020204" pitchFamily="34" charset="0"/>
                <a:ea typeface="SimSun" panose="02010600030101010101" pitchFamily="2" charset="-122"/>
                <a:cs typeface="Arial" panose="020B0604020202020204" pitchFamily="34" charset="0"/>
              </a:rPr>
              <a:t>compositional fluctuations and composition-dependent variation of oxygen octahedral distortion</a:t>
            </a:r>
            <a:r>
              <a:rPr lang="en-US" sz="1400" dirty="0">
                <a:effectLst/>
                <a:latin typeface="Arial" panose="020B0604020202020204" pitchFamily="34" charset="0"/>
                <a:ea typeface="Times New Roman" panose="02020603050405020304" pitchFamily="18" charset="0"/>
                <a:cs typeface="Arial" panose="020B0604020202020204" pitchFamily="34" charset="0"/>
              </a:rPr>
              <a:t> of P-HEOs. 4-dimensional STEM and electron energy loss spectroscopy reveal the elemental compositions and bonding covalency of the samples.</a:t>
            </a:r>
          </a:p>
          <a:p>
            <a:pPr algn="just" eaLnBrk="1" hangingPunct="1"/>
            <a:r>
              <a:rPr lang="en-US" sz="1400" dirty="0">
                <a:latin typeface="Arial" panose="020B0604020202020204" pitchFamily="34" charset="0"/>
                <a:cs typeface="Arial" panose="020B0604020202020204" pitchFamily="34" charset="0"/>
              </a:rPr>
              <a:t>• </a:t>
            </a:r>
            <a:r>
              <a:rPr lang="en-US" sz="1400" kern="0" dirty="0">
                <a:latin typeface="Arial" panose="020B0604020202020204" pitchFamily="34" charset="0"/>
                <a:ea typeface="SimSun" panose="02010600030101010101" pitchFamily="2" charset="-122"/>
                <a:cs typeface="Arial" panose="020B0604020202020204" pitchFamily="34" charset="0"/>
              </a:rPr>
              <a:t>The team</a:t>
            </a:r>
            <a:r>
              <a:rPr lang="en-US" sz="1400" kern="0" dirty="0">
                <a:effectLst/>
                <a:latin typeface="Arial" panose="020B0604020202020204" pitchFamily="34" charset="0"/>
                <a:ea typeface="SimSun" panose="02010600030101010101" pitchFamily="2" charset="-122"/>
                <a:cs typeface="Arial" panose="020B0604020202020204" pitchFamily="34" charset="0"/>
              </a:rPr>
              <a:t> experimentally shows the relationship between distinct magnetic phenomena observed in P-HEOs and their local atomistic features. The composition fluctuations are directly observed in the elemental mapping, which may be considered as a first step in understanding of unique properties of P-HEOs. The atomic-scale mapping of chemical distribution, lattice distortion and charge density maps as well as the correlation of these structural characteristics with their physical (magnetic) properties may open another perspective and fundamental basis for the rational design of HEOs with fascinating properties.</a:t>
            </a:r>
            <a:endParaRPr lang="en-US" sz="1400" kern="0" dirty="0">
              <a:latin typeface="Arial" panose="020B0604020202020204" pitchFamily="34" charset="0"/>
              <a:ea typeface="SimSun" panose="02010600030101010101" pitchFamily="2" charset="-122"/>
              <a:cs typeface="Arial" panose="020B0604020202020204" pitchFamily="34" charset="0"/>
            </a:endParaRPr>
          </a:p>
        </p:txBody>
      </p:sp>
      <p:pic>
        <p:nvPicPr>
          <p:cNvPr id="11" name="Picture 10" descr="Emblem CCAM Center for Complex and Active Materials An NSF MRSEC at UCI">
            <a:extLst>
              <a:ext uri="{FF2B5EF4-FFF2-40B4-BE49-F238E27FC236}">
                <a16:creationId xmlns:a16="http://schemas.microsoft.com/office/drawing/2014/main" id="{D3406F82-5201-4B09-A142-5AC6E2C45304}"/>
              </a:ext>
            </a:extLst>
          </p:cNvPr>
          <p:cNvPicPr>
            <a:picLocks noChangeAspect="1"/>
          </p:cNvPicPr>
          <p:nvPr/>
        </p:nvPicPr>
        <p:blipFill rotWithShape="1">
          <a:blip r:embed="rId3">
            <a:extLst>
              <a:ext uri="{28A0092B-C50C-407E-A947-70E740481C1C}">
                <a14:useLocalDpi xmlns:a14="http://schemas.microsoft.com/office/drawing/2010/main" val="0"/>
              </a:ext>
            </a:extLst>
          </a:blip>
          <a:srcRect l="1" r="3541"/>
          <a:stretch/>
        </p:blipFill>
        <p:spPr>
          <a:xfrm>
            <a:off x="7641294" y="6295667"/>
            <a:ext cx="4496685" cy="600433"/>
          </a:xfrm>
          <a:prstGeom prst="rect">
            <a:avLst/>
          </a:prstGeom>
        </p:spPr>
      </p:pic>
      <p:sp>
        <p:nvSpPr>
          <p:cNvPr id="135" name="Text Box 28" descr="Atomic structure and compositional fluctuation of (5RE0.2)(5TM0.2)O3. a HAADF-STEM and b ABF images of (La0.2Nd0.2Sm0.2Gd0.2Y0.2)(Cr0.2Mn0.2Fe0.2Co0.2Ni0.2)O3 taken from [110] zone axis. Scale bar is 0.5 nm. c Atomic EDS mapping showing the disordered elemental distribution in the B site of the ABO3 structure. Line profiles of the atomic fraction calculated from the relative intensity fraction, representing the distribution of individual d to f A-site and g to i B-site elements in a (001) plane projected along the [110] zone axis.&#10;">
            <a:extLst>
              <a:ext uri="{FF2B5EF4-FFF2-40B4-BE49-F238E27FC236}">
                <a16:creationId xmlns:a16="http://schemas.microsoft.com/office/drawing/2014/main" id="{13E6CA1E-52A4-4B86-A444-792E286AE1A5}"/>
              </a:ext>
            </a:extLst>
          </p:cNvPr>
          <p:cNvSpPr txBox="1">
            <a:spLocks noChangeArrowheads="1"/>
          </p:cNvSpPr>
          <p:nvPr/>
        </p:nvSpPr>
        <p:spPr bwMode="auto">
          <a:xfrm>
            <a:off x="6242506" y="4910672"/>
            <a:ext cx="597069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1270" indent="1270" algn="just">
              <a:spcBef>
                <a:spcPts val="0"/>
              </a:spcBef>
              <a:spcAft>
                <a:spcPts val="1000"/>
              </a:spcAft>
            </a:pPr>
            <a:r>
              <a:rPr lang="en-US" sz="1200" b="1" dirty="0">
                <a:effectLst/>
                <a:latin typeface="Arial" panose="020B0604020202020204" pitchFamily="34" charset="0"/>
                <a:ea typeface="SimSun" panose="02010600030101010101" pitchFamily="2" charset="-122"/>
                <a:cs typeface="Arial" panose="020B0604020202020204" pitchFamily="34" charset="0"/>
              </a:rPr>
              <a:t>Atomic structure and compositional fluctuation of (5RE</a:t>
            </a:r>
            <a:r>
              <a:rPr lang="en-US" sz="1200" b="1" baseline="-25000" dirty="0">
                <a:effectLst/>
                <a:latin typeface="Arial" panose="020B0604020202020204" pitchFamily="34" charset="0"/>
                <a:ea typeface="SimSun" panose="02010600030101010101" pitchFamily="2" charset="-122"/>
                <a:cs typeface="Arial" panose="020B0604020202020204" pitchFamily="34" charset="0"/>
              </a:rPr>
              <a:t>0.2</a:t>
            </a:r>
            <a:r>
              <a:rPr lang="en-US" sz="1200" b="1" dirty="0">
                <a:effectLst/>
                <a:latin typeface="Arial" panose="020B0604020202020204" pitchFamily="34" charset="0"/>
                <a:ea typeface="SimSun" panose="02010600030101010101" pitchFamily="2" charset="-122"/>
                <a:cs typeface="Arial" panose="020B0604020202020204" pitchFamily="34" charset="0"/>
              </a:rPr>
              <a:t>)(5TM</a:t>
            </a:r>
            <a:r>
              <a:rPr lang="en-US" sz="1200" b="1" baseline="-25000" dirty="0">
                <a:effectLst/>
                <a:latin typeface="Arial" panose="020B0604020202020204" pitchFamily="34" charset="0"/>
                <a:ea typeface="SimSun" panose="02010600030101010101" pitchFamily="2" charset="-122"/>
                <a:cs typeface="Arial" panose="020B0604020202020204" pitchFamily="34" charset="0"/>
              </a:rPr>
              <a:t>0.2</a:t>
            </a:r>
            <a:r>
              <a:rPr lang="en-US" sz="1200" b="1" dirty="0">
                <a:effectLst/>
                <a:latin typeface="Arial" panose="020B0604020202020204" pitchFamily="34" charset="0"/>
                <a:ea typeface="SimSun" panose="02010600030101010101" pitchFamily="2" charset="-122"/>
                <a:cs typeface="Arial" panose="020B0604020202020204" pitchFamily="34" charset="0"/>
              </a:rPr>
              <a:t>)O</a:t>
            </a:r>
            <a:r>
              <a:rPr lang="en-US" sz="1200" b="1" baseline="-25000" dirty="0">
                <a:effectLst/>
                <a:latin typeface="Arial" panose="020B0604020202020204" pitchFamily="34" charset="0"/>
                <a:ea typeface="SimSun" panose="02010600030101010101" pitchFamily="2" charset="-122"/>
                <a:cs typeface="Arial" panose="020B0604020202020204" pitchFamily="34" charset="0"/>
              </a:rPr>
              <a:t>3</a:t>
            </a:r>
            <a:r>
              <a:rPr lang="en-US" sz="1200" b="1" dirty="0">
                <a:effectLst/>
                <a:latin typeface="Arial" panose="020B0604020202020204" pitchFamily="34" charset="0"/>
                <a:ea typeface="SimSun" panose="02010600030101010101" pitchFamily="2" charset="-122"/>
                <a:cs typeface="Arial" panose="020B0604020202020204" pitchFamily="34" charset="0"/>
              </a:rPr>
              <a:t>.</a:t>
            </a:r>
            <a:r>
              <a:rPr lang="en-US" sz="1200" dirty="0">
                <a:effectLst/>
                <a:latin typeface="Arial" panose="020B0604020202020204" pitchFamily="34" charset="0"/>
                <a:ea typeface="SimSun" panose="02010600030101010101" pitchFamily="2" charset="-122"/>
                <a:cs typeface="Arial" panose="020B0604020202020204" pitchFamily="34" charset="0"/>
              </a:rPr>
              <a:t> </a:t>
            </a:r>
            <a:r>
              <a:rPr lang="en-US" sz="1200" b="1" dirty="0">
                <a:effectLst/>
                <a:latin typeface="Arial" panose="020B0604020202020204" pitchFamily="34" charset="0"/>
                <a:ea typeface="SimSun" panose="02010600030101010101" pitchFamily="2" charset="-122"/>
                <a:cs typeface="Arial" panose="020B0604020202020204" pitchFamily="34" charset="0"/>
              </a:rPr>
              <a:t>a</a:t>
            </a:r>
            <a:r>
              <a:rPr lang="en-US" sz="1200" dirty="0">
                <a:effectLst/>
                <a:latin typeface="Arial" panose="020B0604020202020204" pitchFamily="34" charset="0"/>
                <a:ea typeface="SimSun" panose="02010600030101010101" pitchFamily="2" charset="-122"/>
                <a:cs typeface="Arial" panose="020B0604020202020204" pitchFamily="34" charset="0"/>
              </a:rPr>
              <a:t> HAADF-STEM and </a:t>
            </a:r>
            <a:r>
              <a:rPr lang="en-US" sz="1200" b="1" dirty="0">
                <a:effectLst/>
                <a:latin typeface="Arial" panose="020B0604020202020204" pitchFamily="34" charset="0"/>
                <a:ea typeface="SimSun" panose="02010600030101010101" pitchFamily="2" charset="-122"/>
                <a:cs typeface="Arial" panose="020B0604020202020204" pitchFamily="34" charset="0"/>
              </a:rPr>
              <a:t>b</a:t>
            </a:r>
            <a:r>
              <a:rPr lang="en-US" sz="1200" dirty="0">
                <a:effectLst/>
                <a:latin typeface="Arial" panose="020B0604020202020204" pitchFamily="34" charset="0"/>
                <a:ea typeface="SimSun" panose="02010600030101010101" pitchFamily="2" charset="-122"/>
                <a:cs typeface="Arial" panose="020B0604020202020204" pitchFamily="34" charset="0"/>
              </a:rPr>
              <a:t> ABF images of </a:t>
            </a:r>
            <a:r>
              <a:rPr lang="en-US" sz="1200" kern="0" dirty="0">
                <a:effectLst/>
                <a:latin typeface="Arial" panose="020B0604020202020204" pitchFamily="34" charset="0"/>
                <a:ea typeface="SimSun" panose="02010600030101010101" pitchFamily="2" charset="-122"/>
                <a:cs typeface="Arial" panose="020B0604020202020204" pitchFamily="34" charset="0"/>
              </a:rPr>
              <a:t>(La</a:t>
            </a:r>
            <a:r>
              <a:rPr lang="en-US" sz="12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200" kern="0" dirty="0">
                <a:effectLst/>
                <a:latin typeface="Arial" panose="020B0604020202020204" pitchFamily="34" charset="0"/>
                <a:ea typeface="SimSun" panose="02010600030101010101" pitchFamily="2" charset="-122"/>
                <a:cs typeface="Arial" panose="020B0604020202020204" pitchFamily="34" charset="0"/>
              </a:rPr>
              <a:t>Nd</a:t>
            </a:r>
            <a:r>
              <a:rPr lang="en-US" sz="12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200" kern="0" dirty="0">
                <a:effectLst/>
                <a:latin typeface="Arial" panose="020B0604020202020204" pitchFamily="34" charset="0"/>
                <a:ea typeface="SimSun" panose="02010600030101010101" pitchFamily="2" charset="-122"/>
                <a:cs typeface="Arial" panose="020B0604020202020204" pitchFamily="34" charset="0"/>
              </a:rPr>
              <a:t>Sm</a:t>
            </a:r>
            <a:r>
              <a:rPr lang="en-US" sz="12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200" kern="0" dirty="0">
                <a:effectLst/>
                <a:latin typeface="Arial" panose="020B0604020202020204" pitchFamily="34" charset="0"/>
                <a:ea typeface="SimSun" panose="02010600030101010101" pitchFamily="2" charset="-122"/>
                <a:cs typeface="Arial" panose="020B0604020202020204" pitchFamily="34" charset="0"/>
              </a:rPr>
              <a:t>Gd</a:t>
            </a:r>
            <a:r>
              <a:rPr lang="en-US" sz="12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200" kern="0" dirty="0">
                <a:effectLst/>
                <a:latin typeface="Arial" panose="020B0604020202020204" pitchFamily="34" charset="0"/>
                <a:ea typeface="SimSun" panose="02010600030101010101" pitchFamily="2" charset="-122"/>
                <a:cs typeface="Arial" panose="020B0604020202020204" pitchFamily="34" charset="0"/>
              </a:rPr>
              <a:t>Y</a:t>
            </a:r>
            <a:r>
              <a:rPr lang="en-US" sz="12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200" kern="0" dirty="0">
                <a:effectLst/>
                <a:latin typeface="Arial" panose="020B0604020202020204" pitchFamily="34" charset="0"/>
                <a:ea typeface="SimSun" panose="02010600030101010101" pitchFamily="2" charset="-122"/>
                <a:cs typeface="Arial" panose="020B0604020202020204" pitchFamily="34" charset="0"/>
              </a:rPr>
              <a:t>)(Cr</a:t>
            </a:r>
            <a:r>
              <a:rPr lang="en-US" sz="12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200" kern="0" dirty="0">
                <a:effectLst/>
                <a:latin typeface="Arial" panose="020B0604020202020204" pitchFamily="34" charset="0"/>
                <a:ea typeface="SimSun" panose="02010600030101010101" pitchFamily="2" charset="-122"/>
                <a:cs typeface="Arial" panose="020B0604020202020204" pitchFamily="34" charset="0"/>
              </a:rPr>
              <a:t>Mn</a:t>
            </a:r>
            <a:r>
              <a:rPr lang="en-US" sz="12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200" kern="0" dirty="0">
                <a:effectLst/>
                <a:latin typeface="Arial" panose="020B0604020202020204" pitchFamily="34" charset="0"/>
                <a:ea typeface="SimSun" panose="02010600030101010101" pitchFamily="2" charset="-122"/>
                <a:cs typeface="Arial" panose="020B0604020202020204" pitchFamily="34" charset="0"/>
              </a:rPr>
              <a:t>Fe</a:t>
            </a:r>
            <a:r>
              <a:rPr lang="en-US" sz="12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200" kern="0" dirty="0">
                <a:effectLst/>
                <a:latin typeface="Arial" panose="020B0604020202020204" pitchFamily="34" charset="0"/>
                <a:ea typeface="SimSun" panose="02010600030101010101" pitchFamily="2" charset="-122"/>
                <a:cs typeface="Arial" panose="020B0604020202020204" pitchFamily="34" charset="0"/>
              </a:rPr>
              <a:t>Co</a:t>
            </a:r>
            <a:r>
              <a:rPr lang="en-US" sz="12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200" kern="0" dirty="0">
                <a:effectLst/>
                <a:latin typeface="Arial" panose="020B0604020202020204" pitchFamily="34" charset="0"/>
                <a:ea typeface="SimSun" panose="02010600030101010101" pitchFamily="2" charset="-122"/>
                <a:cs typeface="Arial" panose="020B0604020202020204" pitchFamily="34" charset="0"/>
              </a:rPr>
              <a:t>Ni</a:t>
            </a:r>
            <a:r>
              <a:rPr lang="en-US" sz="1200" kern="0" baseline="-25000" dirty="0">
                <a:effectLst/>
                <a:latin typeface="Arial" panose="020B0604020202020204" pitchFamily="34" charset="0"/>
                <a:ea typeface="SimSun" panose="02010600030101010101" pitchFamily="2" charset="-122"/>
                <a:cs typeface="Arial" panose="020B0604020202020204" pitchFamily="34" charset="0"/>
              </a:rPr>
              <a:t>0.2</a:t>
            </a:r>
            <a:r>
              <a:rPr lang="en-US" sz="1200" kern="0" dirty="0">
                <a:effectLst/>
                <a:latin typeface="Arial" panose="020B0604020202020204" pitchFamily="34" charset="0"/>
                <a:ea typeface="SimSun" panose="02010600030101010101" pitchFamily="2" charset="-122"/>
                <a:cs typeface="Arial" panose="020B0604020202020204" pitchFamily="34" charset="0"/>
              </a:rPr>
              <a:t>)O</a:t>
            </a:r>
            <a:r>
              <a:rPr lang="en-US" sz="1200" kern="0" baseline="-25000" dirty="0">
                <a:effectLst/>
                <a:latin typeface="Arial" panose="020B0604020202020204" pitchFamily="34" charset="0"/>
                <a:ea typeface="SimSun" panose="02010600030101010101" pitchFamily="2" charset="-122"/>
                <a:cs typeface="Arial" panose="020B0604020202020204" pitchFamily="34" charset="0"/>
              </a:rPr>
              <a:t>3</a:t>
            </a:r>
            <a:r>
              <a:rPr lang="en-US" sz="1200" dirty="0">
                <a:effectLst/>
                <a:latin typeface="Arial" panose="020B0604020202020204" pitchFamily="34" charset="0"/>
                <a:ea typeface="SimSun" panose="02010600030101010101" pitchFamily="2" charset="-122"/>
                <a:cs typeface="Arial" panose="020B0604020202020204" pitchFamily="34" charset="0"/>
              </a:rPr>
              <a:t> taken from [110] zone axis. Scale bar is 0.5 nm. </a:t>
            </a:r>
            <a:r>
              <a:rPr lang="en-US" sz="1200" b="1" dirty="0">
                <a:effectLst/>
                <a:latin typeface="Arial" panose="020B0604020202020204" pitchFamily="34" charset="0"/>
                <a:ea typeface="SimSun" panose="02010600030101010101" pitchFamily="2" charset="-122"/>
                <a:cs typeface="Arial" panose="020B0604020202020204" pitchFamily="34" charset="0"/>
              </a:rPr>
              <a:t>c</a:t>
            </a:r>
            <a:r>
              <a:rPr lang="en-US" sz="1200" dirty="0">
                <a:effectLst/>
                <a:latin typeface="Arial" panose="020B0604020202020204" pitchFamily="34" charset="0"/>
                <a:ea typeface="SimSun" panose="02010600030101010101" pitchFamily="2" charset="-122"/>
                <a:cs typeface="Arial" panose="020B0604020202020204" pitchFamily="34" charset="0"/>
              </a:rPr>
              <a:t> Atomic EDS mapping showing the disordered elemental distribution in the B site of the ABO</a:t>
            </a:r>
            <a:r>
              <a:rPr lang="en-US" sz="1200" baseline="-25000" dirty="0">
                <a:effectLst/>
                <a:latin typeface="Arial" panose="020B0604020202020204" pitchFamily="34" charset="0"/>
                <a:ea typeface="SimSun" panose="02010600030101010101" pitchFamily="2" charset="-122"/>
                <a:cs typeface="Arial" panose="020B0604020202020204" pitchFamily="34" charset="0"/>
              </a:rPr>
              <a:t>3</a:t>
            </a:r>
            <a:r>
              <a:rPr lang="en-US" sz="1200" dirty="0">
                <a:effectLst/>
                <a:latin typeface="Arial" panose="020B0604020202020204" pitchFamily="34" charset="0"/>
                <a:ea typeface="SimSun" panose="02010600030101010101" pitchFamily="2" charset="-122"/>
                <a:cs typeface="Arial" panose="020B0604020202020204" pitchFamily="34" charset="0"/>
              </a:rPr>
              <a:t> structure. Line profiles of the atomic fraction calculated from the relative intensity fraction, representing the distribution of individual </a:t>
            </a:r>
            <a:r>
              <a:rPr lang="en-US" sz="1200" b="1" dirty="0">
                <a:effectLst/>
                <a:latin typeface="Arial" panose="020B0604020202020204" pitchFamily="34" charset="0"/>
                <a:ea typeface="SimSun" panose="02010600030101010101" pitchFamily="2" charset="-122"/>
                <a:cs typeface="Arial" panose="020B0604020202020204" pitchFamily="34" charset="0"/>
              </a:rPr>
              <a:t>d </a:t>
            </a:r>
            <a:r>
              <a:rPr lang="en-US" sz="1200" dirty="0">
                <a:effectLst/>
                <a:latin typeface="Arial" panose="020B0604020202020204" pitchFamily="34" charset="0"/>
                <a:ea typeface="SimSun" panose="02010600030101010101" pitchFamily="2" charset="-122"/>
                <a:cs typeface="Arial" panose="020B0604020202020204" pitchFamily="34" charset="0"/>
              </a:rPr>
              <a:t>to </a:t>
            </a:r>
            <a:r>
              <a:rPr lang="en-US" sz="1200" b="1" dirty="0">
                <a:effectLst/>
                <a:latin typeface="Arial" panose="020B0604020202020204" pitchFamily="34" charset="0"/>
                <a:ea typeface="SimSun" panose="02010600030101010101" pitchFamily="2" charset="-122"/>
                <a:cs typeface="Arial" panose="020B0604020202020204" pitchFamily="34" charset="0"/>
              </a:rPr>
              <a:t>f</a:t>
            </a:r>
            <a:r>
              <a:rPr lang="en-US" sz="1200" dirty="0">
                <a:effectLst/>
                <a:latin typeface="Arial" panose="020B0604020202020204" pitchFamily="34" charset="0"/>
                <a:ea typeface="SimSun" panose="02010600030101010101" pitchFamily="2" charset="-122"/>
                <a:cs typeface="Arial" panose="020B0604020202020204" pitchFamily="34" charset="0"/>
              </a:rPr>
              <a:t> A-site and </a:t>
            </a:r>
            <a:r>
              <a:rPr lang="en-US" sz="1200" b="1" dirty="0">
                <a:effectLst/>
                <a:latin typeface="Arial" panose="020B0604020202020204" pitchFamily="34" charset="0"/>
                <a:ea typeface="SimSun" panose="02010600030101010101" pitchFamily="2" charset="-122"/>
                <a:cs typeface="Arial" panose="020B0604020202020204" pitchFamily="34" charset="0"/>
              </a:rPr>
              <a:t>g</a:t>
            </a:r>
            <a:r>
              <a:rPr lang="en-US" sz="1200" dirty="0">
                <a:effectLst/>
                <a:latin typeface="Arial" panose="020B0604020202020204" pitchFamily="34" charset="0"/>
                <a:ea typeface="SimSun" panose="02010600030101010101" pitchFamily="2" charset="-122"/>
                <a:cs typeface="Arial" panose="020B0604020202020204" pitchFamily="34" charset="0"/>
              </a:rPr>
              <a:t> to </a:t>
            </a:r>
            <a:r>
              <a:rPr lang="en-US" sz="1200" b="1" dirty="0">
                <a:effectLst/>
                <a:latin typeface="Arial" panose="020B0604020202020204" pitchFamily="34" charset="0"/>
                <a:ea typeface="SimSun" panose="02010600030101010101" pitchFamily="2" charset="-122"/>
                <a:cs typeface="Arial" panose="020B0604020202020204" pitchFamily="34" charset="0"/>
              </a:rPr>
              <a:t>i</a:t>
            </a:r>
            <a:r>
              <a:rPr lang="en-US" sz="1200" dirty="0">
                <a:effectLst/>
                <a:latin typeface="Arial" panose="020B0604020202020204" pitchFamily="34" charset="0"/>
                <a:ea typeface="SimSun" panose="02010600030101010101" pitchFamily="2" charset="-122"/>
                <a:cs typeface="Arial" panose="020B0604020202020204" pitchFamily="34" charset="0"/>
              </a:rPr>
              <a:t> B-site elements in a (001) plane projected along the [110] zone axis.</a:t>
            </a:r>
          </a:p>
        </p:txBody>
      </p:sp>
      <p:pic>
        <p:nvPicPr>
          <p:cNvPr id="4" name="Picture 3" descr="(a,b) Scanning transmission electron microscopy images of (La0.2Nd0.2Sm0.2Gd0.2Y0.2)(Cr0.2Mn0.2Fe0.2Co0.2Ni0.2)O3 taken from [110] zone axis. Scale bar is 0.5 nm. (c) Atomic energy dispersive X-ray spectroscopy mapping showing the disordered elemental distribution in the B site of the ABO3 structure. Line profiles of the atomic fraction calculated from the relative intensity fraction, representing the distribution of individual (d) to (f) A-site and (g) to (i) B-site elements in a (001) plane projected along the [110] zone axis.">
            <a:extLst>
              <a:ext uri="{FF2B5EF4-FFF2-40B4-BE49-F238E27FC236}">
                <a16:creationId xmlns:a16="http://schemas.microsoft.com/office/drawing/2014/main" id="{9E6F4EE4-1F95-43CC-A8EF-EAEE0803D100}"/>
              </a:ext>
            </a:extLst>
          </p:cNvPr>
          <p:cNvPicPr>
            <a:picLocks noChangeAspect="1"/>
          </p:cNvPicPr>
          <p:nvPr/>
        </p:nvPicPr>
        <p:blipFill>
          <a:blip r:embed="rId4"/>
          <a:stretch>
            <a:fillRect/>
          </a:stretch>
        </p:blipFill>
        <p:spPr>
          <a:xfrm>
            <a:off x="6194430" y="1204339"/>
            <a:ext cx="5817199" cy="3732332"/>
          </a:xfrm>
          <a:prstGeom prst="rect">
            <a:avLst/>
          </a:prstGeom>
        </p:spPr>
      </p:pic>
      <p:sp>
        <p:nvSpPr>
          <p:cNvPr id="16" name="Text Box 28">
            <a:extLst>
              <a:ext uri="{FF2B5EF4-FFF2-40B4-BE49-F238E27FC236}">
                <a16:creationId xmlns:a16="http://schemas.microsoft.com/office/drawing/2014/main" id="{48826ED9-C6EB-4CED-B0B5-D5E05D201990}"/>
              </a:ext>
            </a:extLst>
          </p:cNvPr>
          <p:cNvSpPr txBox="1">
            <a:spLocks noChangeArrowheads="1"/>
          </p:cNvSpPr>
          <p:nvPr/>
        </p:nvSpPr>
        <p:spPr bwMode="auto">
          <a:xfrm>
            <a:off x="5390962" y="839858"/>
            <a:ext cx="68222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0" i="0" dirty="0">
                <a:solidFill>
                  <a:srgbClr val="000000"/>
                </a:solidFill>
                <a:effectLst/>
                <a:latin typeface="verdana" panose="020B0604030504040204" pitchFamily="34" charset="0"/>
              </a:rPr>
              <a:t> </a:t>
            </a:r>
            <a:r>
              <a:rPr lang="en-US" sz="1600" b="1" i="0" dirty="0">
                <a:solidFill>
                  <a:srgbClr val="000000"/>
                </a:solidFill>
                <a:effectLst/>
                <a:latin typeface="Arial" panose="020B0604020202020204" pitchFamily="34" charset="0"/>
                <a:cs typeface="Arial" panose="020B0604020202020204" pitchFamily="34" charset="0"/>
              </a:rPr>
              <a:t>Xiaoqing</a:t>
            </a:r>
            <a:r>
              <a:rPr lang="en-US" sz="1600" b="1" kern="0" dirty="0">
                <a:latin typeface="Arial" panose="020B0604020202020204" pitchFamily="34" charset="0"/>
                <a:ea typeface="SimSun" panose="02010600030101010101" pitchFamily="2" charset="-122"/>
                <a:cs typeface="Arial" panose="020B0604020202020204" pitchFamily="34" charset="0"/>
              </a:rPr>
              <a:t> Pan,  University of California-Irvine</a:t>
            </a:r>
          </a:p>
        </p:txBody>
      </p:sp>
      <p:sp>
        <p:nvSpPr>
          <p:cNvPr id="12" name="Text Box 28" descr="Su L, Huyan H, Sarkar A, Gao W, Yan X, Addiego C, Kruk R, Hahn H, Pan X. “Direct observation of elemental fluctuation and oxygen octahedral distortion-dependent charge distribution in high entropy oxides” Nature Communications, 13, 2358 (2022). https://doi.org/10.1038/s41467-022-30018-y      &#10;">
            <a:extLst>
              <a:ext uri="{FF2B5EF4-FFF2-40B4-BE49-F238E27FC236}">
                <a16:creationId xmlns:a16="http://schemas.microsoft.com/office/drawing/2014/main" id="{C66013AC-D5AD-2729-3705-BCFEF2E31BC9}"/>
              </a:ext>
            </a:extLst>
          </p:cNvPr>
          <p:cNvSpPr txBox="1">
            <a:spLocks noChangeArrowheads="1"/>
          </p:cNvSpPr>
          <p:nvPr/>
        </p:nvSpPr>
        <p:spPr bwMode="auto">
          <a:xfrm>
            <a:off x="1" y="5737324"/>
            <a:ext cx="61944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1270" indent="1270" algn="just">
              <a:spcBef>
                <a:spcPts val="0"/>
              </a:spcBef>
              <a:spcAft>
                <a:spcPts val="1000"/>
              </a:spcAft>
            </a:pPr>
            <a:r>
              <a:rPr lang="en-US" sz="1000" dirty="0">
                <a:latin typeface="Arial" panose="020B0604020202020204" pitchFamily="34" charset="0"/>
                <a:ea typeface="SimSun" panose="02010600030101010101" pitchFamily="2" charset="-122"/>
                <a:cs typeface="Arial" panose="020B0604020202020204" pitchFamily="34" charset="0"/>
              </a:rPr>
              <a:t>Su L, Huyan H, Sarkar A, Gao W, Yan X, Addiego C, Kruk R, </a:t>
            </a:r>
            <a:r>
              <a:rPr lang="en-US" sz="1000" b="1" dirty="0">
                <a:latin typeface="Arial" panose="020B0604020202020204" pitchFamily="34" charset="0"/>
                <a:ea typeface="SimSun" panose="02010600030101010101" pitchFamily="2" charset="-122"/>
                <a:cs typeface="Arial" panose="020B0604020202020204" pitchFamily="34" charset="0"/>
              </a:rPr>
              <a:t>Hahn H</a:t>
            </a:r>
            <a:r>
              <a:rPr lang="en-US" sz="1000" dirty="0">
                <a:latin typeface="Arial" panose="020B0604020202020204" pitchFamily="34" charset="0"/>
                <a:ea typeface="SimSun" panose="02010600030101010101" pitchFamily="2" charset="-122"/>
                <a:cs typeface="Arial" panose="020B0604020202020204" pitchFamily="34" charset="0"/>
              </a:rPr>
              <a:t>, </a:t>
            </a:r>
            <a:r>
              <a:rPr lang="en-US" sz="1000" b="1" dirty="0">
                <a:latin typeface="Arial" panose="020B0604020202020204" pitchFamily="34" charset="0"/>
                <a:ea typeface="SimSun" panose="02010600030101010101" pitchFamily="2" charset="-122"/>
                <a:cs typeface="Arial" panose="020B0604020202020204" pitchFamily="34" charset="0"/>
              </a:rPr>
              <a:t>Pan X</a:t>
            </a:r>
            <a:r>
              <a:rPr lang="en-US" sz="1000" dirty="0">
                <a:latin typeface="Arial" panose="020B0604020202020204" pitchFamily="34" charset="0"/>
                <a:ea typeface="SimSun" panose="02010600030101010101" pitchFamily="2" charset="-122"/>
                <a:cs typeface="Arial" panose="020B0604020202020204" pitchFamily="34" charset="0"/>
              </a:rPr>
              <a:t>. “Direct observation of elemental fluctuation and oxygen octahedral distortion-dependent charge distribution in high entropy oxides” </a:t>
            </a:r>
            <a:r>
              <a:rPr lang="en-US" sz="1000" i="1" dirty="0">
                <a:latin typeface="Arial" panose="020B0604020202020204" pitchFamily="34" charset="0"/>
                <a:ea typeface="SimSun" panose="02010600030101010101" pitchFamily="2" charset="-122"/>
                <a:cs typeface="Arial" panose="020B0604020202020204" pitchFamily="34" charset="0"/>
              </a:rPr>
              <a:t>Nature Communications, </a:t>
            </a:r>
            <a:r>
              <a:rPr lang="en-US" sz="1000" b="1" dirty="0">
                <a:latin typeface="Arial" panose="020B0604020202020204" pitchFamily="34" charset="0"/>
                <a:ea typeface="SimSun" panose="02010600030101010101" pitchFamily="2" charset="-122"/>
                <a:cs typeface="Arial" panose="020B0604020202020204" pitchFamily="34" charset="0"/>
              </a:rPr>
              <a:t>13</a:t>
            </a:r>
            <a:r>
              <a:rPr lang="en-US" sz="1000" dirty="0">
                <a:latin typeface="Arial" panose="020B0604020202020204" pitchFamily="34" charset="0"/>
                <a:ea typeface="SimSun" panose="02010600030101010101" pitchFamily="2" charset="-122"/>
                <a:cs typeface="Arial" panose="020B0604020202020204" pitchFamily="34" charset="0"/>
              </a:rPr>
              <a:t>, 2358 (2022). </a:t>
            </a:r>
            <a:r>
              <a:rPr lang="en-US" sz="1000" b="0" i="0" dirty="0">
                <a:solidFill>
                  <a:srgbClr val="222222"/>
                </a:solidFill>
                <a:effectLst/>
                <a:latin typeface="Arial" panose="020B0604020202020204" pitchFamily="34" charset="0"/>
                <a:cs typeface="Arial" panose="020B0604020202020204" pitchFamily="34" charset="0"/>
                <a:hlinkClick r:id="rId5"/>
              </a:rPr>
              <a:t>https://doi.org/10.1038/s41467-022-30018-y</a:t>
            </a:r>
            <a:r>
              <a:rPr lang="en-US" sz="1000" b="0" i="0" dirty="0">
                <a:solidFill>
                  <a:srgbClr val="222222"/>
                </a:solidFill>
                <a:effectLst/>
                <a:latin typeface="Arial" panose="020B0604020202020204" pitchFamily="34" charset="0"/>
                <a:cs typeface="Arial" panose="020B0604020202020204" pitchFamily="34" charset="0"/>
              </a:rPr>
              <a:t> </a:t>
            </a:r>
            <a:r>
              <a:rPr lang="en-US" sz="1000" dirty="0">
                <a:latin typeface="Arial" panose="020B0604020202020204" pitchFamily="34" charset="0"/>
                <a:ea typeface="SimSun" panose="02010600030101010101" pitchFamily="2" charset="-122"/>
                <a:cs typeface="Arial" panose="020B0604020202020204" pitchFamily="34" charset="0"/>
              </a:rPr>
              <a:t>  </a:t>
            </a:r>
            <a:r>
              <a:rPr lang="en-US" sz="1000" i="1" dirty="0">
                <a:latin typeface="Arial" panose="020B0604020202020204" pitchFamily="34" charset="0"/>
                <a:ea typeface="SimSun" panose="02010600030101010101" pitchFamily="2" charset="-122"/>
                <a:cs typeface="Arial" panose="020B0604020202020204" pitchFamily="34" charset="0"/>
              </a:rPr>
              <a:t> </a:t>
            </a:r>
            <a:r>
              <a:rPr lang="en-US" sz="1000" dirty="0">
                <a:latin typeface="Arial" panose="020B0604020202020204" pitchFamily="34" charset="0"/>
                <a:ea typeface="SimSun" panose="02010600030101010101" pitchFamily="2" charset="-122"/>
                <a:cs typeface="Arial" panose="020B0604020202020204" pitchFamily="34" charset="0"/>
              </a:rPr>
              <a:t>  </a:t>
            </a:r>
            <a:endParaRPr lang="en-US" sz="10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8660260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3488</TotalTime>
  <Words>396</Words>
  <Application>Microsoft Office PowerPoint</Application>
  <PresentationFormat>Widescreen</PresentationFormat>
  <Paragraphs>10</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Calibri Light</vt:lpstr>
      <vt:lpstr>Sitka Subheading</vt:lpstr>
      <vt:lpstr>Times New Roman</vt:lpstr>
      <vt:lpstr>verdana</vt:lpstr>
      <vt:lpstr>Wingdings</vt:lpstr>
      <vt:lpstr>Office Theme</vt:lpstr>
      <vt:lpstr>Direct observation of elemental fluctuation and oxygen octahedral distortion-dependent charge distribution in high entropy oxides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dc:creator>
  <cp:lastModifiedBy>Schneider, Jamison T</cp:lastModifiedBy>
  <cp:revision>310</cp:revision>
  <cp:lastPrinted>2018-03-20T12:31:18Z</cp:lastPrinted>
  <dcterms:created xsi:type="dcterms:W3CDTF">2017-10-05T17:34:54Z</dcterms:created>
  <dcterms:modified xsi:type="dcterms:W3CDTF">2023-03-23T18:41:22Z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a7e760c5-06f9-42ea-a032-8c53f363b23a</vt:lpwstr>
  </property>
  <property fmtid="{D5CDD505-2E9C-101B-9397-08002B2CF9AE}" pid="3" name="ContainsCUI">
    <vt:lpwstr>No</vt:lpwstr>
  </property>
</Properties>
</file>