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77" autoAdjust="0"/>
    <p:restoredTop sz="90000" autoAdjust="0"/>
  </p:normalViewPr>
  <p:slideViewPr>
    <p:cSldViewPr snapToGrid="0" snapToObjects="1">
      <p:cViewPr varScale="1">
        <p:scale>
          <a:sx n="99" d="100"/>
          <a:sy n="99" d="100"/>
        </p:scale>
        <p:origin x="151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9BADBA9-DF19-4D74-A6E0-A0057C4801C9}" type="datetimeFigureOut">
              <a:rPr lang="en-US" smtClean="0"/>
              <a:t>3/23/2023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BF30CA9-337C-4D81-A7AC-6CD6F2854F89}" type="slidenum">
              <a:rPr lang="en-US" smtClean="0"/>
              <a:t>‹#›</a:t>
            </a:fld>
            <a:endParaRPr lang="en-US"/>
          </a:p>
        </p:txBody>
      </p:sp>
    </p:spTree>
    <p:extLst>
      <p:ext uri="{BB962C8B-B14F-4D97-AF65-F5344CB8AC3E}">
        <p14:creationId xmlns:p14="http://schemas.microsoft.com/office/powerpoint/2010/main" val="414600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F30CA9-337C-4D81-A7AC-6CD6F2854F89}" type="slidenum">
              <a:rPr lang="en-US" smtClean="0"/>
              <a:t>1</a:t>
            </a:fld>
            <a:endParaRPr lang="en-US"/>
          </a:p>
        </p:txBody>
      </p:sp>
    </p:spTree>
    <p:extLst>
      <p:ext uri="{BB962C8B-B14F-4D97-AF65-F5344CB8AC3E}">
        <p14:creationId xmlns:p14="http://schemas.microsoft.com/office/powerpoint/2010/main" val="386660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SlideHeader">
            <a:extLst>
              <a:ext uri="{FF2B5EF4-FFF2-40B4-BE49-F238E27FC236}">
                <a16:creationId xmlns:a16="http://schemas.microsoft.com/office/drawing/2014/main" id="{098FD9AE-3AC1-EB2C-1F84-23A0D940B5F9}"/>
              </a:ext>
            </a:extLst>
          </p:cNvPr>
          <p:cNvSpPr txBox="1"/>
          <p:nvPr userDrawn="1"/>
        </p:nvSpPr>
        <p:spPr>
          <a:xfrm>
            <a:off x="0" y="0"/>
            <a:ext cx="9144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4AE2B7D7-9A55-1A19-1C33-13AF9BA9A121}"/>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Title and ContentHeader">
            <a:extLst>
              <a:ext uri="{FF2B5EF4-FFF2-40B4-BE49-F238E27FC236}">
                <a16:creationId xmlns:a16="http://schemas.microsoft.com/office/drawing/2014/main" id="{FB5B672D-17ED-7077-F2D9-F4993E8F0490}"/>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dirty="0"/>
          </a:p>
        </p:txBody>
      </p:sp>
      <p:sp>
        <p:nvSpPr>
          <p:cNvPr id="8" name="hcSlideMaster.Two ContentHeader">
            <a:extLst>
              <a:ext uri="{FF2B5EF4-FFF2-40B4-BE49-F238E27FC236}">
                <a16:creationId xmlns:a16="http://schemas.microsoft.com/office/drawing/2014/main" id="{1D24DC33-83FE-1397-CFBC-C240C8A64D92}"/>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dirty="0"/>
          </a:p>
        </p:txBody>
      </p:sp>
      <p:sp>
        <p:nvSpPr>
          <p:cNvPr id="7" name="hcSlideMaster.Section HeaderHeader">
            <a:extLst>
              <a:ext uri="{FF2B5EF4-FFF2-40B4-BE49-F238E27FC236}">
                <a16:creationId xmlns:a16="http://schemas.microsoft.com/office/drawing/2014/main" id="{B391F9A6-BCC9-310D-1625-93AE571E2B0B}"/>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
        <p:nvSpPr>
          <p:cNvPr id="10" name="hcSlideMaster.ComparisonHeader">
            <a:extLst>
              <a:ext uri="{FF2B5EF4-FFF2-40B4-BE49-F238E27FC236}">
                <a16:creationId xmlns:a16="http://schemas.microsoft.com/office/drawing/2014/main" id="{BCABF7B8-4E36-4D04-357B-E46AE7C92410}"/>
              </a:ext>
            </a:extLst>
          </p:cNvPr>
          <p:cNvSpPr txBox="1"/>
          <p:nvPr userDrawn="1"/>
        </p:nvSpPr>
        <p:spPr>
          <a:xfrm>
            <a:off x="0" y="0"/>
            <a:ext cx="9144000" cy="369332"/>
          </a:xfrm>
          <a:prstGeom prst="rect">
            <a:avLst/>
          </a:prstGeom>
          <a:noFill/>
        </p:spPr>
        <p:txBody>
          <a:bodyPr vert="horz" rtlCol="0">
            <a:spAutoFit/>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TITUS">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3/23/2023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dirty="0"/>
          </a:p>
        </p:txBody>
      </p:sp>
    </p:spTree>
    <p:extLst>
      <p:ext uri="{BB962C8B-B14F-4D97-AF65-F5344CB8AC3E}">
        <p14:creationId xmlns:p14="http://schemas.microsoft.com/office/powerpoint/2010/main" val="2768409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3/23/2023</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dirty="0"/>
          </a:p>
        </p:txBody>
      </p:sp>
      <p:pic>
        <p:nvPicPr>
          <p:cNvPr id="7" name="Picture 6" descr="DMR Templates BMAT.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 id="2147483667" r:id="rId6"/>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cience-org.proxy.uchicago.edu/doi/10.1126/science.abm6753"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269699"/>
            <a:ext cx="5797964" cy="504198"/>
          </a:xfrm>
        </p:spPr>
        <p:txBody>
          <a:bodyPr anchor="ctr"/>
          <a:lstStyle/>
          <a:p>
            <a:r>
              <a:rPr lang="en-US" sz="1800" b="1" dirty="0">
                <a:solidFill>
                  <a:schemeClr val="tx1"/>
                </a:solidFill>
              </a:rPr>
              <a:t>Self-assembly of nanocrystals into strongly electronically coupled all-inorganic supercrystals</a:t>
            </a:r>
          </a:p>
        </p:txBody>
      </p:sp>
      <p:sp>
        <p:nvSpPr>
          <p:cNvPr id="7" name="Rectangle 6"/>
          <p:cNvSpPr/>
          <p:nvPr/>
        </p:nvSpPr>
        <p:spPr>
          <a:xfrm>
            <a:off x="4605426" y="1082161"/>
            <a:ext cx="4692577" cy="338554"/>
          </a:xfrm>
          <a:prstGeom prst="rect">
            <a:avLst/>
          </a:prstGeom>
        </p:spPr>
        <p:txBody>
          <a:bodyPr wrap="square" anchor="ctr">
            <a:spAutoFit/>
          </a:bodyPr>
          <a:lstStyle/>
          <a:p>
            <a:r>
              <a:rPr lang="en-US" sz="1600" b="1" dirty="0">
                <a:solidFill>
                  <a:schemeClr val="bg1"/>
                </a:solidFill>
              </a:rPr>
              <a:t>Stuart J. Rowan, University of Chicago</a:t>
            </a:r>
          </a:p>
        </p:txBody>
      </p:sp>
      <p:sp>
        <p:nvSpPr>
          <p:cNvPr id="8" name="Rectangle 7"/>
          <p:cNvSpPr/>
          <p:nvPr/>
        </p:nvSpPr>
        <p:spPr>
          <a:xfrm>
            <a:off x="152400" y="316141"/>
            <a:ext cx="2759824" cy="338554"/>
          </a:xfrm>
          <a:prstGeom prst="rect">
            <a:avLst/>
          </a:prstGeom>
        </p:spPr>
        <p:txBody>
          <a:bodyPr wrap="square" anchor="ctr">
            <a:spAutoFit/>
          </a:bodyPr>
          <a:lstStyle/>
          <a:p>
            <a:r>
              <a:rPr lang="en-US" sz="1600" b="1" dirty="0">
                <a:solidFill>
                  <a:schemeClr val="bg1"/>
                </a:solidFill>
              </a:rPr>
              <a:t>DMR 2011854</a:t>
            </a:r>
          </a:p>
        </p:txBody>
      </p:sp>
      <p:sp>
        <p:nvSpPr>
          <p:cNvPr id="9" name="Text Box 28"/>
          <p:cNvSpPr txBox="1">
            <a:spLocks noChangeArrowheads="1"/>
          </p:cNvSpPr>
          <p:nvPr/>
        </p:nvSpPr>
        <p:spPr bwMode="auto">
          <a:xfrm>
            <a:off x="152400" y="1457428"/>
            <a:ext cx="408892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dirty="0"/>
              <a:t>Colloidal nanocrystals of metals, semiconductors, and magnets serve as functional building block materials, and the assembly of nanocrystals into higher order structures is critical to their performance in functional devices. We demonstrate the self-assembly of charged nanocrystals into strongly electronically coupled supercrystals, a feature previously not possible with traditional insulating organic surface ligands.  </a:t>
            </a:r>
          </a:p>
          <a:p>
            <a:pPr algn="just" eaLnBrk="1" hangingPunct="1"/>
            <a:endParaRPr lang="en-US" sz="1400" dirty="0"/>
          </a:p>
          <a:p>
            <a:pPr algn="just" eaLnBrk="1" hangingPunct="1"/>
            <a:r>
              <a:rPr lang="en-US" sz="1400" dirty="0"/>
              <a:t>Preceding nucleation of large supercrystals, we identified a triple phase coexistence phase space where nanocrystal colloids separate into dilute and dense fluids, with solid supercrystals nucleating from the latter phase (bottom left). The existence of new colloidal fluid phases opens possibilities to dynamically manipulate charged nanocrystals and further control the structural and electronic properties of bottom-up assembled materials.</a:t>
            </a:r>
          </a:p>
        </p:txBody>
      </p:sp>
      <p:sp>
        <p:nvSpPr>
          <p:cNvPr id="11" name="Rectangle 37">
            <a:extLst>
              <a:ext uri="{C183D7F6-B498-43B3-948B-1728B52AA6E4}">
                <adec:decorative xmlns:adec="http://schemas.microsoft.com/office/drawing/2017/decorative" val="1"/>
              </a:ext>
            </a:extLst>
          </p:cNvPr>
          <p:cNvSpPr>
            <a:spLocks noChangeArrowheads="1"/>
          </p:cNvSpPr>
          <p:nvPr/>
        </p:nvSpPr>
        <p:spPr bwMode="auto">
          <a:xfrm>
            <a:off x="4686232" y="1523513"/>
            <a:ext cx="4062179" cy="4131751"/>
          </a:xfrm>
          <a:prstGeom prst="rect">
            <a:avLst/>
          </a:prstGeom>
          <a:solidFill>
            <a:schemeClr val="bg1"/>
          </a:solidFill>
          <a:ln w="9525">
            <a:solidFill>
              <a:schemeClr val="tx1"/>
            </a:solidFill>
            <a:miter lim="800000"/>
            <a:headEnd/>
            <a:tailEnd/>
          </a:ln>
        </p:spPr>
        <p:txBody>
          <a:bodyPr wrap="none" anchor="ctr"/>
          <a:lstStyle/>
          <a:p>
            <a:endParaRPr lang="en-US" dirty="0"/>
          </a:p>
        </p:txBody>
      </p:sp>
      <p:sp>
        <p:nvSpPr>
          <p:cNvPr id="189" name="Text Box 28">
            <a:extLst>
              <a:ext uri="{FF2B5EF4-FFF2-40B4-BE49-F238E27FC236}">
                <a16:creationId xmlns:a16="http://schemas.microsoft.com/office/drawing/2014/main" id="{F431E415-9CEF-4816-AE0C-84CEBCB8858A}"/>
              </a:ext>
            </a:extLst>
          </p:cNvPr>
          <p:cNvSpPr txBox="1">
            <a:spLocks noChangeArrowheads="1"/>
          </p:cNvSpPr>
          <p:nvPr/>
        </p:nvSpPr>
        <p:spPr bwMode="auto">
          <a:xfrm>
            <a:off x="4647459" y="5734906"/>
            <a:ext cx="4608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200" i="1" dirty="0"/>
              <a:t>Science </a:t>
            </a:r>
            <a:r>
              <a:rPr lang="en-US" sz="1200" b="1" dirty="0"/>
              <a:t>2022</a:t>
            </a:r>
            <a:r>
              <a:rPr lang="en-US" sz="1200" dirty="0"/>
              <a:t>, doi: </a:t>
            </a:r>
            <a:r>
              <a:rPr lang="en-US" sz="1200" dirty="0">
                <a:hlinkClick r:id="rId3"/>
              </a:rPr>
              <a:t>10.1126/science.abm6753</a:t>
            </a:r>
            <a:r>
              <a:rPr lang="en-US" sz="1200" dirty="0"/>
              <a:t>.</a:t>
            </a:r>
          </a:p>
          <a:p>
            <a:pPr algn="just" eaLnBrk="1" hangingPunct="1"/>
            <a:r>
              <a:rPr lang="en-US" sz="1200" dirty="0"/>
              <a:t>Published online (3/24/2022)</a:t>
            </a:r>
          </a:p>
        </p:txBody>
      </p:sp>
      <p:pic>
        <p:nvPicPr>
          <p:cNvPr id="5" name="Picture 4" descr="Cartoon of self-assembled nanocrystal and conductance diagram">
            <a:extLst>
              <a:ext uri="{FF2B5EF4-FFF2-40B4-BE49-F238E27FC236}">
                <a16:creationId xmlns:a16="http://schemas.microsoft.com/office/drawing/2014/main" id="{818187FE-A1E5-4FD4-A734-6DD452CFACF8}"/>
              </a:ext>
            </a:extLst>
          </p:cNvPr>
          <p:cNvPicPr>
            <a:picLocks noChangeAspect="1"/>
          </p:cNvPicPr>
          <p:nvPr/>
        </p:nvPicPr>
        <p:blipFill>
          <a:blip r:embed="rId4"/>
          <a:stretch>
            <a:fillRect/>
          </a:stretch>
        </p:blipFill>
        <p:spPr>
          <a:xfrm>
            <a:off x="4968186" y="1671089"/>
            <a:ext cx="3498272" cy="1757911"/>
          </a:xfrm>
          <a:prstGeom prst="rect">
            <a:avLst/>
          </a:prstGeom>
        </p:spPr>
      </p:pic>
      <p:pic>
        <p:nvPicPr>
          <p:cNvPr id="15" name="Picture 14" descr="Phase diagram of nanocrystal assembly">
            <a:extLst>
              <a:ext uri="{FF2B5EF4-FFF2-40B4-BE49-F238E27FC236}">
                <a16:creationId xmlns:a16="http://schemas.microsoft.com/office/drawing/2014/main" id="{94789802-6059-4ADF-BB38-530F36A5A636}"/>
              </a:ext>
            </a:extLst>
          </p:cNvPr>
          <p:cNvPicPr/>
          <p:nvPr/>
        </p:nvPicPr>
        <p:blipFill rotWithShape="1">
          <a:blip r:embed="rId5" cstate="print">
            <a:extLst>
              <a:ext uri="{28A0092B-C50C-407E-A947-70E740481C1C}">
                <a14:useLocalDpi xmlns:a14="http://schemas.microsoft.com/office/drawing/2010/main" val="0"/>
              </a:ext>
            </a:extLst>
          </a:blip>
          <a:srcRect r="52242"/>
          <a:stretch/>
        </p:blipFill>
        <p:spPr bwMode="auto">
          <a:xfrm>
            <a:off x="5121341" y="3535122"/>
            <a:ext cx="1316337" cy="2138290"/>
          </a:xfrm>
          <a:prstGeom prst="rect">
            <a:avLst/>
          </a:prstGeom>
          <a:noFill/>
        </p:spPr>
      </p:pic>
      <p:grpSp>
        <p:nvGrpSpPr>
          <p:cNvPr id="19" name="Group 18" descr="Schematic of self-assembly process">
            <a:extLst>
              <a:ext uri="{FF2B5EF4-FFF2-40B4-BE49-F238E27FC236}">
                <a16:creationId xmlns:a16="http://schemas.microsoft.com/office/drawing/2014/main" id="{A7978787-2150-471E-A09F-0F866164ADBE}"/>
              </a:ext>
            </a:extLst>
          </p:cNvPr>
          <p:cNvGrpSpPr/>
          <p:nvPr/>
        </p:nvGrpSpPr>
        <p:grpSpPr>
          <a:xfrm>
            <a:off x="6643113" y="3535122"/>
            <a:ext cx="1865092" cy="2079436"/>
            <a:chOff x="6746227" y="3695658"/>
            <a:chExt cx="1576710" cy="1757912"/>
          </a:xfrm>
        </p:grpSpPr>
        <p:pic>
          <p:nvPicPr>
            <p:cNvPr id="14" name="Picture 13" descr="Chart, scatter chart&#10;&#10;Description automatically generated">
              <a:extLst>
                <a:ext uri="{FF2B5EF4-FFF2-40B4-BE49-F238E27FC236}">
                  <a16:creationId xmlns:a16="http://schemas.microsoft.com/office/drawing/2014/main" id="{6B01C4F7-CD16-442B-B235-E3083073084E}"/>
                </a:ext>
              </a:extLst>
            </p:cNvPr>
            <p:cNvPicPr>
              <a:picLocks noChangeAspect="1"/>
            </p:cNvPicPr>
            <p:nvPr/>
          </p:nvPicPr>
          <p:blipFill rotWithShape="1">
            <a:blip r:embed="rId6"/>
            <a:srcRect l="32468" t="10589" r="31045" b="12513"/>
            <a:stretch/>
          </p:blipFill>
          <p:spPr>
            <a:xfrm>
              <a:off x="6746227" y="3695658"/>
              <a:ext cx="1541417" cy="1757912"/>
            </a:xfrm>
            <a:prstGeom prst="rect">
              <a:avLst/>
            </a:prstGeom>
          </p:spPr>
        </p:pic>
        <p:sp>
          <p:nvSpPr>
            <p:cNvPr id="18" name="Rectangle 17">
              <a:extLst>
                <a:ext uri="{FF2B5EF4-FFF2-40B4-BE49-F238E27FC236}">
                  <a16:creationId xmlns:a16="http://schemas.microsoft.com/office/drawing/2014/main" id="{72B32986-11C7-40D3-9BAB-D7617238C938}"/>
                </a:ext>
              </a:extLst>
            </p:cNvPr>
            <p:cNvSpPr/>
            <p:nvPr/>
          </p:nvSpPr>
          <p:spPr>
            <a:xfrm>
              <a:off x="8236744" y="4008635"/>
              <a:ext cx="86193" cy="776287"/>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12618</TotalTime>
  <Words>158</Words>
  <Application>Microsoft Office PowerPoint</Application>
  <PresentationFormat>On-screen Show (4:3)</PresentationFormat>
  <Paragraphs>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Self-assembly of nanocrystals into strongly electronically coupled all-inorganic supercrystals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Schneider, Jamison T</cp:lastModifiedBy>
  <cp:revision>56</cp:revision>
  <cp:lastPrinted>2016-08-01T15:14:13Z</cp:lastPrinted>
  <dcterms:created xsi:type="dcterms:W3CDTF">2016-07-19T18:16:54Z</dcterms:created>
  <dcterms:modified xsi:type="dcterms:W3CDTF">2023-03-23T18:40:46Z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1bec0460-ce61-4019-9cc2-af1619a956ad</vt:lpwstr>
  </property>
  <property fmtid="{D5CDD505-2E9C-101B-9397-08002B2CF9AE}" pid="3" name="ContainsCUI">
    <vt:lpwstr>No</vt:lpwstr>
  </property>
</Properties>
</file>