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4" r:id="rId2"/>
  </p:sldIdLst>
  <p:sldSz cx="9144000" cy="6858000" type="screen4x3"/>
  <p:notesSz cx="701675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3939"/>
  </p:normalViewPr>
  <p:slideViewPr>
    <p:cSldViewPr snapToGrid="0" snapToObjects="1">
      <p:cViewPr varScale="1">
        <p:scale>
          <a:sx n="103" d="100"/>
          <a:sy n="103" d="100"/>
        </p:scale>
        <p:origin x="120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227" cy="467363"/>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idx="1"/>
          </p:nvPr>
        </p:nvSpPr>
        <p:spPr>
          <a:xfrm>
            <a:off x="3973935" y="0"/>
            <a:ext cx="3041227" cy="467363"/>
          </a:xfrm>
          <a:prstGeom prst="rect">
            <a:avLst/>
          </a:prstGeom>
        </p:spPr>
        <p:txBody>
          <a:bodyPr vert="horz" lIns="91541" tIns="45770" rIns="91541" bIns="45770" rtlCol="0"/>
          <a:lstStyle>
            <a:lvl1pPr algn="r">
              <a:defRPr sz="1200"/>
            </a:lvl1pPr>
          </a:lstStyle>
          <a:p>
            <a:fld id="{6EB61B28-D2CD-E445-B870-48E0753C96D3}" type="datetimeFigureOut">
              <a:rPr lang="en-US" smtClean="0"/>
              <a:t>3/23/2023</a:t>
            </a:fld>
            <a:endParaRPr lang="en-US" dirty="0"/>
          </a:p>
        </p:txBody>
      </p:sp>
      <p:sp>
        <p:nvSpPr>
          <p:cNvPr id="4" name="Slide Image Placeholder 3"/>
          <p:cNvSpPr>
            <a:spLocks noGrp="1" noRot="1" noChangeAspect="1"/>
          </p:cNvSpPr>
          <p:nvPr>
            <p:ph type="sldImg" idx="2"/>
          </p:nvPr>
        </p:nvSpPr>
        <p:spPr>
          <a:xfrm>
            <a:off x="1414463" y="1163638"/>
            <a:ext cx="4187825" cy="3141662"/>
          </a:xfrm>
          <a:prstGeom prst="rect">
            <a:avLst/>
          </a:prstGeom>
          <a:noFill/>
          <a:ln w="12700">
            <a:solidFill>
              <a:prstClr val="black"/>
            </a:solidFill>
          </a:ln>
        </p:spPr>
        <p:txBody>
          <a:bodyPr vert="horz" lIns="91541" tIns="45770" rIns="91541" bIns="45770" rtlCol="0" anchor="ctr"/>
          <a:lstStyle/>
          <a:p>
            <a:endParaRPr lang="en-US" dirty="0"/>
          </a:p>
        </p:txBody>
      </p:sp>
      <p:sp>
        <p:nvSpPr>
          <p:cNvPr id="5" name="Notes Placeholder 4"/>
          <p:cNvSpPr>
            <a:spLocks noGrp="1"/>
          </p:cNvSpPr>
          <p:nvPr>
            <p:ph type="body" sz="quarter" idx="3"/>
          </p:nvPr>
        </p:nvSpPr>
        <p:spPr>
          <a:xfrm>
            <a:off x="702311" y="4479687"/>
            <a:ext cx="5612129" cy="3665776"/>
          </a:xfrm>
          <a:prstGeom prst="rect">
            <a:avLst/>
          </a:prstGeom>
        </p:spPr>
        <p:txBody>
          <a:bodyPr vert="horz" lIns="91541" tIns="45770" rIns="91541" bIns="457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1227" cy="467363"/>
          </a:xfrm>
          <a:prstGeom prst="rect">
            <a:avLst/>
          </a:prstGeom>
        </p:spPr>
        <p:txBody>
          <a:bodyPr vert="horz" lIns="91541" tIns="45770" rIns="91541" bIns="457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3935" y="8841738"/>
            <a:ext cx="3041227" cy="467363"/>
          </a:xfrm>
          <a:prstGeom prst="rect">
            <a:avLst/>
          </a:prstGeom>
        </p:spPr>
        <p:txBody>
          <a:bodyPr vert="horz" lIns="91541" tIns="45770" rIns="91541" bIns="45770" rtlCol="0" anchor="b"/>
          <a:lstStyle>
            <a:lvl1pPr algn="r">
              <a:defRPr sz="1200"/>
            </a:lvl1pPr>
          </a:lstStyle>
          <a:p>
            <a:fld id="{33CEEF20-DA15-5246-8B40-57BC1D454CBA}" type="slidenum">
              <a:rPr lang="en-US" smtClean="0"/>
              <a:t>‹#›</a:t>
            </a:fld>
            <a:endParaRPr lang="en-US" dirty="0"/>
          </a:p>
        </p:txBody>
      </p:sp>
    </p:spTree>
    <p:extLst>
      <p:ext uri="{BB962C8B-B14F-4D97-AF65-F5344CB8AC3E}">
        <p14:creationId xmlns:p14="http://schemas.microsoft.com/office/powerpoint/2010/main" val="14641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latin typeface="Arial"/>
              <a:ea typeface="Arial"/>
            </a:endParaRPr>
          </a:p>
        </p:txBody>
      </p:sp>
      <p:sp>
        <p:nvSpPr>
          <p:cNvPr id="4" name="Slide Number Placeholder 3"/>
          <p:cNvSpPr>
            <a:spLocks noGrp="1"/>
          </p:cNvSpPr>
          <p:nvPr>
            <p:ph type="sldNum" sz="quarter" idx="10"/>
          </p:nvPr>
        </p:nvSpPr>
        <p:spPr/>
        <p:txBody>
          <a:bodyPr/>
          <a:lstStyle/>
          <a:p>
            <a:fld id="{33CEEF20-DA15-5246-8B40-57BC1D454CBA}" type="slidenum">
              <a:rPr lang="en-US" smtClean="0"/>
              <a:t>1</a:t>
            </a:fld>
            <a:endParaRPr lang="en-US" dirty="0"/>
          </a:p>
        </p:txBody>
      </p:sp>
    </p:spTree>
    <p:extLst>
      <p:ext uri="{BB962C8B-B14F-4D97-AF65-F5344CB8AC3E}">
        <p14:creationId xmlns:p14="http://schemas.microsoft.com/office/powerpoint/2010/main" val="74525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Title SlideHeader">
            <a:extLst>
              <a:ext uri="{FF2B5EF4-FFF2-40B4-BE49-F238E27FC236}">
                <a16:creationId xmlns:a16="http://schemas.microsoft.com/office/drawing/2014/main" id="{D2B948B3-B593-87E4-9C2F-0195CE768B46}"/>
              </a:ext>
            </a:extLst>
          </p:cNvPr>
          <p:cNvSpPr txBox="1"/>
          <p:nvPr userDrawn="1"/>
        </p:nvSpPr>
        <p:spPr>
          <a:xfrm>
            <a:off x="0" y="0"/>
            <a:ext cx="9144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CF4FFA24-DA86-E290-AF89-B63FADCF1415}"/>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Title and ContentHeader">
            <a:extLst>
              <a:ext uri="{FF2B5EF4-FFF2-40B4-BE49-F238E27FC236}">
                <a16:creationId xmlns:a16="http://schemas.microsoft.com/office/drawing/2014/main" id="{318CCE83-E962-A7F2-8621-6FEB2AE9B7AE}"/>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
        <p:nvSpPr>
          <p:cNvPr id="8" name="hcSlideMaster.Two ContentHeader">
            <a:extLst>
              <a:ext uri="{FF2B5EF4-FFF2-40B4-BE49-F238E27FC236}">
                <a16:creationId xmlns:a16="http://schemas.microsoft.com/office/drawing/2014/main" id="{E5127C5B-0E13-8B91-E06C-C1F375277A64}"/>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Section HeaderHeader">
            <a:extLst>
              <a:ext uri="{FF2B5EF4-FFF2-40B4-BE49-F238E27FC236}">
                <a16:creationId xmlns:a16="http://schemas.microsoft.com/office/drawing/2014/main" id="{6919B79C-12A9-F39A-03AF-4D6413487831}"/>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
        <p:nvSpPr>
          <p:cNvPr id="10" name="hcSlideMaster.ComparisonHeader">
            <a:extLst>
              <a:ext uri="{FF2B5EF4-FFF2-40B4-BE49-F238E27FC236}">
                <a16:creationId xmlns:a16="http://schemas.microsoft.com/office/drawing/2014/main" id="{87BED4E7-8A9A-9CF6-754E-6AA8EBDA9F19}"/>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TITUS">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203039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3/23/2023</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 id="2147483667" r:id="rId6"/>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1800" b="1" dirty="0">
                <a:solidFill>
                  <a:schemeClr val="tx1"/>
                </a:solidFill>
              </a:rPr>
              <a:t>Superatom Regiochemistry Dictates the Assembly and Surface Reactivity of a Two-Dimensional Material</a:t>
            </a:r>
          </a:p>
        </p:txBody>
      </p:sp>
      <p:sp>
        <p:nvSpPr>
          <p:cNvPr id="5" name="Content Placeholder 4">
            <a:extLst>
              <a:ext uri="{FF2B5EF4-FFF2-40B4-BE49-F238E27FC236}">
                <a16:creationId xmlns:a16="http://schemas.microsoft.com/office/drawing/2014/main" id="{8BC003A9-1D9C-E985-209E-6EDAEFCDD01F}"/>
              </a:ext>
            </a:extLst>
          </p:cNvPr>
          <p:cNvSpPr>
            <a:spLocks noGrp="1"/>
          </p:cNvSpPr>
          <p:nvPr>
            <p:ph sz="half" idx="2"/>
          </p:nvPr>
        </p:nvSpPr>
        <p:spPr/>
        <p:txBody>
          <a:bodyPr/>
          <a:lstStyle/>
          <a:p>
            <a:endParaRPr lang="en-US"/>
          </a:p>
        </p:txBody>
      </p:sp>
      <p:sp>
        <p:nvSpPr>
          <p:cNvPr id="7" name="Rectangle 6"/>
          <p:cNvSpPr/>
          <p:nvPr/>
        </p:nvSpPr>
        <p:spPr>
          <a:xfrm>
            <a:off x="4220012" y="1079712"/>
            <a:ext cx="5020065" cy="338554"/>
          </a:xfrm>
          <a:prstGeom prst="rect">
            <a:avLst/>
          </a:prstGeom>
        </p:spPr>
        <p:txBody>
          <a:bodyPr wrap="square" anchor="ctr">
            <a:spAutoFit/>
          </a:bodyPr>
          <a:lstStyle/>
          <a:p>
            <a:pPr algn="ctr"/>
            <a:r>
              <a:rPr lang="en-US" sz="1600" b="1" dirty="0">
                <a:solidFill>
                  <a:schemeClr val="bg1"/>
                </a:solidFill>
              </a:rPr>
              <a:t>Colin Nuckolls, Columbia University</a:t>
            </a:r>
          </a:p>
        </p:txBody>
      </p:sp>
      <p:sp>
        <p:nvSpPr>
          <p:cNvPr id="8" name="Rectangle 7"/>
          <p:cNvSpPr/>
          <p:nvPr/>
        </p:nvSpPr>
        <p:spPr>
          <a:xfrm>
            <a:off x="152400" y="316141"/>
            <a:ext cx="2759824" cy="338554"/>
          </a:xfrm>
          <a:prstGeom prst="rect">
            <a:avLst/>
          </a:prstGeom>
        </p:spPr>
        <p:txBody>
          <a:bodyPr wrap="square" anchor="ctr">
            <a:spAutoFit/>
          </a:bodyPr>
          <a:lstStyle/>
          <a:p>
            <a:r>
              <a:rPr lang="ro-RO" sz="1600" b="1" dirty="0">
                <a:solidFill>
                  <a:schemeClr val="bg1"/>
                </a:solidFill>
              </a:rPr>
              <a:t>DMR</a:t>
            </a:r>
            <a:r>
              <a:rPr lang="en-US" sz="1600" b="1" dirty="0">
                <a:solidFill>
                  <a:schemeClr val="bg1"/>
                </a:solidFill>
              </a:rPr>
              <a:t> </a:t>
            </a:r>
            <a:r>
              <a:rPr lang="ro-RO" sz="1600" b="1" dirty="0">
                <a:solidFill>
                  <a:schemeClr val="bg1"/>
                </a:solidFill>
              </a:rPr>
              <a:t>2011738</a:t>
            </a:r>
            <a:endParaRPr lang="en-US" sz="1600" b="1" dirty="0">
              <a:solidFill>
                <a:schemeClr val="bg1"/>
              </a:solidFill>
            </a:endParaRPr>
          </a:p>
        </p:txBody>
      </p:sp>
      <p:sp>
        <p:nvSpPr>
          <p:cNvPr id="19" name="Rectangle 18"/>
          <p:cNvSpPr/>
          <p:nvPr/>
        </p:nvSpPr>
        <p:spPr>
          <a:xfrm>
            <a:off x="4893531" y="1703376"/>
            <a:ext cx="4016637" cy="4324261"/>
          </a:xfrm>
          <a:prstGeom prst="rect">
            <a:avLst/>
          </a:prstGeom>
        </p:spPr>
        <p:txBody>
          <a:bodyPr wrap="square">
            <a:spAutoFit/>
          </a:bodyPr>
          <a:lstStyle/>
          <a:p>
            <a:pPr algn="just"/>
            <a:r>
              <a:rPr lang="en-US" sz="1100" dirty="0"/>
              <a:t>The area of two-dimensional (2D) materials research would benefit greatly from the development of synthetically tunable van der Waals (vdW) materials. While the bottom-up synthesis of 2D frameworks from nanoscale building blocks holds great promise in this quest, there are many remaining hurdles, including the design of building blocks that reliably produce 2D lattices and the growth of macroscopic crystals that can be exfoliated to produce 2D materials. In a recent publication,  IRG2 PIs reported the regioselective synthesis of the cluster [</a:t>
            </a:r>
            <a:r>
              <a:rPr lang="en-US" sz="1100" i="1" dirty="0"/>
              <a:t>trans</a:t>
            </a:r>
            <a:r>
              <a:rPr lang="en-US" sz="1100" dirty="0"/>
              <a:t>-Co</a:t>
            </a:r>
            <a:r>
              <a:rPr lang="en-US" sz="1100" baseline="-25000" dirty="0"/>
              <a:t>6</a:t>
            </a:r>
            <a:r>
              <a:rPr lang="en-US" sz="1100" dirty="0"/>
              <a:t>Se</a:t>
            </a:r>
            <a:r>
              <a:rPr lang="en-US" sz="1100" baseline="-25000" dirty="0"/>
              <a:t>8</a:t>
            </a:r>
            <a:r>
              <a:rPr lang="en-US" sz="1100" dirty="0"/>
              <a:t>(CN)</a:t>
            </a:r>
            <a:r>
              <a:rPr lang="en-US" sz="1100" baseline="-25000" dirty="0"/>
              <a:t>4</a:t>
            </a:r>
            <a:r>
              <a:rPr lang="en-US" sz="1100" dirty="0"/>
              <a:t>(CO)</a:t>
            </a:r>
            <a:r>
              <a:rPr lang="en-US" sz="1100" baseline="-25000" dirty="0"/>
              <a:t>2</a:t>
            </a:r>
            <a:r>
              <a:rPr lang="en-US" sz="1100" dirty="0"/>
              <a:t>]</a:t>
            </a:r>
            <a:r>
              <a:rPr lang="en-US" sz="1100" baseline="30000" dirty="0"/>
              <a:t>3–/4–</a:t>
            </a:r>
            <a:r>
              <a:rPr lang="en-US" sz="1100" dirty="0"/>
              <a:t>, a “superatomic” building block designed to polymerize and assemble into a 2D cyanometalate lattice whose surfaces are chemically addressable. The resulting vdW material (Panels a and b), [Co(py)</a:t>
            </a:r>
            <a:r>
              <a:rPr lang="en-US" sz="1100" baseline="-25000" dirty="0"/>
              <a:t>4</a:t>
            </a:r>
            <a:r>
              <a:rPr lang="en-US" sz="1100" dirty="0"/>
              <a:t>]</a:t>
            </a:r>
            <a:r>
              <a:rPr lang="en-US" sz="1100" baseline="-25000" dirty="0"/>
              <a:t>2</a:t>
            </a:r>
            <a:r>
              <a:rPr lang="en-US" sz="1100" dirty="0"/>
              <a:t>[</a:t>
            </a:r>
            <a:r>
              <a:rPr lang="en-US" sz="1100" i="1" dirty="0"/>
              <a:t>trans</a:t>
            </a:r>
            <a:r>
              <a:rPr lang="en-US" sz="1100" dirty="0"/>
              <a:t>-Co</a:t>
            </a:r>
            <a:r>
              <a:rPr lang="en-US" sz="1100" baseline="-25000" dirty="0"/>
              <a:t>6</a:t>
            </a:r>
            <a:r>
              <a:rPr lang="en-US" sz="1100" dirty="0"/>
              <a:t>Se</a:t>
            </a:r>
            <a:r>
              <a:rPr lang="en-US" sz="1100" baseline="-25000" dirty="0"/>
              <a:t>8</a:t>
            </a:r>
            <a:r>
              <a:rPr lang="en-US" sz="1100" dirty="0"/>
              <a:t>(CN)</a:t>
            </a:r>
            <a:r>
              <a:rPr lang="en-US" sz="1100" baseline="-25000" dirty="0"/>
              <a:t>4</a:t>
            </a:r>
            <a:r>
              <a:rPr lang="en-US" sz="1100" dirty="0"/>
              <a:t>(CO)</a:t>
            </a:r>
            <a:r>
              <a:rPr lang="en-US" sz="1100" baseline="-25000" dirty="0"/>
              <a:t>2</a:t>
            </a:r>
            <a:r>
              <a:rPr lang="en-US" sz="1100" dirty="0"/>
              <a:t>], grows as bulk single crystals (Panel c) that can be mechanically exfoliated to produce flakes as thin as bilayers (Panel d and e), with photolabile CO ligands on the exfoliated surface. As a proof of concept, we show that these surface CO ligands can be replaced by 4-isocyanoazobenzene under blue light irradiation. This work demonstrates that the bottom-up assembly of layered vdW materials from superatoms is a promising and versatile approach to create 2D materials with tunable physical and chemical properties.</a:t>
            </a:r>
            <a:endParaRPr lang="en-US" sz="1100" dirty="0">
              <a:ea typeface="Arial"/>
            </a:endParaRPr>
          </a:p>
        </p:txBody>
      </p:sp>
      <p:pic>
        <p:nvPicPr>
          <p:cNvPr id="1026" name="Picture 2" descr="Top: crystal structure of the new supertonic solid as seen from the top (panel a) and side view (panel b).  Panel c: picture of a bulk crystal, roughly square and black-colored. Panel d, optical micrograph of thin flake exfoliated from the bulk crystal. Panel e, AFM image of exfoliated flake showing regions with 2, 3 and 4 layers. ">
            <a:extLst>
              <a:ext uri="{FF2B5EF4-FFF2-40B4-BE49-F238E27FC236}">
                <a16:creationId xmlns:a16="http://schemas.microsoft.com/office/drawing/2014/main" id="{00AF6269-BEB2-0745-A8BD-289968E93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46" y="1762654"/>
            <a:ext cx="4115982" cy="404206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descr="Bartholomew. Meirzadeh, Stone, Koay, Steigerwald, Nuckolls, Crowther, Roy, J. Am. Chem. Soc., 2021, 144 , 1119.  &#10;">
            <a:extLst>
              <a:ext uri="{FF2B5EF4-FFF2-40B4-BE49-F238E27FC236}">
                <a16:creationId xmlns:a16="http://schemas.microsoft.com/office/drawing/2014/main" id="{D536599D-6F54-F54C-AC5A-DDFAFF4237C7}"/>
              </a:ext>
            </a:extLst>
          </p:cNvPr>
          <p:cNvSpPr/>
          <p:nvPr/>
        </p:nvSpPr>
        <p:spPr>
          <a:xfrm>
            <a:off x="405246" y="5936998"/>
            <a:ext cx="7211308" cy="246221"/>
          </a:xfrm>
          <a:prstGeom prst="rect">
            <a:avLst/>
          </a:prstGeom>
        </p:spPr>
        <p:txBody>
          <a:bodyPr wrap="square">
            <a:spAutoFit/>
          </a:bodyPr>
          <a:lstStyle/>
          <a:p>
            <a:r>
              <a:rPr lang="en-US" sz="1000" dirty="0">
                <a:latin typeface="Arial" panose="020B0604020202020204" pitchFamily="34" charset="0"/>
                <a:ea typeface="Calibri" panose="020F0502020204030204" pitchFamily="34" charset="0"/>
                <a:cs typeface="Arial" panose="020B0604020202020204" pitchFamily="34" charset="0"/>
              </a:rPr>
              <a:t>Bartholomew. Meirzadeh, Stone, Koay, Steigerwald, Nuckolls, Crowther, Roy, </a:t>
            </a:r>
            <a:r>
              <a:rPr lang="en-US" sz="1000" i="1" dirty="0">
                <a:latin typeface="Arial" panose="020B0604020202020204" pitchFamily="34" charset="0"/>
                <a:ea typeface="Calibri" panose="020F0502020204030204" pitchFamily="34" charset="0"/>
                <a:cs typeface="Arial" panose="020B0604020202020204" pitchFamily="34" charset="0"/>
              </a:rPr>
              <a:t>J. Am. Chem. Soc., </a:t>
            </a:r>
            <a:r>
              <a:rPr lang="en-US" sz="1000" b="1" dirty="0">
                <a:latin typeface="Arial" panose="020B0604020202020204" pitchFamily="34" charset="0"/>
                <a:ea typeface="Calibri" panose="020F0502020204030204" pitchFamily="34" charset="0"/>
                <a:cs typeface="Arial" panose="020B0604020202020204" pitchFamily="34" charset="0"/>
              </a:rPr>
              <a:t>2021</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i="1" dirty="0">
                <a:latin typeface="Arial" panose="020B0604020202020204" pitchFamily="34" charset="0"/>
                <a:ea typeface="Calibri" panose="020F0502020204030204" pitchFamily="34" charset="0"/>
                <a:cs typeface="Arial" panose="020B0604020202020204" pitchFamily="34" charset="0"/>
              </a:rPr>
              <a:t>144</a:t>
            </a:r>
            <a:r>
              <a:rPr lang="en-US" sz="1000" dirty="0">
                <a:latin typeface="Arial" panose="020B0604020202020204" pitchFamily="34" charset="0"/>
                <a:ea typeface="Calibri" panose="020F0502020204030204" pitchFamily="34" charset="0"/>
                <a:cs typeface="Arial" panose="020B0604020202020204" pitchFamily="34" charset="0"/>
              </a:rPr>
              <a:t> , 1119. </a:t>
            </a:r>
            <a:r>
              <a:rPr lang="en-US" sz="1000" b="1" dirty="0">
                <a:latin typeface="Arial" panose="020B0604020202020204" pitchFamily="34" charset="0"/>
                <a:ea typeface="Calibri" panose="020F050202020403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166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19334</TotalTime>
  <Words>291</Words>
  <Application>Microsoft Office PowerPoint</Application>
  <PresentationFormat>On-screen Show (4:3)</PresentationFormat>
  <Paragraphs>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Superatom Regiochemistry Dictates the Assembly and Surface Reactivity of a Two-Dimensional Material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Schneider, Jamison T</cp:lastModifiedBy>
  <cp:revision>145</cp:revision>
  <cp:lastPrinted>2018-05-04T20:06:12Z</cp:lastPrinted>
  <dcterms:created xsi:type="dcterms:W3CDTF">2016-07-19T18:16:54Z</dcterms:created>
  <dcterms:modified xsi:type="dcterms:W3CDTF">2023-03-23T18:39:12Z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90583ef6-3320-4ad7-b16e-c0bce94368cc</vt:lpwstr>
  </property>
  <property fmtid="{D5CDD505-2E9C-101B-9397-08002B2CF9AE}" pid="3" name="ContainsCUI">
    <vt:lpwstr>No</vt:lpwstr>
  </property>
</Properties>
</file>