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chers, Julie A. (Fed)" initials="BJA(" lastIdx="1" clrIdx="0">
    <p:extLst>
      <p:ext uri="{19B8F6BF-5375-455C-9EA6-DF929625EA0E}">
        <p15:presenceInfo xmlns:p15="http://schemas.microsoft.com/office/powerpoint/2012/main" userId="S::borchers@nist.gov::93e428eb-8b17-4d12-81b7-00ea4d3cac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7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6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1686-A996-4DEF-9657-AD5FF3A70E85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B4908-C732-43B1-8BFF-B92B5D083E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2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8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FAE3-9700-46FF-8B74-1D2E74E47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647A4-A9AA-4193-A206-5F77E6DF7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F138-3A8D-44F1-928F-49ED6992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1F12-45BC-49B3-82D9-9579A1589CB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67C53-A137-4058-9863-BC7D3CCD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F5B10-3695-477C-AEAB-68825CD2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355-86ED-46B0-835C-5B15CCEA8D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91CBDEB8-26DF-E050-15F9-1C3F75C8BEB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6E1758F0-CEC4-C041-434C-6F054E074D98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0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5CED-E142-491E-B88A-14B7C49D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15082-48E7-4C86-8295-66A460BCF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36F4-AFE0-47E4-A119-86C3A056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1F12-45BC-49B3-82D9-9579A1589CB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24961-B71F-4098-94D0-109244B2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9BEB7-248D-40B7-A408-46406ED4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355-86ED-46B0-835C-5B15CCEA8D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Title and Vertical TextHeader">
            <a:extLst>
              <a:ext uri="{FF2B5EF4-FFF2-40B4-BE49-F238E27FC236}">
                <a16:creationId xmlns:a16="http://schemas.microsoft.com/office/drawing/2014/main" id="{5C39623A-D8CA-2780-BC47-8BD33194DD1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3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986AB-4ACB-4F7F-8215-E002E6A85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434C5-FBC8-4A27-BC7A-75E23918A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C291C-5918-4C17-8601-1449C6B9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1F12-45BC-49B3-82D9-9579A1589CB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A2A23-E116-4804-B999-3C666F84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5253B-7A51-442F-8906-E47FD4A5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355-86ED-46B0-835C-5B15CCEA8D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Vertical Title and TextHeader">
            <a:extLst>
              <a:ext uri="{FF2B5EF4-FFF2-40B4-BE49-F238E27FC236}">
                <a16:creationId xmlns:a16="http://schemas.microsoft.com/office/drawing/2014/main" id="{6A0C565E-1503-4588-0F93-DC0D24F8C18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7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hcSlideMaster.1_Title and ContentHeader">
            <a:extLst>
              <a:ext uri="{FF2B5EF4-FFF2-40B4-BE49-F238E27FC236}">
                <a16:creationId xmlns:a16="http://schemas.microsoft.com/office/drawing/2014/main" id="{6BE98892-1E18-2FC7-5E8C-0414C18BDF8A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4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752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6BE9-0466-467B-81F1-E85B5876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E1246-06DA-4E42-A72F-4EC076127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E5CF7-C4B6-47AA-AA09-89EF0538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1F12-45BC-49B3-82D9-9579A1589CB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19AD0-2EB9-4B86-A241-1FCF955F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03D0D-3E29-4C94-A528-98F42E3F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355-86ED-46B0-835C-5B15CCEA8D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Title and ContentHeader">
            <a:extLst>
              <a:ext uri="{FF2B5EF4-FFF2-40B4-BE49-F238E27FC236}">
                <a16:creationId xmlns:a16="http://schemas.microsoft.com/office/drawing/2014/main" id="{3640B408-B23B-7607-3BA1-2C604EDE261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0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606B-6D66-445B-BB33-E2A1CE24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9BAA6-E4D2-460D-A8B4-D501A076B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8EE7-174A-4D45-B978-4F906A41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1F12-45BC-49B3-82D9-9579A1589CB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0FE3-4A9D-4771-A693-7A4FAFE9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55C65-584F-41B2-AFB1-8818A8BB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355-86ED-46B0-835C-5B15CCEA8D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cSlideMaster.Section HeaderHeader">
            <a:extLst>
              <a:ext uri="{FF2B5EF4-FFF2-40B4-BE49-F238E27FC236}">
                <a16:creationId xmlns:a16="http://schemas.microsoft.com/office/drawing/2014/main" id="{13C675CC-0FBD-47D2-DC47-6BA4BE7095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2BED-2517-45DB-A97E-0EC910E5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685A1-E896-46D4-AEAE-E8CA9594E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81CE8-EF62-4896-98A3-608AE9F67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B23E1-1AC8-4F34-9A0D-E92F872F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1F12-45BC-49B3-82D9-9579A1589CB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7DDEE-B10A-4CE8-B51B-70D099EE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E126A-6306-4551-80AB-72DC307C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355-86ED-46B0-835C-5B15CCEA8D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hcSlideMaster.Two ContentHeader">
            <a:extLst>
              <a:ext uri="{FF2B5EF4-FFF2-40B4-BE49-F238E27FC236}">
                <a16:creationId xmlns:a16="http://schemas.microsoft.com/office/drawing/2014/main" id="{F32E404D-B82F-CBD3-7E57-93B0FD05E1E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9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6A1F-B25E-4C62-9C87-C459768A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F0A7B-3FEF-4870-9B0A-AC335F7C8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25928-0061-4027-AE54-9AC346951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AD5BF-F04C-4634-9F92-FF77F290E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812F31-F2BB-4B85-BEA5-DAA4FDC20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97B3C-61D5-4561-B104-6BB86F82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1F12-45BC-49B3-82D9-9579A1589CB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806A8E-4E06-4ECF-A429-9C1DCD6D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B2406-D8D6-4993-92EB-F9B89DE2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355-86ED-46B0-835C-5B15CCEA8D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hcSlideMaster.ComparisonHeader">
            <a:extLst>
              <a:ext uri="{FF2B5EF4-FFF2-40B4-BE49-F238E27FC236}">
                <a16:creationId xmlns:a16="http://schemas.microsoft.com/office/drawing/2014/main" id="{2A5350B8-0128-DD96-9D06-DEC0CB32D58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8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4FD1-C3D3-4AB5-85F4-770D405F0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04D44-035D-4848-BFDB-140D15BE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1F12-45BC-49B3-82D9-9579A1589CB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32FC1-9D00-4755-BEC1-8C978F4F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6802E-D436-4C2C-8198-CD4C9DAB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355-86ED-46B0-835C-5B15CCEA8D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cSlideMaster.Title OnlyHeader">
            <a:extLst>
              <a:ext uri="{FF2B5EF4-FFF2-40B4-BE49-F238E27FC236}">
                <a16:creationId xmlns:a16="http://schemas.microsoft.com/office/drawing/2014/main" id="{606901FB-DFEF-94DB-18B3-C4FED525FE7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3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9AB62-05D2-454C-AEA4-A93DF568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1F12-45BC-49B3-82D9-9579A1589CB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7CDE97-123A-4124-A42D-52B7FAA4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AFE86-D5CF-4B09-B9A1-92CB81F6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355-86ED-46B0-835C-5B15CCEA8D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619C45DE-E858-575B-D8ED-8620B5897BC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7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44E8-BF21-4E1D-8FCE-4EE3794E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F4FE-3635-41CD-87C1-E8800059B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E3775-71F0-4C85-90F1-1AEA33BB3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71A2F-10D1-4562-974C-F6A44E51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1F12-45BC-49B3-82D9-9579A1589CB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41C4E-D463-46F4-BC9D-5C4FF54C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BFF06-7969-46C1-81FB-9390C394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355-86ED-46B0-835C-5B15CCEA8D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hcSlideMaster.Content with CaptionHeader">
            <a:extLst>
              <a:ext uri="{FF2B5EF4-FFF2-40B4-BE49-F238E27FC236}">
                <a16:creationId xmlns:a16="http://schemas.microsoft.com/office/drawing/2014/main" id="{ECDEC5AA-1463-3BE7-40A0-67C7CD4D05D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7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34CE-DCBB-41D6-A6D6-623FAE71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FCD75-782E-44D8-9A0C-A80DD6F46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5B0BA-FC58-463E-B045-BCDBEDA49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AE225-1D9E-4FDA-8CA8-7141CE5B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1F12-45BC-49B3-82D9-9579A1589CB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00EE2-9313-4E47-A921-EED8350F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33C54-104A-4479-ABB2-97B5B8A6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355-86ED-46B0-835C-5B15CCEA8D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hcSlideMaster.Picture with CaptionHeader">
            <a:extLst>
              <a:ext uri="{FF2B5EF4-FFF2-40B4-BE49-F238E27FC236}">
                <a16:creationId xmlns:a16="http://schemas.microsoft.com/office/drawing/2014/main" id="{EA0413DF-5273-C230-9D81-603AABE450D8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2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67D81-7C59-41FE-B89D-6757C119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DB8A1-B219-488E-9602-A8A3615DE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8C676-D976-43A4-AF1B-456E063C4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1F12-45BC-49B3-82D9-9579A1589CB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A2624-5A8A-413E-84C4-60BC0BDDA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21E4E-2066-4229-8A4C-385773DBC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E355-86ED-46B0-835C-5B15CCEA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hyperlink" Target="https://github.com/reflectometry/refl1d" TargetMode="External"/><Relationship Id="rId4" Type="http://schemas.openxmlformats.org/officeDocument/2006/relationships/hyperlink" Target="https://www.sasview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D36953-0DFC-4F49-9298-E739FD3F2CFC}"/>
              </a:ext>
            </a:extLst>
          </p:cNvPr>
          <p:cNvSpPr txBox="1"/>
          <p:nvPr/>
        </p:nvSpPr>
        <p:spPr>
          <a:xfrm>
            <a:off x="36985" y="274711"/>
            <a:ext cx="32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DMR 2010792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A6B6D9-02A7-4008-ACE5-5EB589BF4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803" y="6287452"/>
            <a:ext cx="2352680" cy="6033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0E7B79D-5BAB-8346-A71C-FBF2F504FA8E}"/>
              </a:ext>
            </a:extLst>
          </p:cNvPr>
          <p:cNvSpPr/>
          <p:nvPr/>
        </p:nvSpPr>
        <p:spPr>
          <a:xfrm>
            <a:off x="5098473" y="840244"/>
            <a:ext cx="7587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Helvetica" charset="0"/>
              </a:rPr>
              <a:t>Dan Neumann, National Institute of Standards and Technology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C8ED791C-A248-F046-B509-D10940305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5" y="1299459"/>
            <a:ext cx="3855549" cy="4401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/>
              <a:t>Goals:</a:t>
            </a:r>
            <a:endParaRPr lang="en-US" sz="1600" dirty="0"/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Reproducible data analysis and experimental optimization workflows for the user community via Jupyter Lab. 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Experimental optimization of the neutron instrument, measurement, and sample to greatly reduce measurement times and increase data quality.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/>
              <a:t>Complete: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NR and SANS data fitting using </a:t>
            </a:r>
            <a:r>
              <a:rPr lang="en-US" sz="1600" dirty="0">
                <a:hlinkClick r:id="rId4"/>
              </a:rPr>
              <a:t>SASVIEW</a:t>
            </a:r>
            <a:r>
              <a:rPr lang="en-US" sz="1600" dirty="0"/>
              <a:t> and </a:t>
            </a:r>
            <a:r>
              <a:rPr lang="en-US" sz="1600" dirty="0">
                <a:hlinkClick r:id="rId5"/>
              </a:rPr>
              <a:t>Refl1d</a:t>
            </a:r>
            <a:r>
              <a:rPr lang="en-US" sz="1600" dirty="0"/>
              <a:t> software [1] controlled from Jupyter notebooks.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Feature-complete experimental optimization for SANS/NR following previously published method [2].</a:t>
            </a: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C803672B-AF8F-C444-BF23-0EFED7443965}"/>
              </a:ext>
            </a:extLst>
          </p:cNvPr>
          <p:cNvSpPr txBox="1">
            <a:spLocks/>
          </p:cNvSpPr>
          <p:nvPr/>
        </p:nvSpPr>
        <p:spPr>
          <a:xfrm>
            <a:off x="3032308" y="-855"/>
            <a:ext cx="8453943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Optimization for Neutron Reflectivity (NR)  </a:t>
            </a:r>
          </a:p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Small Angle Neutron Scattering (SANS)</a:t>
            </a:r>
            <a:endParaRPr lang="en-CA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E6CD04F9-6F77-8343-BA05-5EBF18648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015" y="1306146"/>
            <a:ext cx="3911032" cy="4801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b="1" dirty="0"/>
              <a:t>Complete (continued):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Gaussian process-based experimental optimization replacing the slow grid search and supporting more parameters at a time.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Local Jupyter notebook deployment.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/>
              <a:t>Future Goals: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Validation and refinement by CHRNS staff.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Remote deployment of Jupyter notebooks accessible for external users.</a:t>
            </a:r>
          </a:p>
          <a:p>
            <a:pPr eaLnBrk="0" hangingPunct="0">
              <a:spcBef>
                <a:spcPct val="50000"/>
              </a:spcBef>
            </a:pPr>
            <a:endParaRPr lang="en-US" sz="1200" dirty="0"/>
          </a:p>
          <a:p>
            <a:pPr eaLnBrk="0" hangingPunct="0">
              <a:spcBef>
                <a:spcPct val="50000"/>
              </a:spcBef>
            </a:pPr>
            <a:r>
              <a:rPr lang="en-US" sz="1200" dirty="0"/>
              <a:t>[1] SASVIEW and Refl1D were originally developed under NSF DMR-0520547.  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dirty="0"/>
              <a:t>[2] Treece, B. W. et al. Optimization of reflectometry experiments using information theory. Journal of Applied Crystallography </a:t>
            </a:r>
            <a:r>
              <a:rPr lang="en-US" sz="1200" b="1" dirty="0"/>
              <a:t>52</a:t>
            </a:r>
            <a:r>
              <a:rPr lang="en-US" sz="1200" dirty="0"/>
              <a:t>, 47–59 (2019).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1BD17-E9F8-B713-0FD8-CEE0F887E295}"/>
              </a:ext>
            </a:extLst>
          </p:cNvPr>
          <p:cNvSpPr txBox="1"/>
          <p:nvPr/>
        </p:nvSpPr>
        <p:spPr>
          <a:xfrm>
            <a:off x="8303173" y="3753963"/>
            <a:ext cx="3772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Optimal solvent  contrast for two NG7-SANS measurements on silica nanospheres in acetonitrile solvent of different isotopic composition.</a:t>
            </a:r>
          </a:p>
        </p:txBody>
      </p:sp>
      <p:grpSp>
        <p:nvGrpSpPr>
          <p:cNvPr id="28" name="Group 27" descr="Optimal solvent  contrast for two NG7-SANS measurements on silica nanospheres in acetonitrile solvent of different isotopic composition.&#10;">
            <a:extLst>
              <a:ext uri="{FF2B5EF4-FFF2-40B4-BE49-F238E27FC236}">
                <a16:creationId xmlns:a16="http://schemas.microsoft.com/office/drawing/2014/main" id="{A3985807-42A3-BDF8-B834-50D91D4867AE}"/>
              </a:ext>
            </a:extLst>
          </p:cNvPr>
          <p:cNvGrpSpPr/>
          <p:nvPr/>
        </p:nvGrpSpPr>
        <p:grpSpPr>
          <a:xfrm>
            <a:off x="8020464" y="1226913"/>
            <a:ext cx="3772909" cy="2515272"/>
            <a:chOff x="8020464" y="1226913"/>
            <a:chExt cx="3772909" cy="25152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A24125-C7E2-425D-C184-2B47B6A93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0464" y="1226913"/>
              <a:ext cx="3772909" cy="251527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63E8D2-9840-D052-58A5-59A2CC096B30}"/>
                </a:ext>
              </a:extLst>
            </p:cNvPr>
            <p:cNvSpPr txBox="1"/>
            <p:nvPr/>
          </p:nvSpPr>
          <p:spPr>
            <a:xfrm rot="16200000">
              <a:off x="10489256" y="2236044"/>
              <a:ext cx="196245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Information gain (bits)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35AFE9C-A5EF-7986-2092-D5B339A0C6AB}"/>
              </a:ext>
            </a:extLst>
          </p:cNvPr>
          <p:cNvSpPr txBox="1"/>
          <p:nvPr/>
        </p:nvSpPr>
        <p:spPr>
          <a:xfrm>
            <a:off x="10769737" y="4926577"/>
            <a:ext cx="12241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Optimal cuvette thickness for a 2.5 mg/mL lysozyme in D2O measurement at NG7-SANS.</a:t>
            </a:r>
          </a:p>
        </p:txBody>
      </p:sp>
      <p:grpSp>
        <p:nvGrpSpPr>
          <p:cNvPr id="29" name="Group 28" descr="Optimal cuvette thickness for a 2.5 mg/mL lysozyme in D2O measurement at NG7-SANS.&#10;">
            <a:extLst>
              <a:ext uri="{FF2B5EF4-FFF2-40B4-BE49-F238E27FC236}">
                <a16:creationId xmlns:a16="http://schemas.microsoft.com/office/drawing/2014/main" id="{CA92EF70-E26D-766C-3956-AFB2EEF16FEC}"/>
              </a:ext>
            </a:extLst>
          </p:cNvPr>
          <p:cNvGrpSpPr/>
          <p:nvPr/>
        </p:nvGrpSpPr>
        <p:grpSpPr>
          <a:xfrm>
            <a:off x="8126045" y="4280246"/>
            <a:ext cx="2904623" cy="2007206"/>
            <a:chOff x="8173444" y="4256690"/>
            <a:chExt cx="2904623" cy="20072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CA731A-46A4-F553-2933-FAA73B766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3444" y="4256690"/>
              <a:ext cx="2904623" cy="193641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A75244-8E3B-C206-11C2-88F4E146B9A6}"/>
                </a:ext>
              </a:extLst>
            </p:cNvPr>
            <p:cNvSpPr txBox="1"/>
            <p:nvPr/>
          </p:nvSpPr>
          <p:spPr>
            <a:xfrm>
              <a:off x="10030529" y="6048452"/>
              <a:ext cx="3706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(cm)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232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Sitka Subheading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Borchers, Julie A. (Fed)</dc:creator>
  <cp:lastModifiedBy>Williams, Catherine</cp:lastModifiedBy>
  <cp:revision>27</cp:revision>
  <dcterms:created xsi:type="dcterms:W3CDTF">2021-08-21T03:22:14Z</dcterms:created>
  <dcterms:modified xsi:type="dcterms:W3CDTF">2023-03-22T14:20:49Z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c6e926cb-ff83-499c-990a-e51eb94786be</vt:lpwstr>
  </property>
  <property fmtid="{D5CDD505-2E9C-101B-9397-08002B2CF9AE}" pid="3" name="ContainsCUI">
    <vt:lpwstr>No</vt:lpwstr>
  </property>
</Properties>
</file>