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90"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44"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cs typeface="Arial" panose="020B0604020202020204" pitchFamily="34" charset="0"/>
              </a:rPr>
              <a:t>"</a:t>
            </a:r>
            <a:r>
              <a:rPr lang="en-US" sz="1100" dirty="0">
                <a:effectLst/>
                <a:latin typeface="Times New Roman" panose="02020603050405020304" pitchFamily="18" charset="0"/>
                <a:ea typeface="Times New Roman" panose="02020603050405020304" pitchFamily="18" charset="0"/>
              </a:rPr>
              <a:t>Observation of a uniaxial ferroelectric smectic A phase," X. Chen, V. Martinez, P. Nacke, E. Korblova, A. Manabe, M. Klasen-Memmer, G. Freychet, M. Zhernenkov, M. A. Glaser, L. Radzihovsky, J. E. Maclennan, D. M. Walba, M. Bremer, F. Giesselmann, and N. A. Clark, PNAS (2022). </a:t>
            </a:r>
            <a:r>
              <a:rPr lang="en-US" sz="1100" b="1" i="1" dirty="0">
                <a:solidFill>
                  <a:srgbClr val="0000FF"/>
                </a:solidFill>
                <a:effectLst/>
                <a:latin typeface="Times New Roman" panose="02020603050405020304" pitchFamily="18" charset="0"/>
                <a:ea typeface="Times New Roman" panose="02020603050405020304" pitchFamily="18" charset="0"/>
              </a:rPr>
              <a:t>DOI: 10.1073/pnas.2210062119</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66105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E5EC8E05-5E03-8FD5-16DD-FD3A970183F3}"/>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26B9AF87-0124-9C9C-B3EF-DDFA997A7CC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71208E02-FD7E-D3FB-F8EF-DB35101BE7B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8861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3EA81B7-FE5A-EA65-5C4A-E5B4C85CADF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5A1883E1-18AE-FD24-4EAB-D195E070F32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73/pnas.2210062119"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Observation of a uniaxial ferroelectric smectic A phase </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2005170</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541847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Joseph E. Maclennan, University of Colorado Boulder</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267149" y="960819"/>
            <a:ext cx="446743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a:t>The recent discovery of the ferroelectric nematic liquid crystal phase was both thrilling and unexpected, since it appeared in new molecules not much different in structure from many similar materials studied over the last 100 years. A fundamental question following this discovery was whether there could also be a ferroelectric smectic A, the counterpart to the ferroelectric nematic phase obtained when molecules spontaneously position to form planar, fluid layers normal to their molecular long axes. </a:t>
            </a:r>
          </a:p>
          <a:p>
            <a:pPr algn="just" eaLnBrk="1" hangingPunct="1">
              <a:spcAft>
                <a:spcPts val="600"/>
              </a:spcAft>
            </a:pPr>
            <a:r>
              <a:rPr lang="en-US" sz="1400" dirty="0"/>
              <a:t>We have now observed the smectic A</a:t>
            </a:r>
            <a:r>
              <a:rPr lang="en-US" sz="1400" baseline="-25000" dirty="0"/>
              <a:t>F</a:t>
            </a:r>
            <a:r>
              <a:rPr lang="en-US" sz="1400" dirty="0"/>
              <a:t>, confirming it to be a phase of small dipolar, rod-shaped molecules which form two-dimensional fluid layers spaced by approximately the mean molecular length.  The phase is uniaxial, with the molecular director, the local average long-axis orientation, normal to the layer planes,  and ferroelectric, with a large spontaneous electric polarization parallel to the director.  </a:t>
            </a:r>
          </a:p>
          <a:p>
            <a:pPr algn="just" eaLnBrk="1" hangingPunct="1"/>
            <a:r>
              <a:rPr lang="en-US" sz="1200" dirty="0"/>
              <a:t>"Observation of a uniaxial ferroelectric smectic A phase," X. Chen, V. Martinez, P. Nacke, E. Korblova, A. Manabe, M. Klasen-Memmer, G. Freychet, M. Zhernenkov, M. A. Glaser, L. Radzihovsky, J. E. Maclennan, D. M. Walba, M. Bremer, F. Giesselmann, and N. A. Clark, </a:t>
            </a:r>
            <a:r>
              <a:rPr lang="en-US" sz="1200" i="1" dirty="0"/>
              <a:t>PNAS</a:t>
            </a:r>
            <a:r>
              <a:rPr lang="en-US" sz="1200" dirty="0"/>
              <a:t> (2022). </a:t>
            </a:r>
            <a:br>
              <a:rPr lang="en-US" sz="1200" dirty="0"/>
            </a:br>
            <a:r>
              <a:rPr lang="en-US" sz="1200" dirty="0"/>
              <a:t>DOI: </a:t>
            </a:r>
            <a:r>
              <a:rPr lang="en-US" sz="1200" dirty="0">
                <a:hlinkClick r:id="rId3"/>
              </a:rPr>
              <a:t>10.1073/pnas.2210062119</a:t>
            </a:r>
            <a:endParaRPr lang="en-US" sz="1200" dirty="0"/>
          </a:p>
          <a:p>
            <a:pPr algn="just" eaLnBrk="1" hangingPunct="1"/>
            <a:endParaRPr lang="en-US" sz="1400" dirty="0"/>
          </a:p>
        </p:txBody>
      </p:sp>
      <p:sp>
        <p:nvSpPr>
          <p:cNvPr id="4" name="Text Box 34" descr="Figure: Structures of the conventional (non-polar) nematic and ferroelectric nematic phases, and of the ferroelectric smectic A, a new polar liquid crystal phase of the ferroelectric nematic realm. The layering is confirmed by the appearance of sharp X-ray scattering peaks along the molecular director and the ferroelectric nature of the phase by electrooptic measurements.&#10;">
            <a:extLst>
              <a:ext uri="{FF2B5EF4-FFF2-40B4-BE49-F238E27FC236}">
                <a16:creationId xmlns:a16="http://schemas.microsoft.com/office/drawing/2014/main" id="{908B0B0F-3B48-4251-9B0A-71D36EE688B7}"/>
              </a:ext>
            </a:extLst>
          </p:cNvPr>
          <p:cNvSpPr txBox="1">
            <a:spLocks noChangeArrowheads="1"/>
          </p:cNvSpPr>
          <p:nvPr/>
        </p:nvSpPr>
        <p:spPr bwMode="auto">
          <a:xfrm>
            <a:off x="5481805" y="1498541"/>
            <a:ext cx="261735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b="1" i="1" dirty="0"/>
              <a:t>Figure</a:t>
            </a:r>
            <a:r>
              <a:rPr lang="en-US" sz="1200" i="1" dirty="0"/>
              <a:t>: Structures of the conventional (non-polar) nematic and ferroelectric nematic phases, and of the ferroelectric smectic A, a new polar liquid crystal phase of the ferroelectric nematic realm. The layering is confirmed by the appearance of sharp X-ray scattering peaks along the molecular director and the ferroelectric nature of the phase by electrooptic measurements.</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5335794" y="1382366"/>
            <a:ext cx="6094206" cy="47817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2" name="Picture 11" descr="polarized light microscope picture showing the different structures">
            <a:extLst>
              <a:ext uri="{FF2B5EF4-FFF2-40B4-BE49-F238E27FC236}">
                <a16:creationId xmlns:a16="http://schemas.microsoft.com/office/drawing/2014/main" id="{8FBFD687-3120-0409-7A40-5E41412EE595}"/>
              </a:ext>
            </a:extLst>
          </p:cNvPr>
          <p:cNvPicPr>
            <a:picLocks noChangeAspect="1"/>
          </p:cNvPicPr>
          <p:nvPr/>
        </p:nvPicPr>
        <p:blipFill>
          <a:blip r:embed="rId4"/>
          <a:stretch>
            <a:fillRect/>
          </a:stretch>
        </p:blipFill>
        <p:spPr>
          <a:xfrm>
            <a:off x="5556296" y="3934915"/>
            <a:ext cx="2286000" cy="2084832"/>
          </a:xfrm>
          <a:prstGeom prst="rect">
            <a:avLst/>
          </a:prstGeom>
        </p:spPr>
      </p:pic>
      <p:grpSp>
        <p:nvGrpSpPr>
          <p:cNvPr id="17" name="Group 16" descr="The upper part  of the image shows the structures of the conventional (non-polar) nematic, ferroelectric nematic phases, and of the ferroelectric smectic A, a new polar liquid crystal phase of the ferroelectric nematic realm. The layering is confirmed by the appearance of sharp X-ray scattering peaks along the molecular director, shown in the lower part of the image, and the ferroelectric nature of the phase by electrooptic measurements. ">
            <a:extLst>
              <a:ext uri="{FF2B5EF4-FFF2-40B4-BE49-F238E27FC236}">
                <a16:creationId xmlns:a16="http://schemas.microsoft.com/office/drawing/2014/main" id="{D7984A1E-F402-BC51-DD08-209A139A0822}"/>
              </a:ext>
            </a:extLst>
          </p:cNvPr>
          <p:cNvGrpSpPr/>
          <p:nvPr/>
        </p:nvGrpSpPr>
        <p:grpSpPr>
          <a:xfrm>
            <a:off x="7937040" y="1459348"/>
            <a:ext cx="3396903" cy="4647642"/>
            <a:chOff x="7937040" y="1459348"/>
            <a:chExt cx="3396903" cy="4647642"/>
          </a:xfrm>
        </p:grpSpPr>
        <p:pic>
          <p:nvPicPr>
            <p:cNvPr id="9" name="Picture 8" descr="A picture containing text, asparagus&#10;&#10;Description automatically generated">
              <a:extLst>
                <a:ext uri="{FF2B5EF4-FFF2-40B4-BE49-F238E27FC236}">
                  <a16:creationId xmlns:a16="http://schemas.microsoft.com/office/drawing/2014/main" id="{B3052C1A-4D14-10BB-C500-D5303D2689B1}"/>
                </a:ext>
              </a:extLst>
            </p:cNvPr>
            <p:cNvPicPr>
              <a:picLocks noChangeAspect="1"/>
            </p:cNvPicPr>
            <p:nvPr/>
          </p:nvPicPr>
          <p:blipFill>
            <a:blip r:embed="rId5"/>
            <a:stretch>
              <a:fillRect/>
            </a:stretch>
          </p:blipFill>
          <p:spPr>
            <a:xfrm>
              <a:off x="8288646" y="1459348"/>
              <a:ext cx="3045297" cy="2909325"/>
            </a:xfrm>
            <a:prstGeom prst="rect">
              <a:avLst/>
            </a:prstGeom>
          </p:spPr>
        </p:pic>
        <p:grpSp>
          <p:nvGrpSpPr>
            <p:cNvPr id="16" name="Group 15">
              <a:extLst>
                <a:ext uri="{FF2B5EF4-FFF2-40B4-BE49-F238E27FC236}">
                  <a16:creationId xmlns:a16="http://schemas.microsoft.com/office/drawing/2014/main" id="{9680BF71-9734-C325-7B7F-F541960BE69D}"/>
                </a:ext>
              </a:extLst>
            </p:cNvPr>
            <p:cNvGrpSpPr/>
            <p:nvPr/>
          </p:nvGrpSpPr>
          <p:grpSpPr>
            <a:xfrm>
              <a:off x="7937040" y="4374795"/>
              <a:ext cx="3396903" cy="1732195"/>
              <a:chOff x="7937040" y="4374795"/>
              <a:chExt cx="3396903" cy="1732195"/>
            </a:xfrm>
          </p:grpSpPr>
          <p:pic>
            <p:nvPicPr>
              <p:cNvPr id="11" name="Picture 10">
                <a:extLst>
                  <a:ext uri="{FF2B5EF4-FFF2-40B4-BE49-F238E27FC236}">
                    <a16:creationId xmlns:a16="http://schemas.microsoft.com/office/drawing/2014/main" id="{E3862B8A-FBB5-5B09-AAD2-98D7E192C4B6}"/>
                  </a:ext>
                </a:extLst>
              </p:cNvPr>
              <p:cNvPicPr>
                <a:picLocks noChangeAspect="1"/>
              </p:cNvPicPr>
              <p:nvPr/>
            </p:nvPicPr>
            <p:blipFill>
              <a:blip r:embed="rId6"/>
              <a:stretch>
                <a:fillRect/>
              </a:stretch>
            </p:blipFill>
            <p:spPr>
              <a:xfrm>
                <a:off x="7937040" y="4374795"/>
                <a:ext cx="3396903" cy="1732195"/>
              </a:xfrm>
              <a:prstGeom prst="rect">
                <a:avLst/>
              </a:prstGeom>
            </p:spPr>
          </p:pic>
          <p:sp>
            <p:nvSpPr>
              <p:cNvPr id="10" name="TextBox 9">
                <a:extLst>
                  <a:ext uri="{FF2B5EF4-FFF2-40B4-BE49-F238E27FC236}">
                    <a16:creationId xmlns:a16="http://schemas.microsoft.com/office/drawing/2014/main" id="{A1804E30-664B-D5D4-1FD6-D38EFD00D64D}"/>
                  </a:ext>
                </a:extLst>
              </p:cNvPr>
              <p:cNvSpPr txBox="1"/>
              <p:nvPr/>
            </p:nvSpPr>
            <p:spPr>
              <a:xfrm>
                <a:off x="9865260" y="4374795"/>
                <a:ext cx="402674" cy="323165"/>
              </a:xfrm>
              <a:prstGeom prst="rect">
                <a:avLst/>
              </a:prstGeom>
              <a:noFill/>
            </p:spPr>
            <p:txBody>
              <a:bodyPr wrap="none" rtlCol="0">
                <a:spAutoFit/>
              </a:bodyPr>
              <a:lstStyle/>
              <a:p>
                <a:r>
                  <a:rPr lang="en-US" sz="1500" dirty="0">
                    <a:solidFill>
                      <a:schemeClr val="bg1"/>
                    </a:solidFill>
                    <a:latin typeface="+mj-lt"/>
                  </a:rPr>
                  <a:t>(B)</a:t>
                </a:r>
              </a:p>
            </p:txBody>
          </p:sp>
        </p:grpSp>
      </p:grpSp>
    </p:spTree>
    <p:extLst>
      <p:ext uri="{BB962C8B-B14F-4D97-AF65-F5344CB8AC3E}">
        <p14:creationId xmlns:p14="http://schemas.microsoft.com/office/powerpoint/2010/main" val="45657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826921" y="1556356"/>
            <a:ext cx="445878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ferroelectric nematic, chiral ferroelectric nematic, and antiferroelectric smectic Z</a:t>
            </a:r>
            <a:r>
              <a:rPr lang="en-US" sz="1400" baseline="-25000" dirty="0"/>
              <a:t>A</a:t>
            </a:r>
            <a:r>
              <a:rPr lang="en-US" sz="1400" dirty="0"/>
              <a:t>, liquid crystal phases all discovered in the last two years, have each opened unanticipated doors to new soft matter science and potential for technology, and here the smectic A</a:t>
            </a:r>
            <a:r>
              <a:rPr lang="en-US" sz="1400" baseline="-25000" dirty="0"/>
              <a:t>F</a:t>
            </a:r>
            <a:r>
              <a:rPr lang="en-US" sz="1400" dirty="0"/>
              <a:t> joins in this development. </a:t>
            </a:r>
          </a:p>
          <a:p>
            <a:pPr algn="just" eaLnBrk="1" hangingPunct="1"/>
            <a:endParaRPr lang="en-US" sz="1400" dirty="0"/>
          </a:p>
          <a:p>
            <a:pPr algn="just" eaLnBrk="1" hangingPunct="1"/>
            <a:r>
              <a:rPr lang="en-US" sz="1400" dirty="0"/>
              <a:t>These new ferroelectric materials suggest broad applications in the areas of nonlinear optics,  telecommunications, and sensors that will be attractive for commercialization. </a:t>
            </a:r>
          </a:p>
          <a:p>
            <a:pPr algn="just" eaLnBrk="1" hangingPunct="1"/>
            <a:endParaRPr lang="en-US" sz="1400" dirty="0"/>
          </a:p>
          <a:p>
            <a:pPr algn="just" eaLnBrk="1" hangingPunct="1"/>
            <a:r>
              <a:rPr lang="en-US" sz="1400" dirty="0"/>
              <a:t>The project continues to provide opportunities for the education and professional development of both graduate and undergraduate students pursuing a variety of research from chemical synthesis to materials characterization and computer modeling.</a:t>
            </a:r>
          </a:p>
          <a:p>
            <a:pPr algn="just" eaLnBrk="1" hangingPunct="1"/>
            <a:endParaRPr lang="en-US" sz="1400" dirty="0"/>
          </a:p>
          <a:p>
            <a:pPr algn="just" eaLnBrk="1" hangingPunct="1"/>
            <a:r>
              <a:rPr lang="en-US" sz="1400" dirty="0"/>
              <a:t>These discoveries have been described in several publications and presented at major conferences,.</a:t>
            </a:r>
          </a:p>
        </p:txBody>
      </p:sp>
      <p:sp>
        <p:nvSpPr>
          <p:cNvPr id="12" name="Text Box 14" descr="Graduate student Xi Chen prepares to deliver a remote presentation on ferroelectric liquid crystals at the 28th International Liquid Crystal Conference in Lisbon in July 2022.&#10;">
            <a:extLst>
              <a:ext uri="{FF2B5EF4-FFF2-40B4-BE49-F238E27FC236}">
                <a16:creationId xmlns:a16="http://schemas.microsoft.com/office/drawing/2014/main" id="{1D5E240A-9B34-46DB-B6E8-3C4BEA58D014}"/>
              </a:ext>
            </a:extLst>
          </p:cNvPr>
          <p:cNvSpPr txBox="1">
            <a:spLocks noChangeArrowheads="1"/>
          </p:cNvSpPr>
          <p:nvPr/>
        </p:nvSpPr>
        <p:spPr bwMode="auto">
          <a:xfrm>
            <a:off x="6850280" y="4711136"/>
            <a:ext cx="40257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a:t>Graduate student Xi Chen prepares to deliver a remote presentation on ferroelectric liquid crystals at the 28</a:t>
            </a:r>
            <a:r>
              <a:rPr lang="en-US" sz="1200" i="1" baseline="30000" dirty="0"/>
              <a:t>th</a:t>
            </a:r>
            <a:r>
              <a:rPr lang="en-US" sz="1200" i="1" dirty="0"/>
              <a:t> International Liquid Crystal Conference in Lisbon in July 2022.</a:t>
            </a:r>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Observation of a uniaxial ferroelectric smectic A phase </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5418471"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Joseph E. Maclennan, University of Colorado Boulder</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2005170</a:t>
            </a:r>
          </a:p>
        </p:txBody>
      </p:sp>
      <p:pic>
        <p:nvPicPr>
          <p:cNvPr id="3" name="Picture 2" descr="Graduate student Xi Chen prepares to deliver a remote presentation on ferroelectric liquid crystals at the 28th International Liquid Crystal Conference in Lisbon in July 2022.&#10;The image shows part of the live audience, the session chairperson, and a projected image of the speaker.">
            <a:extLst>
              <a:ext uri="{FF2B5EF4-FFF2-40B4-BE49-F238E27FC236}">
                <a16:creationId xmlns:a16="http://schemas.microsoft.com/office/drawing/2014/main" id="{0113E437-C656-12D4-A5BC-B2EBF8BDE911}"/>
              </a:ext>
            </a:extLst>
          </p:cNvPr>
          <p:cNvPicPr>
            <a:picLocks noChangeAspect="1"/>
          </p:cNvPicPr>
          <p:nvPr/>
        </p:nvPicPr>
        <p:blipFill rotWithShape="1">
          <a:blip r:embed="rId2"/>
          <a:srcRect l="11757" t="17460" r="11504" b="9295"/>
          <a:stretch/>
        </p:blipFill>
        <p:spPr>
          <a:xfrm>
            <a:off x="6337557" y="1691531"/>
            <a:ext cx="5051180" cy="2933541"/>
          </a:xfrm>
          <a:prstGeom prst="rect">
            <a:avLst/>
          </a:prstGeom>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3461</TotalTime>
  <Words>587</Words>
  <Application>Microsoft Office PowerPoint</Application>
  <PresentationFormat>Widescreen</PresentationFormat>
  <Paragraphs>23</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Observation of a uniaxial ferroelectric smectic A phase </vt:lpstr>
      <vt:lpstr>Observation of a uniaxial ferroelectric smectic A phase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295</cp:revision>
  <cp:lastPrinted>2018-03-20T12:31:18Z</cp:lastPrinted>
  <dcterms:created xsi:type="dcterms:W3CDTF">2017-10-05T17:34:54Z</dcterms:created>
  <dcterms:modified xsi:type="dcterms:W3CDTF">2023-03-22T18:30:40Z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fcbbd398-9d31-4593-8c4f-5f062775a81c</vt:lpwstr>
  </property>
  <property fmtid="{D5CDD505-2E9C-101B-9397-08002B2CF9AE}" pid="3" name="ContainsCUI">
    <vt:lpwstr>No</vt:lpwstr>
  </property>
</Properties>
</file>