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9" r:id="rId2"/>
    <p:sldId id="390"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79" d="100"/>
          <a:sy n="79" d="100"/>
        </p:scale>
        <p:origin x="126" y="43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3/23/2023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physics-and-astronomy/homogeniz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ciencedirect.com/topics/physics-and-astronomy/ductility" TargetMode="External"/><Relationship Id="rId4" Type="http://schemas.openxmlformats.org/officeDocument/2006/relationships/hyperlink" Target="https://www.sciencedirect.com/topics/physics-and-astronomy/compressive-strengt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E2E2E"/>
                </a:solidFill>
                <a:effectLst/>
                <a:latin typeface="NexusSerif"/>
              </a:rPr>
              <a:t>(a) “Microlattices with orthogonal 0-90° architecture are 3D-extrusion printed from inks containing a blend of oxide powders (Co</a:t>
            </a:r>
            <a:r>
              <a:rPr lang="en-US" b="0" i="0" baseline="-25000" dirty="0">
                <a:solidFill>
                  <a:srgbClr val="2E2E2E"/>
                </a:solidFill>
                <a:effectLst/>
                <a:latin typeface="NexusSerif"/>
              </a:rPr>
              <a:t>3</a:t>
            </a:r>
            <a:r>
              <a:rPr lang="en-US" b="0" i="0" dirty="0">
                <a:solidFill>
                  <a:srgbClr val="2E2E2E"/>
                </a:solidFill>
                <a:effectLst/>
                <a:latin typeface="NexusSerif"/>
              </a:rPr>
              <a:t>O</a:t>
            </a:r>
            <a:r>
              <a:rPr lang="en-US" b="0" i="0" baseline="-25000" dirty="0">
                <a:solidFill>
                  <a:srgbClr val="2E2E2E"/>
                </a:solidFill>
                <a:effectLst/>
                <a:latin typeface="NexusSerif"/>
              </a:rPr>
              <a:t>4</a:t>
            </a:r>
            <a:r>
              <a:rPr lang="en-US" b="0" i="0" dirty="0">
                <a:solidFill>
                  <a:srgbClr val="2E2E2E"/>
                </a:solidFill>
                <a:effectLst/>
                <a:latin typeface="NexusSerif"/>
              </a:rPr>
              <a:t>, CuO, Fe</a:t>
            </a:r>
            <a:r>
              <a:rPr lang="en-US" b="0" i="0" baseline="-25000" dirty="0">
                <a:solidFill>
                  <a:srgbClr val="2E2E2E"/>
                </a:solidFill>
                <a:effectLst/>
                <a:latin typeface="NexusSerif"/>
              </a:rPr>
              <a:t>2</a:t>
            </a:r>
            <a:r>
              <a:rPr lang="en-US" b="0" i="0" dirty="0">
                <a:solidFill>
                  <a:srgbClr val="2E2E2E"/>
                </a:solidFill>
                <a:effectLst/>
                <a:latin typeface="NexusSerif"/>
              </a:rPr>
              <a:t>O</a:t>
            </a:r>
            <a:r>
              <a:rPr lang="en-US" b="0" i="0" baseline="-25000" dirty="0">
                <a:solidFill>
                  <a:srgbClr val="2E2E2E"/>
                </a:solidFill>
                <a:effectLst/>
                <a:latin typeface="NexusSerif"/>
              </a:rPr>
              <a:t>3</a:t>
            </a:r>
            <a:r>
              <a:rPr lang="en-US" b="0" i="0" dirty="0">
                <a:solidFill>
                  <a:srgbClr val="2E2E2E"/>
                </a:solidFill>
                <a:effectLst/>
                <a:latin typeface="NexusSerif"/>
              </a:rPr>
              <a:t>, and NiO) and metal powder (Cr). Equiatomic CoCrCuFeNi microlattices with ∼170 µm diameter struts are then synthesized by H</a:t>
            </a:r>
            <a:r>
              <a:rPr lang="en-US" b="0" i="0" baseline="-25000" dirty="0">
                <a:solidFill>
                  <a:srgbClr val="2E2E2E"/>
                </a:solidFill>
                <a:effectLst/>
                <a:latin typeface="NexusSerif"/>
              </a:rPr>
              <a:t>2</a:t>
            </a:r>
            <a:r>
              <a:rPr lang="en-US" b="0" i="0" dirty="0">
                <a:solidFill>
                  <a:srgbClr val="2E2E2E"/>
                </a:solidFill>
                <a:effectLst/>
                <a:latin typeface="NexusSerif"/>
              </a:rPr>
              <a:t>-reduction of the oxides followed by sintering and interdiffusion of the resulting metals. These process steps are studied by </a:t>
            </a:r>
            <a:r>
              <a:rPr lang="en-US" b="0" i="1" dirty="0">
                <a:solidFill>
                  <a:srgbClr val="2E2E2E"/>
                </a:solidFill>
                <a:effectLst/>
                <a:latin typeface="NexusSerif"/>
              </a:rPr>
              <a:t>in-situ</a:t>
            </a:r>
            <a:r>
              <a:rPr lang="en-US" b="0" i="0" dirty="0">
                <a:solidFill>
                  <a:srgbClr val="2E2E2E"/>
                </a:solidFill>
                <a:effectLst/>
                <a:latin typeface="NexusSerif"/>
              </a:rPr>
              <a:t> synchrotron X-ray diffraction on single extruded microfilaments (lattice struts) with ∼250 µm diameter. After reduction and partial interdiffusion at 600 ˚C for 1 h under H</a:t>
            </a:r>
            <a:r>
              <a:rPr lang="en-US" b="0" i="0" baseline="-25000" dirty="0">
                <a:solidFill>
                  <a:srgbClr val="2E2E2E"/>
                </a:solidFill>
                <a:effectLst/>
                <a:latin typeface="NexusSerif"/>
              </a:rPr>
              <a:t>2</a:t>
            </a:r>
            <a:r>
              <a:rPr lang="en-US" b="0" i="0" dirty="0">
                <a:solidFill>
                  <a:srgbClr val="2E2E2E"/>
                </a:solidFill>
                <a:effectLst/>
                <a:latin typeface="NexusSerif"/>
              </a:rPr>
              <a:t>, filaments consist of lightly-sintered metallic particles with some unreduced Cr</a:t>
            </a:r>
            <a:r>
              <a:rPr lang="en-US" b="0" i="0" baseline="-25000" dirty="0">
                <a:solidFill>
                  <a:srgbClr val="2E2E2E"/>
                </a:solidFill>
                <a:effectLst/>
                <a:latin typeface="NexusSerif"/>
              </a:rPr>
              <a:t>2</a:t>
            </a:r>
            <a:r>
              <a:rPr lang="en-US" b="0" i="0" dirty="0">
                <a:solidFill>
                  <a:srgbClr val="2E2E2E"/>
                </a:solidFill>
                <a:effectLst/>
                <a:latin typeface="NexusSerif"/>
              </a:rPr>
              <a:t>O</a:t>
            </a:r>
            <a:r>
              <a:rPr lang="en-US" b="0" i="0" baseline="-25000" dirty="0">
                <a:solidFill>
                  <a:srgbClr val="2E2E2E"/>
                </a:solidFill>
                <a:effectLst/>
                <a:latin typeface="NexusSerif"/>
              </a:rPr>
              <a:t>3</a:t>
            </a:r>
            <a:r>
              <a:rPr lang="en-US" b="0" i="0" dirty="0">
                <a:solidFill>
                  <a:srgbClr val="2E2E2E"/>
                </a:solidFill>
                <a:effectLst/>
                <a:latin typeface="NexusSerif"/>
              </a:rPr>
              <a:t>. A reduced, nearly fully densified (porosity: 1.6 ± 0.7%) alloy is obtained after solid-state </a:t>
            </a:r>
            <a:r>
              <a:rPr lang="en-US" b="0" i="0" dirty="0">
                <a:solidFill>
                  <a:srgbClr val="2E2E2E"/>
                </a:solidFill>
                <a:effectLst/>
                <a:latin typeface="NexusSerif"/>
                <a:hlinkClick r:id="rId3" tooltip="Learn more about homogenization from ScienceDirect's AI-generated Topic Pages"/>
              </a:rPr>
              <a:t>homogenization</a:t>
            </a:r>
            <a:r>
              <a:rPr lang="en-US" b="0" i="0" dirty="0">
                <a:solidFill>
                  <a:srgbClr val="2E2E2E"/>
                </a:solidFill>
                <a:effectLst/>
                <a:latin typeface="NexusSerif"/>
              </a:rPr>
              <a:t> at 1050 ˚C for 4 h under H</a:t>
            </a:r>
            <a:r>
              <a:rPr lang="en-US" b="0" i="0" baseline="-25000" dirty="0">
                <a:solidFill>
                  <a:srgbClr val="2E2E2E"/>
                </a:solidFill>
                <a:effectLst/>
                <a:latin typeface="NexusSerif"/>
              </a:rPr>
              <a:t>2</a:t>
            </a:r>
            <a:r>
              <a:rPr lang="en-US" b="0" i="0" dirty="0">
                <a:solidFill>
                  <a:srgbClr val="2E2E2E"/>
                </a:solidFill>
                <a:effectLst/>
                <a:latin typeface="NexusSerif"/>
              </a:rPr>
              <a:t>, with a microstructure consisting of two face-centered-cubic phases, one Cu-poor and the other Cu-rich. When a 10 min excursion to 1150 ˚C is added to the 1050 ˚C homogenization, a Cu-rich melt forms which enhances densification (porosity: 0.3 ± 0.2%) and smooths both strut surfaces and sharp cusps at nodes in the microlattices. The liquid-sintered microlattices show higher </a:t>
            </a:r>
            <a:r>
              <a:rPr lang="en-US" b="0" i="0" dirty="0">
                <a:solidFill>
                  <a:srgbClr val="2E2E2E"/>
                </a:solidFill>
                <a:effectLst/>
                <a:latin typeface="NexusSerif"/>
                <a:hlinkClick r:id="rId4" tooltip="Learn more about compressive strength from ScienceDirect's AI-generated Topic Pages"/>
              </a:rPr>
              <a:t>compressive strength</a:t>
            </a:r>
            <a:r>
              <a:rPr lang="en-US" b="0" i="0" dirty="0">
                <a:solidFill>
                  <a:srgbClr val="2E2E2E"/>
                </a:solidFill>
                <a:effectLst/>
                <a:latin typeface="NexusSerif"/>
              </a:rPr>
              <a:t> and </a:t>
            </a:r>
            <a:r>
              <a:rPr lang="en-US" b="0" i="0" dirty="0">
                <a:solidFill>
                  <a:srgbClr val="2E2E2E"/>
                </a:solidFill>
                <a:effectLst/>
                <a:latin typeface="NexusSerif"/>
                <a:hlinkClick r:id="rId5" tooltip="Learn more about ductility from ScienceDirect's AI-generated Topic Pages"/>
              </a:rPr>
              <a:t>ductility</a:t>
            </a:r>
            <a:r>
              <a:rPr lang="en-US" b="0" i="0" dirty="0">
                <a:solidFill>
                  <a:srgbClr val="2E2E2E"/>
                </a:solidFill>
                <a:effectLst/>
                <a:latin typeface="NexusSerif"/>
              </a:rPr>
              <a:t> than the solid-sintered microlattices. These improvements are consistent with finite-element modeling results which show that smoothening of the sharp cusps at nodes by the solidified melt reduces stress concentrations. These CoCrCuFeNi microlattices can be integrated in more complex load-bearing applications, e.g., as cores of sandwich structures with an unusual combination of high specific stiffness, strength, and toughness.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E2E2E"/>
              </a:solidFill>
              <a:effectLst/>
              <a:latin typeface="Nexu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E2E2E"/>
                </a:solidFill>
                <a:effectLst/>
                <a:latin typeface="NexusSerif"/>
              </a:rPr>
              <a:t>--(</a:t>
            </a:r>
            <a:r>
              <a:rPr lang="en-US" b="0" i="0" dirty="0">
                <a:solidFill>
                  <a:srgbClr val="222222"/>
                </a:solidFill>
                <a:effectLst/>
                <a:latin typeface="Arial" panose="020B0604020202020204" pitchFamily="34" charset="0"/>
              </a:rPr>
              <a:t>Zhang, Dingchang, Christoph Kenel, and David C. Dunand. "Microstructure and mechanical properties of 3D ink-extruded CoCrCuFeNi microlattices." </a:t>
            </a:r>
            <a:r>
              <a:rPr lang="en-US" b="0" i="1" dirty="0">
                <a:solidFill>
                  <a:srgbClr val="222222"/>
                </a:solidFill>
                <a:effectLst/>
                <a:latin typeface="Arial" panose="020B0604020202020204" pitchFamily="34" charset="0"/>
              </a:rPr>
              <a:t>Acta Materialia</a:t>
            </a:r>
            <a:r>
              <a:rPr lang="en-US" b="0" i="0" dirty="0">
                <a:solidFill>
                  <a:srgbClr val="222222"/>
                </a:solidFill>
                <a:effectLst/>
                <a:latin typeface="Arial" panose="020B0604020202020204" pitchFamily="34" charset="0"/>
              </a:rPr>
              <a:t> 238 (2022): 118187.)</a:t>
            </a:r>
            <a:endParaRPr lang="en-US" b="0" i="0" dirty="0">
              <a:solidFill>
                <a:srgbClr val="2E2E2E"/>
              </a:solidFill>
              <a:effectLst/>
              <a:latin typeface="NexusSerif"/>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E2E2E"/>
              </a:solidFill>
              <a:effectLst/>
              <a:latin typeface="Nexus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E2E2E"/>
                </a:solidFill>
                <a:effectLst/>
                <a:latin typeface="Georgia" panose="02040502050405020303" pitchFamily="18" charset="0"/>
                <a:ea typeface="Calibri" panose="020F0502020204030204" pitchFamily="34" charset="0"/>
                <a:cs typeface="Times New Roman" panose="02020603050405020304" pitchFamily="18" charset="0"/>
              </a:rPr>
              <a:t>This process can also potentially reduce CO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solidFill>
                  <a:srgbClr val="2E2E2E"/>
                </a:solidFill>
                <a:effectLst/>
                <a:latin typeface="Georgia" panose="02040502050405020303" pitchFamily="18" charset="0"/>
                <a:ea typeface="Calibri" panose="020F0502020204030204" pitchFamily="34" charset="0"/>
                <a:cs typeface="Times New Roman" panose="02020603050405020304" pitchFamily="18" charset="0"/>
              </a:rPr>
              <a:t> emissions (greenhouse gases) compared with </a:t>
            </a:r>
            <a:r>
              <a:rPr lang="en-US" sz="1800" dirty="0"/>
              <a:t>conventional</a:t>
            </a:r>
            <a:r>
              <a:rPr lang="en-US" sz="1800" dirty="0">
                <a:solidFill>
                  <a:srgbClr val="2E2E2E"/>
                </a:solidFill>
                <a:effectLst/>
                <a:latin typeface="Georgia" panose="02040502050405020303" pitchFamily="18" charset="0"/>
                <a:ea typeface="Calibri" panose="020F0502020204030204" pitchFamily="34" charset="0"/>
                <a:cs typeface="Times New Roman" panose="02020603050405020304" pitchFamily="18" charset="0"/>
              </a:rPr>
              <a:t> production of ferrous alloy because the reaction product of redox reaction is water.</a:t>
            </a:r>
            <a:r>
              <a:rPr lang="en-US" sz="1800" dirty="0"/>
              <a:t> Using </a:t>
            </a:r>
            <a:r>
              <a:rPr lang="en-US" sz="1800" u="sng" dirty="0"/>
              <a:t>hydrogen</a:t>
            </a:r>
            <a:r>
              <a:rPr lang="en-US" sz="1800" dirty="0"/>
              <a:t> eliminates CO</a:t>
            </a:r>
            <a:r>
              <a:rPr lang="en-US" sz="1800" baseline="-25000" dirty="0"/>
              <a:t>2</a:t>
            </a:r>
            <a:r>
              <a:rPr lang="en-US" sz="1800" dirty="0"/>
              <a:t> emission for reduction of metal oxide, which is needed for the steel industry of the future.</a:t>
            </a:r>
            <a:endParaRPr lang="en-US" sz="1800" dirty="0">
              <a:solidFill>
                <a:srgbClr val="2E2E2E"/>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2E2E2E"/>
              </a:solidFill>
              <a:effectLst/>
              <a:latin typeface="Georgia" panose="020405020504050203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E2E2E"/>
                </a:solidFill>
                <a:effectLst/>
                <a:latin typeface="Georgia" panose="02040502050405020303" pitchFamily="18" charset="0"/>
                <a:cs typeface="Times New Roman" panose="02020603050405020304" pitchFamily="18" charset="0"/>
              </a:rPr>
              <a:t>(b) Another novel alloy (CoCrFeNi) is produced from 3D printing from a blend of oxides and post carbon reduction. The mechanism and kinetics of carbon reduction are studied by in situ X-ray diffraction. This approach was studied to compare with hydrogen reduction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2E2E2E"/>
              </a:solidFill>
              <a:effectLst/>
              <a:latin typeface="Georgia" panose="020405020504050203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E2E2E"/>
                </a:solidFill>
                <a:effectLst/>
                <a:latin typeface="Georgia" panose="02040502050405020303" pitchFamily="18" charset="0"/>
                <a:cs typeface="Times New Roman" panose="02020603050405020304" pitchFamily="18" charset="0"/>
              </a:rPr>
              <a:t>(c) </a:t>
            </a:r>
            <a:r>
              <a:rPr lang="en-US" sz="1800" b="0" i="0" dirty="0">
                <a:solidFill>
                  <a:srgbClr val="2E2E2E"/>
                </a:solidFill>
                <a:effectLst/>
                <a:latin typeface="Georgia" panose="02040502050405020303" pitchFamily="18" charset="0"/>
              </a:rPr>
              <a:t>A nearly dense refractory alloy (HfNbTaTiZr) is achieved from a blend of hydride and elemental powders by the 3D ink extrusion approach. A sing phase refractory high entropy alloy with some residue oxides was successfully obtained after sintering and quenching treatment. This kind of alloy has promising mechanical properties at high temperatures, which can be used in high-temperature load-bearing applications.</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71146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eaLnBrk="1" hangingPunct="1">
              <a:buClr>
                <a:srgbClr val="C00000"/>
              </a:buClr>
              <a:buFont typeface="Arial" panose="020B0604020202020204" pitchFamily="34" charset="0"/>
              <a:buChar char="•"/>
            </a:pPr>
            <a:r>
              <a:rPr lang="en-US" sz="1200" u="none" dirty="0"/>
              <a:t>Three graduate students (including one female and one under-represented minority) are doing research on this project</a:t>
            </a:r>
          </a:p>
          <a:p>
            <a:pPr marL="285750" indent="-285750" algn="just" eaLnBrk="1" hangingPunct="1">
              <a:buClr>
                <a:srgbClr val="C00000"/>
              </a:buClr>
              <a:buFont typeface="Arial" panose="020B0604020202020204" pitchFamily="34" charset="0"/>
              <a:buChar char="•"/>
            </a:pPr>
            <a:r>
              <a:rPr lang="en-US" sz="1200" u="none" dirty="0"/>
              <a:t>A high school teacher (female) from Lakes Community High School learned 3D printing in the NU lab for 8 weeks in the summer 2022</a:t>
            </a:r>
          </a:p>
          <a:p>
            <a:pPr marL="285750" indent="-285750" algn="just" eaLnBrk="1" hangingPunct="1">
              <a:buClr>
                <a:srgbClr val="C00000"/>
              </a:buClr>
              <a:buFont typeface="Arial" panose="020B0604020202020204" pitchFamily="34" charset="0"/>
              <a:buChar char="•"/>
            </a:pPr>
            <a:r>
              <a:rPr lang="en-US" sz="1200" u="none" dirty="0"/>
              <a:t>An undergraduate student </a:t>
            </a:r>
            <a:r>
              <a:rPr lang="en-US" sz="1200" dirty="0"/>
              <a:t>is developing a </a:t>
            </a:r>
            <a:r>
              <a:rPr lang="en-US" sz="1200" u="sng" dirty="0"/>
              <a:t>video game</a:t>
            </a:r>
            <a:r>
              <a:rPr lang="en-US" sz="1200" dirty="0"/>
              <a:t> based on the science being developed in this project. </a:t>
            </a:r>
            <a:endParaRPr lang="en-US" u="none" dirty="0"/>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112531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472D25AA-0656-0BBA-19FB-E667330CF9A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B6877843-034D-F2B8-7E5B-D81BA8C870C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36BD3864-C4DD-31EB-3576-9848A810EB0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640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73075641-0AFB-E8E6-58D3-06AB7B34A45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9C4B61B6-DB2F-9BAB-F7C1-7E803FBB9C4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hematic of ink-extrusion process for CoCrCuFeNi, pictures of samples, stress-strain curves. &#10;(b) carbon reduction of ink, with in-situ xray diffraction spectra vs temperature for CoCrFeNi&#10;(c) microstructure of HfNbTaTiZr after printing and sintering, showing good densification. &#10;(c)">
            <a:extLst>
              <a:ext uri="{FF2B5EF4-FFF2-40B4-BE49-F238E27FC236}">
                <a16:creationId xmlns:a16="http://schemas.microsoft.com/office/drawing/2014/main" id="{164D3284-15F2-310F-4130-160903B8E6EB}"/>
              </a:ext>
            </a:extLst>
          </p:cNvPr>
          <p:cNvPicPr>
            <a:picLocks noChangeAspect="1"/>
          </p:cNvPicPr>
          <p:nvPr/>
        </p:nvPicPr>
        <p:blipFill>
          <a:blip r:embed="rId3"/>
          <a:stretch>
            <a:fillRect/>
          </a:stretch>
        </p:blipFill>
        <p:spPr>
          <a:xfrm>
            <a:off x="4302759" y="1274864"/>
            <a:ext cx="7889241" cy="4986000"/>
          </a:xfrm>
          <a:prstGeom prst="rect">
            <a:avLst/>
          </a:prstGeom>
        </p:spPr>
      </p:pic>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5570538" y="150813"/>
            <a:ext cx="6621462" cy="566737"/>
          </a:xfrm>
        </p:spPr>
        <p:txBody>
          <a:bodyPr>
            <a:normAutofit fontScale="90000"/>
          </a:bodyPr>
          <a:lstStyle/>
          <a:p>
            <a:pPr algn="ctr"/>
            <a:r>
              <a:rPr lang="en-US" sz="2000" b="1" dirty="0">
                <a:solidFill>
                  <a:srgbClr val="C00000"/>
                </a:solidFill>
                <a:latin typeface="Arial" panose="020B0604020202020204" pitchFamily="34" charset="0"/>
                <a:cs typeface="Arial" panose="020B0604020202020204" pitchFamily="34" charset="0"/>
              </a:rPr>
              <a:t>Ink-based additive manufacturing of high-entropy alloys from oxide and hydride powders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6324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2004769</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31239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David C. Dunand, Northwestern University</a:t>
            </a:r>
          </a:p>
        </p:txBody>
      </p:sp>
      <p:sp>
        <p:nvSpPr>
          <p:cNvPr id="3" name="Text Box 28" descr="&#10;">
            <a:extLst>
              <a:ext uri="{FF2B5EF4-FFF2-40B4-BE49-F238E27FC236}">
                <a16:creationId xmlns:a16="http://schemas.microsoft.com/office/drawing/2014/main" id="{1ECF6B61-63FD-47EF-B775-0F2DBA9AD6D4}"/>
              </a:ext>
            </a:extLst>
          </p:cNvPr>
          <p:cNvSpPr txBox="1">
            <a:spLocks noChangeArrowheads="1"/>
          </p:cNvSpPr>
          <p:nvPr/>
        </p:nvSpPr>
        <p:spPr bwMode="auto">
          <a:xfrm>
            <a:off x="0" y="1261872"/>
            <a:ext cx="4119327" cy="4616648"/>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Clr>
                <a:srgbClr val="C00000"/>
              </a:buClr>
              <a:buFont typeface="Arial" panose="020B0604020202020204" pitchFamily="34" charset="0"/>
              <a:buChar char="•"/>
            </a:pPr>
            <a:endParaRPr lang="en-US" sz="1400" dirty="0"/>
          </a:p>
          <a:p>
            <a:pPr marL="285750" indent="-285750" algn="just" eaLnBrk="1" hangingPunct="1">
              <a:buClr>
                <a:srgbClr val="C00000"/>
              </a:buClr>
              <a:buFont typeface="Arial" panose="020B0604020202020204" pitchFamily="34" charset="0"/>
              <a:buChar char="•"/>
            </a:pPr>
            <a:r>
              <a:rPr lang="en-US" sz="1400" dirty="0"/>
              <a:t>(a) A dense and homogenous CoCrCuFeNi high-entropy alloy (HEA) is achieved via H</a:t>
            </a:r>
            <a:r>
              <a:rPr lang="en-US" sz="1400" baseline="-25000" dirty="0"/>
              <a:t>2</a:t>
            </a:r>
            <a:r>
              <a:rPr lang="en-US" sz="1400" dirty="0"/>
              <a:t> reduction of a blend of binary oxide powders followed by sintering. </a:t>
            </a:r>
          </a:p>
          <a:p>
            <a:pPr algn="just" eaLnBrk="1" hangingPunct="1">
              <a:buClr>
                <a:srgbClr val="C00000"/>
              </a:buClr>
            </a:pPr>
            <a:endParaRPr lang="en-US" sz="1400" dirty="0"/>
          </a:p>
          <a:p>
            <a:pPr marL="285750" indent="-285750" algn="just" eaLnBrk="1" hangingPunct="1">
              <a:buClr>
                <a:srgbClr val="C00000"/>
              </a:buClr>
              <a:buFont typeface="Arial" panose="020B0604020202020204" pitchFamily="34" charset="0"/>
              <a:buChar char="•"/>
            </a:pPr>
            <a:r>
              <a:rPr lang="en-US" sz="1400" dirty="0"/>
              <a:t>3D-printed CoCrCuFeNi microlattices have better strength after liquid-phase sintering.</a:t>
            </a:r>
            <a:br>
              <a:rPr lang="en-US" sz="1400" dirty="0"/>
            </a:br>
            <a:br>
              <a:rPr lang="en-US" sz="300" b="0" i="0" dirty="0">
                <a:solidFill>
                  <a:srgbClr val="222222"/>
                </a:solidFill>
                <a:effectLst/>
                <a:latin typeface="Arial" panose="020B0604020202020204" pitchFamily="34" charset="0"/>
              </a:rPr>
            </a:br>
            <a:r>
              <a:rPr lang="en-US" sz="1050" b="0" i="0" dirty="0">
                <a:solidFill>
                  <a:srgbClr val="222222"/>
                </a:solidFill>
                <a:effectLst/>
                <a:latin typeface="Arial" panose="020B0604020202020204" pitchFamily="34" charset="0"/>
              </a:rPr>
              <a:t>D.C. Zhang, C. Kenel, D.C. Dunand. "Microstructure and mechanical properties of 3D ink-extruded CoCrCuFeNi microlattices." </a:t>
            </a:r>
            <a:r>
              <a:rPr lang="en-US" sz="1050" b="0" i="1" dirty="0">
                <a:solidFill>
                  <a:srgbClr val="222222"/>
                </a:solidFill>
                <a:effectLst/>
                <a:latin typeface="Arial" panose="020B0604020202020204" pitchFamily="34" charset="0"/>
              </a:rPr>
              <a:t>Acta Materialia</a:t>
            </a:r>
            <a:r>
              <a:rPr lang="en-US" sz="1050" b="0" i="0" dirty="0">
                <a:solidFill>
                  <a:srgbClr val="222222"/>
                </a:solidFill>
                <a:effectLst/>
                <a:latin typeface="Arial" panose="020B0604020202020204" pitchFamily="34" charset="0"/>
              </a:rPr>
              <a:t> 238 (2022):</a:t>
            </a:r>
            <a:endParaRPr lang="en-US" sz="1400" dirty="0"/>
          </a:p>
          <a:p>
            <a:pPr algn="just" eaLnBrk="1" hangingPunct="1">
              <a:buClr>
                <a:srgbClr val="C00000"/>
              </a:buClr>
            </a:pPr>
            <a:endParaRPr lang="en-US" sz="1400" dirty="0"/>
          </a:p>
          <a:p>
            <a:pPr marL="285750" indent="-285750" algn="just" eaLnBrk="1" hangingPunct="1">
              <a:buClr>
                <a:srgbClr val="C00000"/>
              </a:buClr>
              <a:buFont typeface="Arial" panose="020B0604020202020204" pitchFamily="34" charset="0"/>
              <a:buChar char="•"/>
            </a:pPr>
            <a:r>
              <a:rPr lang="en-US" altLang="zh-CN" sz="1400" dirty="0"/>
              <a:t>(b) Reduction </a:t>
            </a:r>
            <a:r>
              <a:rPr lang="en-US" sz="1400" dirty="0"/>
              <a:t>of a blend of binary oxide powders via carbon (rather than H</a:t>
            </a:r>
            <a:r>
              <a:rPr lang="en-US" sz="1400" baseline="-25000" dirty="0"/>
              <a:t>2</a:t>
            </a:r>
            <a:r>
              <a:rPr lang="en-US" sz="1400" dirty="0"/>
              <a:t>) is demonstrated in 3D-printed micro-filaments of CoCrFeNi. </a:t>
            </a:r>
          </a:p>
          <a:p>
            <a:pPr marL="285750" indent="-285750" algn="just" eaLnBrk="1" hangingPunct="1">
              <a:buClr>
                <a:srgbClr val="C00000"/>
              </a:buClr>
              <a:buFont typeface="Arial" panose="020B0604020202020204" pitchFamily="34" charset="0"/>
              <a:buChar char="•"/>
            </a:pPr>
            <a:endParaRPr lang="en-US" sz="1400" dirty="0"/>
          </a:p>
          <a:p>
            <a:pPr marL="285750" indent="-285750" algn="just" eaLnBrk="1" hangingPunct="1">
              <a:buClr>
                <a:srgbClr val="C00000"/>
              </a:buClr>
              <a:buFont typeface="Arial" panose="020B0604020202020204" pitchFamily="34" charset="0"/>
              <a:buChar char="•"/>
            </a:pPr>
            <a:r>
              <a:rPr lang="en-US" sz="1400" dirty="0"/>
              <a:t>(c) A nearly-dense refractory HEA, HfNbTaTiZr, is achieved from a blend of hydride and elemental powders after 3D ink extrusion followed by vacuum sintering.</a:t>
            </a:r>
          </a:p>
        </p:txBody>
      </p:sp>
      <p:cxnSp>
        <p:nvCxnSpPr>
          <p:cNvPr id="23" name="Straight Connector 22">
            <a:extLst>
              <a:ext uri="{FF2B5EF4-FFF2-40B4-BE49-F238E27FC236}">
                <a16:creationId xmlns:a16="http://schemas.microsoft.com/office/drawing/2014/main" id="{AD446771-C7B5-E5CB-DDAB-87AEBB3031EF}"/>
              </a:ext>
              <a:ext uri="{C183D7F6-B498-43B3-948B-1728B52AA6E4}">
                <adec:decorative xmlns:adec="http://schemas.microsoft.com/office/drawing/2017/decorative" val="1"/>
              </a:ext>
            </a:extLst>
          </p:cNvPr>
          <p:cNvCxnSpPr>
            <a:cxnSpLocks/>
          </p:cNvCxnSpPr>
          <p:nvPr/>
        </p:nvCxnSpPr>
        <p:spPr>
          <a:xfrm>
            <a:off x="4673600" y="4681220"/>
            <a:ext cx="19177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72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56752" y="743308"/>
            <a:ext cx="575106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C00000"/>
              </a:buClr>
            </a:pPr>
            <a:endParaRPr lang="en-US" sz="1400" dirty="0"/>
          </a:p>
          <a:p>
            <a:pPr marL="285750" indent="-285750" algn="just" eaLnBrk="1" hangingPunct="1">
              <a:buClr>
                <a:srgbClr val="C00000"/>
              </a:buClr>
              <a:buFont typeface="Arial" panose="020B0604020202020204" pitchFamily="34" charset="0"/>
              <a:buChar char="•"/>
            </a:pPr>
            <a:r>
              <a:rPr lang="en-US" sz="1400" u="sng" dirty="0"/>
              <a:t>Two graduate students </a:t>
            </a:r>
            <a:r>
              <a:rPr lang="en-US" sz="1400" dirty="0"/>
              <a:t>(one </a:t>
            </a:r>
            <a:r>
              <a:rPr lang="en-US" sz="1400" u="sng" dirty="0"/>
              <a:t>female</a:t>
            </a:r>
            <a:r>
              <a:rPr lang="en-US" sz="1400" dirty="0"/>
              <a:t> and one male) did research and got academic training during this period. One of the students will attend a national conference (MS&amp;T’22) and present his research in an oral presentation. </a:t>
            </a:r>
          </a:p>
          <a:p>
            <a:pPr marL="285750" indent="-285750" algn="just" eaLnBrk="1" hangingPunct="1">
              <a:buClr>
                <a:srgbClr val="C00000"/>
              </a:buClr>
              <a:buFont typeface="Arial" panose="020B0604020202020204" pitchFamily="34" charset="0"/>
              <a:buChar char="•"/>
            </a:pPr>
            <a:endParaRPr lang="en-US" sz="1400" dirty="0"/>
          </a:p>
          <a:p>
            <a:pPr marL="285750" indent="-285750" algn="just" eaLnBrk="1" hangingPunct="1">
              <a:buClr>
                <a:srgbClr val="C00000"/>
              </a:buClr>
              <a:buFont typeface="Arial" panose="020B0604020202020204" pitchFamily="34" charset="0"/>
              <a:buChar char="•"/>
            </a:pPr>
            <a:r>
              <a:rPr lang="en-US" sz="1400" u="sng" dirty="0"/>
              <a:t>A third graduate student </a:t>
            </a:r>
            <a:r>
              <a:rPr lang="en-US" sz="1400" dirty="0"/>
              <a:t>(</a:t>
            </a:r>
            <a:r>
              <a:rPr lang="en-US" sz="1400" u="sng" dirty="0"/>
              <a:t>under-represented minority</a:t>
            </a:r>
            <a:r>
              <a:rPr lang="en-US" sz="1400" dirty="0"/>
              <a:t>) is also doing metal ink-extrusion research on this project, with an NSF graduate fellowship covering his tuition and stipend. </a:t>
            </a:r>
          </a:p>
          <a:p>
            <a:pPr marL="285750" indent="-285750" algn="just" eaLnBrk="1" hangingPunct="1">
              <a:buClr>
                <a:srgbClr val="C00000"/>
              </a:buClr>
              <a:buFont typeface="Arial" panose="020B0604020202020204" pitchFamily="34" charset="0"/>
              <a:buChar char="•"/>
            </a:pPr>
            <a:endParaRPr lang="en-US" sz="1400" dirty="0"/>
          </a:p>
          <a:p>
            <a:pPr marL="285750" indent="-285750" algn="just" eaLnBrk="1" hangingPunct="1">
              <a:buClr>
                <a:srgbClr val="C00000"/>
              </a:buClr>
              <a:buFont typeface="Arial" panose="020B0604020202020204" pitchFamily="34" charset="0"/>
              <a:buChar char="•"/>
            </a:pPr>
            <a:r>
              <a:rPr lang="en-US" sz="1400" dirty="0"/>
              <a:t>A </a:t>
            </a:r>
            <a:r>
              <a:rPr lang="en-US" sz="1400" u="sng" dirty="0"/>
              <a:t>high school teacher </a:t>
            </a:r>
            <a:r>
              <a:rPr lang="en-US" sz="1400" dirty="0"/>
              <a:t>from Lakes Community High School, Dr. Irina Stan, was embedded in our lab for 8 weeks in the summer of 2022 as part of </a:t>
            </a:r>
            <a:r>
              <a:rPr lang="en-US" sz="1400" dirty="0">
                <a:latin typeface="Arial" panose="020B0604020202020204" pitchFamily="34" charset="0"/>
                <a:ea typeface="Calibri" panose="020F0502020204030204" pitchFamily="34" charset="0"/>
                <a:cs typeface="Arial" panose="020B0604020202020204" pitchFamily="34" charset="0"/>
              </a:rPr>
              <a:t>MRSEC Research Experience for Teacher (RET) project</a:t>
            </a:r>
            <a:r>
              <a:rPr lang="en-US" sz="1400" dirty="0">
                <a:latin typeface="Arial" panose="020B0604020202020204" pitchFamily="34" charset="0"/>
                <a:cs typeface="Arial" panose="020B0604020202020204" pitchFamily="34" charset="0"/>
              </a:rPr>
              <a:t>, </a:t>
            </a:r>
            <a:r>
              <a:rPr lang="en-US" sz="1400" dirty="0"/>
              <a:t>where she learned to ink-print various food items. She will bring back this research to her high school students and will demonstrate printing in her science class.</a:t>
            </a:r>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431239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David C. Dunand, Northwestern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2004769</a:t>
            </a:r>
          </a:p>
        </p:txBody>
      </p:sp>
      <p:sp>
        <p:nvSpPr>
          <p:cNvPr id="2" name="Title 1">
            <a:extLst>
              <a:ext uri="{FF2B5EF4-FFF2-40B4-BE49-F238E27FC236}">
                <a16:creationId xmlns:a16="http://schemas.microsoft.com/office/drawing/2014/main" id="{92A8BBB5-D000-9939-E238-A6D29FDA7A54}"/>
              </a:ext>
            </a:extLst>
          </p:cNvPr>
          <p:cNvSpPr txBox="1">
            <a:spLocks noGrp="1"/>
          </p:cNvSpPr>
          <p:nvPr>
            <p:ph type="title" idx="4294967295"/>
          </p:nvPr>
        </p:nvSpPr>
        <p:spPr>
          <a:xfrm>
            <a:off x="3818375" y="151087"/>
            <a:ext cx="6621025"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Ink-based additive manufacturing of high-entropy alloys from oxide and hydride powders</a:t>
            </a:r>
          </a:p>
        </p:txBody>
      </p:sp>
      <p:pic>
        <p:nvPicPr>
          <p:cNvPr id="3" name="Picture 2" descr="Ink extrusion printing of cookie paste for the high school class">
            <a:extLst>
              <a:ext uri="{FF2B5EF4-FFF2-40B4-BE49-F238E27FC236}">
                <a16:creationId xmlns:a16="http://schemas.microsoft.com/office/drawing/2014/main" id="{C71F61C3-2CA1-5041-E338-680FB126A2E2}"/>
              </a:ext>
            </a:extLst>
          </p:cNvPr>
          <p:cNvPicPr>
            <a:picLocks noChangeAspect="1"/>
          </p:cNvPicPr>
          <p:nvPr/>
        </p:nvPicPr>
        <p:blipFill rotWithShape="1">
          <a:blip r:embed="rId3"/>
          <a:srcRect l="8211" t="1626" r="26543" b="48867"/>
          <a:stretch/>
        </p:blipFill>
        <p:spPr>
          <a:xfrm>
            <a:off x="301062" y="4243308"/>
            <a:ext cx="2832273" cy="1926575"/>
          </a:xfrm>
          <a:prstGeom prst="rect">
            <a:avLst/>
          </a:prstGeom>
        </p:spPr>
      </p:pic>
      <p:pic>
        <p:nvPicPr>
          <p:cNvPr id="5" name="Picture 4" descr="Emblem of Lakes Community High School&#10;Home of the Eagles">
            <a:extLst>
              <a:ext uri="{FF2B5EF4-FFF2-40B4-BE49-F238E27FC236}">
                <a16:creationId xmlns:a16="http://schemas.microsoft.com/office/drawing/2014/main" id="{392563EF-8505-D929-3446-4E9096510BE1}"/>
              </a:ext>
            </a:extLst>
          </p:cNvPr>
          <p:cNvPicPr>
            <a:picLocks noChangeAspect="1"/>
          </p:cNvPicPr>
          <p:nvPr/>
        </p:nvPicPr>
        <p:blipFill>
          <a:blip r:embed="rId4"/>
          <a:stretch>
            <a:fillRect/>
          </a:stretch>
        </p:blipFill>
        <p:spPr>
          <a:xfrm>
            <a:off x="3196439" y="4835652"/>
            <a:ext cx="2595937" cy="438153"/>
          </a:xfrm>
          <a:prstGeom prst="rect">
            <a:avLst/>
          </a:prstGeom>
        </p:spPr>
      </p:pic>
      <p:sp>
        <p:nvSpPr>
          <p:cNvPr id="12" name="TextBox 11" descr="Ink extrusion printing of cookie paste for the high school class&#10;">
            <a:extLst>
              <a:ext uri="{FF2B5EF4-FFF2-40B4-BE49-F238E27FC236}">
                <a16:creationId xmlns:a16="http://schemas.microsoft.com/office/drawing/2014/main" id="{DBA875FE-555F-1CB7-A0F5-C2A36CAE3D8B}"/>
              </a:ext>
            </a:extLst>
          </p:cNvPr>
          <p:cNvSpPr txBox="1"/>
          <p:nvPr/>
        </p:nvSpPr>
        <p:spPr>
          <a:xfrm>
            <a:off x="3026185" y="5392185"/>
            <a:ext cx="2595937" cy="646331"/>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Ink extrusion printing of cookie paste by visiting high school teacher, Dr Irina Stan. </a:t>
            </a:r>
          </a:p>
        </p:txBody>
      </p:sp>
      <p:sp>
        <p:nvSpPr>
          <p:cNvPr id="16" name="TextBox 15">
            <a:extLst>
              <a:ext uri="{FF2B5EF4-FFF2-40B4-BE49-F238E27FC236}">
                <a16:creationId xmlns:a16="http://schemas.microsoft.com/office/drawing/2014/main" id="{BA629095-0ABF-9BCD-D3B9-219B932902AA}"/>
              </a:ext>
            </a:extLst>
          </p:cNvPr>
          <p:cNvSpPr txBox="1"/>
          <p:nvPr/>
        </p:nvSpPr>
        <p:spPr>
          <a:xfrm>
            <a:off x="6816506" y="7138054"/>
            <a:ext cx="374318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xxxx</a:t>
            </a:r>
          </a:p>
        </p:txBody>
      </p:sp>
      <p:sp>
        <p:nvSpPr>
          <p:cNvPr id="4" name="Text Box 4" descr="An undergraduate student from the Computer Science department is developing a video game : 3D-THINK - based on tomography relevant to 3D printing -  which will be available worldwide on an open platform when finalized in late 2022. &#10;">
            <a:extLst>
              <a:ext uri="{FF2B5EF4-FFF2-40B4-BE49-F238E27FC236}">
                <a16:creationId xmlns:a16="http://schemas.microsoft.com/office/drawing/2014/main" id="{26B31B00-1524-F8E5-9922-12D505BF0444}"/>
              </a:ext>
            </a:extLst>
          </p:cNvPr>
          <p:cNvSpPr txBox="1">
            <a:spLocks noChangeArrowheads="1"/>
          </p:cNvSpPr>
          <p:nvPr/>
        </p:nvSpPr>
        <p:spPr bwMode="auto">
          <a:xfrm>
            <a:off x="9373055" y="1556058"/>
            <a:ext cx="257653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C00000"/>
              </a:buClr>
            </a:pPr>
            <a:endParaRPr lang="en-US" sz="1400" dirty="0"/>
          </a:p>
          <a:p>
            <a:pPr marL="285750" indent="-285750" algn="just" eaLnBrk="1" hangingPunct="1">
              <a:buClr>
                <a:srgbClr val="C00000"/>
              </a:buClr>
              <a:buFont typeface="Arial" panose="020B0604020202020204" pitchFamily="34" charset="0"/>
              <a:buChar char="•"/>
            </a:pPr>
            <a:r>
              <a:rPr lang="en-US" sz="1400" u="sng" dirty="0"/>
              <a:t>An undergraduate student </a:t>
            </a:r>
            <a:r>
              <a:rPr lang="en-US" sz="1400" dirty="0"/>
              <a:t>from the Computer Science department is developing a </a:t>
            </a:r>
            <a:r>
              <a:rPr lang="en-US" sz="1400" u="sng" dirty="0"/>
              <a:t>video game</a:t>
            </a:r>
            <a:r>
              <a:rPr lang="en-US" sz="1400" dirty="0"/>
              <a:t> : 3D-THINK - based on tomography relevant to 3D printing -  which will be available worldwide on an open platform when finalized in late 2022. </a:t>
            </a:r>
            <a:endParaRPr lang="en-US" sz="1600" b="1" dirty="0"/>
          </a:p>
        </p:txBody>
      </p:sp>
      <p:pic>
        <p:nvPicPr>
          <p:cNvPr id="7" name="Picture 6" descr="screenshot of 3D_THINK, a video game based on tomography which is under development. ">
            <a:extLst>
              <a:ext uri="{FF2B5EF4-FFF2-40B4-BE49-F238E27FC236}">
                <a16:creationId xmlns:a16="http://schemas.microsoft.com/office/drawing/2014/main" id="{003DDB75-A7B2-30A5-27BA-9AC782CDFDD7}"/>
              </a:ext>
            </a:extLst>
          </p:cNvPr>
          <p:cNvPicPr>
            <a:picLocks noChangeAspect="1"/>
          </p:cNvPicPr>
          <p:nvPr/>
        </p:nvPicPr>
        <p:blipFill rotWithShape="1">
          <a:blip r:embed="rId5"/>
          <a:srcRect l="17354" t="20068" r="32247" b="18563"/>
          <a:stretch/>
        </p:blipFill>
        <p:spPr>
          <a:xfrm>
            <a:off x="6096000" y="1651500"/>
            <a:ext cx="3461587" cy="2370936"/>
          </a:xfrm>
          <a:prstGeom prst="rect">
            <a:avLst/>
          </a:prstGeom>
        </p:spPr>
      </p:pic>
      <p:sp>
        <p:nvSpPr>
          <p:cNvPr id="9" name="TextBox 8">
            <a:extLst>
              <a:ext uri="{FF2B5EF4-FFF2-40B4-BE49-F238E27FC236}">
                <a16:creationId xmlns:a16="http://schemas.microsoft.com/office/drawing/2014/main" id="{3DA002FB-C522-DB99-0005-24D6C903C6CB}"/>
              </a:ext>
            </a:extLst>
          </p:cNvPr>
          <p:cNvSpPr txBox="1"/>
          <p:nvPr/>
        </p:nvSpPr>
        <p:spPr>
          <a:xfrm>
            <a:off x="5792376" y="4324360"/>
            <a:ext cx="6107986" cy="1661993"/>
          </a:xfrm>
          <a:prstGeom prst="rect">
            <a:avLst/>
          </a:prstGeom>
          <a:noFill/>
        </p:spPr>
        <p:txBody>
          <a:bodyPr wrap="square">
            <a:spAutoFit/>
          </a:bodyPr>
          <a:lstStyle/>
          <a:p>
            <a:pPr marL="285750" indent="-285750" algn="just" eaLnBrk="1" hangingPunct="1">
              <a:buClr>
                <a:srgbClr val="C00000"/>
              </a:buClr>
              <a:buFont typeface="Arial" panose="020B0604020202020204" pitchFamily="34" charset="0"/>
              <a:buChar char="•"/>
            </a:pPr>
            <a:endParaRPr lang="en-US" sz="1800" dirty="0"/>
          </a:p>
          <a:p>
            <a:pPr marL="285750" indent="-285750" algn="just" eaLnBrk="1" hangingPunct="1">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The 3D printing of mixed metal, oxide, or compound powders is </a:t>
            </a:r>
            <a:r>
              <a:rPr lang="en-US" sz="1400" u="sng" dirty="0">
                <a:latin typeface="Arial" panose="020B0604020202020204" pitchFamily="34" charset="0"/>
                <a:cs typeface="Arial" panose="020B0604020202020204" pitchFamily="34" charset="0"/>
              </a:rPr>
              <a:t>universally applicable </a:t>
            </a:r>
            <a:r>
              <a:rPr lang="en-US" sz="1400" dirty="0">
                <a:latin typeface="Arial" panose="020B0604020202020204" pitchFamily="34" charset="0"/>
                <a:cs typeface="Arial" panose="020B0604020202020204" pitchFamily="34" charset="0"/>
              </a:rPr>
              <a:t>to a wide range of technically important metals. Our new method will translate to numerous alloy systems with wide applications in the automotive, aerospace, machinery, and biomedical industries.  Using </a:t>
            </a:r>
            <a:r>
              <a:rPr lang="en-US" sz="1400" u="sng" dirty="0">
                <a:latin typeface="Arial" panose="020B0604020202020204" pitchFamily="34" charset="0"/>
                <a:cs typeface="Arial" panose="020B0604020202020204" pitchFamily="34" charset="0"/>
              </a:rPr>
              <a:t>hydrogen</a:t>
            </a:r>
            <a:r>
              <a:rPr lang="en-US" sz="1400" dirty="0">
                <a:latin typeface="Arial" panose="020B0604020202020204" pitchFamily="34" charset="0"/>
                <a:cs typeface="Arial" panose="020B0604020202020204" pitchFamily="34" charset="0"/>
              </a:rPr>
              <a:t> eliminates CO</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emission for reduction of metal oxide, which is needed for the steel industry of the future.</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709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3515</TotalTime>
  <Words>991</Words>
  <Application>Microsoft Office PowerPoint</Application>
  <PresentationFormat>Widescreen</PresentationFormat>
  <Paragraphs>42</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Georgia</vt:lpstr>
      <vt:lpstr>NexusSerif</vt:lpstr>
      <vt:lpstr>Sitka Subheading</vt:lpstr>
      <vt:lpstr>Times New Roman</vt:lpstr>
      <vt:lpstr>Wingdings</vt:lpstr>
      <vt:lpstr>Office Theme</vt:lpstr>
      <vt:lpstr>Ink-based additive manufacturing of high-entropy alloys from oxide and hydride powders</vt:lpstr>
      <vt:lpstr>Ink-based additive manufacturing of high-entropy alloys from oxide and hydride powders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283</cp:revision>
  <cp:lastPrinted>2018-03-20T12:31:18Z</cp:lastPrinted>
  <dcterms:created xsi:type="dcterms:W3CDTF">2017-10-05T17:34:54Z</dcterms:created>
  <dcterms:modified xsi:type="dcterms:W3CDTF">2023-03-23T18:30:59Z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24c54611-e5f0-4672-ba5c-1ce47964decf</vt:lpwstr>
  </property>
  <property fmtid="{D5CDD505-2E9C-101B-9397-08002B2CF9AE}" pid="3" name="ContainsCUI">
    <vt:lpwstr>No</vt:lpwstr>
  </property>
</Properties>
</file>