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handoutMasterIdLst>
    <p:handoutMasterId r:id="rId5"/>
  </p:handoutMasterIdLst>
  <p:sldIdLst>
    <p:sldId id="387" r:id="rId2"/>
    <p:sldId id="388" r:id="rId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78851A9-9B4A-2CE1-EA0F-FDC9C1B54124}" name="Epps, Thomas" initials="ET" userId="S::thepps@udel.edu::3d739d3e-6a08-41df-8e94-f19d1ba8266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8235"/>
    <a:srgbClr val="FF5050"/>
    <a:srgbClr val="4472C4"/>
    <a:srgbClr val="BE4A4A"/>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4" autoAdjust="0"/>
    <p:restoredTop sz="95097" autoAdjust="0"/>
  </p:normalViewPr>
  <p:slideViewPr>
    <p:cSldViewPr snapToGrid="0" snapToObjects="1">
      <p:cViewPr varScale="1">
        <p:scale>
          <a:sx n="79" d="100"/>
          <a:sy n="79" d="100"/>
        </p:scale>
        <p:origin x="773" y="77"/>
      </p:cViewPr>
      <p:guideLst/>
    </p:cSldViewPr>
  </p:slideViewPr>
  <p:outlineViewPr>
    <p:cViewPr>
      <p:scale>
        <a:sx n="33" d="100"/>
        <a:sy n="33" d="100"/>
      </p:scale>
      <p:origin x="0" y="0"/>
    </p:cViewPr>
  </p:outlineViewPr>
  <p:notesTextViewPr>
    <p:cViewPr>
      <p:scale>
        <a:sx n="90" d="100"/>
        <a:sy n="90" d="100"/>
      </p:scale>
      <p:origin x="0" y="0"/>
    </p:cViewPr>
  </p:notesTextViewPr>
  <p:sorterViewPr>
    <p:cViewPr>
      <p:scale>
        <a:sx n="70" d="100"/>
        <a:sy n="70" d="100"/>
      </p:scale>
      <p:origin x="0" y="-4088"/>
    </p:cViewPr>
  </p:sorterViewPr>
  <p:notesViewPr>
    <p:cSldViewPr snapToGrid="0" snapToObjects="1" showGuides="1">
      <p:cViewPr varScale="1">
        <p:scale>
          <a:sx n="45" d="100"/>
          <a:sy n="45" d="100"/>
        </p:scale>
        <p:origin x="2736" y="4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8/10/relationships/authors" Targe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3/22/2023</a:t>
            </a:fld>
            <a:endParaRPr lang="en-US" dirty="0"/>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dirty="0"/>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3/22/2023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dirty="0"/>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eaLnBrk="1" hangingPunct="1"/>
            <a:r>
              <a:rPr lang="en-US" sz="1100" b="1" dirty="0"/>
              <a:t>Manuscript in preparation:</a:t>
            </a:r>
          </a:p>
          <a:p>
            <a:pPr algn="just" eaLnBrk="1" hangingPunct="1"/>
            <a:r>
              <a:rPr lang="en-US" sz="1100" dirty="0"/>
              <a:t>Mhatre, S.; Mahajan, J. S.; Epps, T. H., III; Korley, L. T. J., RSC Materials Advances. (expected submission, 08/30/2022). “Lignin-derivable monomers as a platform for versatile non-isocyanate polyurethane thermosets.”</a:t>
            </a:r>
          </a:p>
          <a:p>
            <a:pPr algn="just" eaLnBrk="1" hangingPunct="1"/>
            <a:endParaRPr lang="en-US" sz="1100" dirty="0"/>
          </a:p>
          <a:p>
            <a:pPr algn="just"/>
            <a:r>
              <a:rPr lang="en-US" sz="1100" dirty="0">
                <a:latin typeface="Arial" panose="020B0604020202020204" pitchFamily="34" charset="0"/>
                <a:cs typeface="Arial" panose="020B0604020202020204" pitchFamily="34" charset="0"/>
              </a:rPr>
              <a:t>NIPU thermosets were synthesized by the reaction of bifunctional cyclic carbonates with trifunctional amines. First, bisguaiacols [bisguaiacol A (BGA) or bisguaiacol F (BGF)] were synthesized by dimerization of lignin-derivable phenols. Subsequently, the bisguaiacols were epoxidized and carbonated to provide the respective bifunctional cyclic carbonates (CCs) – BGA-CC/BGF-CC. The conventional cyclic carbonate controls were synthesized similarly from the carbonation of commercial bisphenol A diglycidyl ether and bisphenol F diglycidyl ether. The CCs differed from each other in the number of methoxy groups on the aromatic rings and the bridging carbon substitution. As a crosslinker, trifunctional amines- short-chain triamine, </a:t>
            </a:r>
            <a:r>
              <a:rPr lang="en-US" sz="1800" dirty="0">
                <a:effectLst/>
                <a:latin typeface="Arial" panose="020B0604020202020204" pitchFamily="34" charset="0"/>
                <a:ea typeface="Calibri" panose="020F0502020204030204" pitchFamily="34" charset="0"/>
              </a:rPr>
              <a:t>tris(2-aminoethyl) amine (TREN), and long-chain triamine, JEFFAMINE</a:t>
            </a:r>
            <a:r>
              <a:rPr lang="en-US" sz="1800" baseline="30000" dirty="0">
                <a:effectLst/>
                <a:latin typeface="Arial" panose="020B0604020202020204" pitchFamily="34" charset="0"/>
                <a:ea typeface="Calibri" panose="020F0502020204030204" pitchFamily="34" charset="0"/>
              </a:rPr>
              <a:t>®</a:t>
            </a:r>
            <a:r>
              <a:rPr lang="en-US" sz="1800" dirty="0">
                <a:effectLst/>
                <a:latin typeface="Arial" panose="020B0604020202020204" pitchFamily="34" charset="0"/>
                <a:ea typeface="Calibri" panose="020F0502020204030204" pitchFamily="34" charset="0"/>
              </a:rPr>
              <a:t> T-403 (T403) were used. </a:t>
            </a:r>
            <a:r>
              <a:rPr lang="en-US" sz="1800" dirty="0">
                <a:solidFill>
                  <a:srgbClr val="000000"/>
                </a:solidFill>
                <a:effectLst/>
                <a:latin typeface="Arial" panose="020B0604020202020204" pitchFamily="34" charset="0"/>
                <a:ea typeface="Times New Roman" panose="02020603050405020304" pitchFamily="18" charset="0"/>
              </a:rPr>
              <a:t>The lignin-derivable NIPU networks based on T403 had considerably higher toughness (~49-59 MJ/m</a:t>
            </a:r>
            <a:r>
              <a:rPr lang="en-US" sz="1800" baseline="30000" dirty="0">
                <a:solidFill>
                  <a:srgbClr val="000000"/>
                </a:solidFill>
                <a:effectLst/>
                <a:latin typeface="Arial" panose="020B0604020202020204" pitchFamily="34" charset="0"/>
                <a:ea typeface="Times New Roman" panose="02020603050405020304" pitchFamily="18" charset="0"/>
              </a:rPr>
              <a:t>3</a:t>
            </a:r>
            <a:r>
              <a:rPr lang="en-US" sz="1800" dirty="0">
                <a:solidFill>
                  <a:srgbClr val="000000"/>
                </a:solidFill>
                <a:effectLst/>
                <a:latin typeface="Arial" panose="020B0604020202020204" pitchFamily="34" charset="0"/>
                <a:ea typeface="Times New Roman" panose="02020603050405020304" pitchFamily="18" charset="0"/>
              </a:rPr>
              <a:t>) and elongation at break (</a:t>
            </a:r>
            <a:r>
              <a:rPr lang="en-US" sz="1800" i="1" dirty="0">
                <a:solidFill>
                  <a:srgbClr val="000000"/>
                </a:solidFill>
                <a:effectLst/>
                <a:latin typeface="Arial" panose="020B0604020202020204" pitchFamily="34" charset="0"/>
                <a:ea typeface="Times New Roman" panose="02020603050405020304" pitchFamily="18" charset="0"/>
              </a:rPr>
              <a:t>ε</a:t>
            </a:r>
            <a:r>
              <a:rPr lang="en-US" sz="1800" baseline="-25000" dirty="0">
                <a:solidFill>
                  <a:srgbClr val="000000"/>
                </a:solidFill>
                <a:effectLst/>
                <a:latin typeface="Arial" panose="020B0604020202020204" pitchFamily="34" charset="0"/>
                <a:ea typeface="Times New Roman" panose="02020603050405020304" pitchFamily="18" charset="0"/>
              </a:rPr>
              <a:t>b</a:t>
            </a:r>
            <a:r>
              <a:rPr lang="en-US" sz="1800" dirty="0">
                <a:solidFill>
                  <a:srgbClr val="000000"/>
                </a:solidFill>
                <a:effectLst/>
                <a:latin typeface="Arial" panose="020B0604020202020204" pitchFamily="34" charset="0"/>
                <a:ea typeface="Times New Roman" panose="02020603050405020304" pitchFamily="18" charset="0"/>
              </a:rPr>
              <a:t> ~195-278%) in comparison to those of BPA/BPF-based controls (toughness ~26-35 MJ/m</a:t>
            </a:r>
            <a:r>
              <a:rPr lang="en-US" sz="1800" baseline="30000" dirty="0">
                <a:solidFill>
                  <a:srgbClr val="000000"/>
                </a:solidFill>
                <a:effectLst/>
                <a:latin typeface="Arial" panose="020B0604020202020204" pitchFamily="34" charset="0"/>
                <a:ea typeface="Times New Roman" panose="02020603050405020304" pitchFamily="18" charset="0"/>
              </a:rPr>
              <a:t>3</a:t>
            </a:r>
            <a:r>
              <a:rPr lang="en-US" sz="1800" dirty="0">
                <a:solidFill>
                  <a:srgbClr val="000000"/>
                </a:solidFill>
                <a:effectLst/>
                <a:latin typeface="Arial" panose="020B0604020202020204" pitchFamily="34" charset="0"/>
                <a:ea typeface="Times New Roman" panose="02020603050405020304" pitchFamily="18" charset="0"/>
              </a:rPr>
              <a:t>,</a:t>
            </a:r>
            <a:r>
              <a:rPr lang="en-US" sz="1800" baseline="30000" dirty="0">
                <a:solidFill>
                  <a:srgbClr val="000000"/>
                </a:solidFill>
                <a:effectLst/>
                <a:latin typeface="Arial" panose="020B0604020202020204" pitchFamily="34" charset="0"/>
                <a:ea typeface="Times New Roman" panose="02020603050405020304" pitchFamily="18" charset="0"/>
              </a:rPr>
              <a:t> </a:t>
            </a:r>
            <a:r>
              <a:rPr lang="en-US" sz="1800" i="1" dirty="0">
                <a:solidFill>
                  <a:srgbClr val="000000"/>
                </a:solidFill>
                <a:effectLst/>
                <a:latin typeface="Arial" panose="020B0604020202020204" pitchFamily="34" charset="0"/>
                <a:ea typeface="Times New Roman" panose="02020603050405020304" pitchFamily="18" charset="0"/>
              </a:rPr>
              <a:t>ε</a:t>
            </a:r>
            <a:r>
              <a:rPr lang="en-US" sz="1800" baseline="-25000" dirty="0">
                <a:solidFill>
                  <a:srgbClr val="000000"/>
                </a:solidFill>
                <a:effectLst/>
                <a:latin typeface="Arial" panose="020B0604020202020204" pitchFamily="34" charset="0"/>
                <a:ea typeface="Times New Roman" panose="02020603050405020304" pitchFamily="18" charset="0"/>
              </a:rPr>
              <a:t>b</a:t>
            </a:r>
            <a:r>
              <a:rPr lang="en-US" sz="1800" dirty="0">
                <a:solidFill>
                  <a:srgbClr val="000000"/>
                </a:solidFill>
                <a:effectLst/>
                <a:latin typeface="Arial" panose="020B0604020202020204" pitchFamily="34" charset="0"/>
                <a:ea typeface="Times New Roman" panose="02020603050405020304" pitchFamily="18" charset="0"/>
              </a:rPr>
              <a:t> ~86-166%). The improved toughness of lignin-derivable NIPUs is hypothesized to be a synergistic effect of increased extensibility and enhanced inter-molecular hydrogen bonding caused by the methoxy groups on the aromatic ring. The tensile strength at yield for T403-based NIPUs ranged from 28 MPa to 45 MPa, whereas that of TREN-networks were in the range of ~65-88 MPa, with dimethyl substitution on bridging carbon increasing the yield strength. The elastic moduli of all the NIPU networks were between 1 GPa to 2 GPa, which is comparable to the moduli of conventional thermosetting PUs. The thermosets had glass transition temperatures (</a:t>
            </a:r>
            <a:r>
              <a:rPr lang="en-US" sz="1800" i="1" dirty="0">
                <a:solidFill>
                  <a:srgbClr val="000000"/>
                </a:solidFill>
                <a:effectLst/>
                <a:latin typeface="Arial" panose="020B0604020202020204" pitchFamily="34" charset="0"/>
                <a:ea typeface="Times New Roman" panose="02020603050405020304" pitchFamily="18" charset="0"/>
              </a:rPr>
              <a:t>T</a:t>
            </a:r>
            <a:r>
              <a:rPr lang="en-US" sz="1800" baseline="-25000" dirty="0">
                <a:solidFill>
                  <a:srgbClr val="000000"/>
                </a:solidFill>
                <a:effectLst/>
                <a:latin typeface="Arial" panose="020B0604020202020204" pitchFamily="34" charset="0"/>
                <a:ea typeface="Times New Roman" panose="02020603050405020304" pitchFamily="18" charset="0"/>
              </a:rPr>
              <a:t>g</a:t>
            </a:r>
            <a:r>
              <a:rPr lang="en-US" sz="1800" dirty="0">
                <a:solidFill>
                  <a:srgbClr val="000000"/>
                </a:solidFill>
                <a:effectLst/>
                <a:latin typeface="Arial" panose="020B0604020202020204" pitchFamily="34" charset="0"/>
                <a:ea typeface="Times New Roman" panose="02020603050405020304" pitchFamily="18" charset="0"/>
              </a:rPr>
              <a:t>’s) that ranged between 37 </a:t>
            </a:r>
            <a:r>
              <a:rPr lang="en-US" sz="1800" dirty="0">
                <a:effectLst/>
                <a:latin typeface="Arial" panose="020B0604020202020204" pitchFamily="34" charset="0"/>
                <a:ea typeface="Calibri" panose="020F0502020204030204" pitchFamily="34" charset="0"/>
              </a:rPr>
              <a:t>°C</a:t>
            </a:r>
            <a:r>
              <a:rPr lang="en-US" sz="1800" dirty="0">
                <a:solidFill>
                  <a:srgbClr val="000000"/>
                </a:solidFill>
                <a:effectLst/>
                <a:latin typeface="Arial" panose="020B0604020202020204" pitchFamily="34" charset="0"/>
                <a:ea typeface="Times New Roman" panose="02020603050405020304" pitchFamily="18" charset="0"/>
              </a:rPr>
              <a:t> to 79 </a:t>
            </a:r>
            <a:r>
              <a:rPr lang="en-US" sz="1800" dirty="0">
                <a:effectLst/>
                <a:latin typeface="Arial" panose="020B0604020202020204" pitchFamily="34" charset="0"/>
                <a:ea typeface="Calibri" panose="020F0502020204030204" pitchFamily="34" charset="0"/>
              </a:rPr>
              <a:t>°C</a:t>
            </a:r>
            <a:r>
              <a:rPr lang="en-US" sz="1800" dirty="0">
                <a:solidFill>
                  <a:srgbClr val="000000"/>
                </a:solidFill>
                <a:effectLst/>
                <a:latin typeface="Arial" panose="020B0604020202020204" pitchFamily="34" charset="0"/>
                <a:ea typeface="Calibri" panose="020F0502020204030204" pitchFamily="34" charset="0"/>
              </a:rPr>
              <a:t>, wherein methoxy groups lowered the </a:t>
            </a:r>
            <a:r>
              <a:rPr lang="en-US" sz="1100" i="1" dirty="0">
                <a:solidFill>
                  <a:srgbClr val="000000"/>
                </a:solidFill>
                <a:effectLst/>
                <a:latin typeface="Arial" panose="020B0604020202020204" pitchFamily="34" charset="0"/>
                <a:ea typeface="Times New Roman" panose="02020603050405020304" pitchFamily="18" charset="0"/>
              </a:rPr>
              <a:t>T</a:t>
            </a:r>
            <a:r>
              <a:rPr lang="en-US" sz="1100" baseline="-25000" dirty="0">
                <a:solidFill>
                  <a:srgbClr val="000000"/>
                </a:solidFill>
                <a:effectLst/>
                <a:latin typeface="Arial" panose="020B0604020202020204" pitchFamily="34" charset="0"/>
                <a:ea typeface="Times New Roman" panose="02020603050405020304" pitchFamily="18" charset="0"/>
              </a:rPr>
              <a:t>g</a:t>
            </a:r>
            <a:r>
              <a:rPr lang="en-US" sz="1100" dirty="0">
                <a:solidFill>
                  <a:srgbClr val="000000"/>
                </a:solidFill>
                <a:effectLst/>
                <a:latin typeface="Arial" panose="020B0604020202020204" pitchFamily="34" charset="0"/>
                <a:ea typeface="Times New Roman" panose="02020603050405020304" pitchFamily="18" charset="0"/>
              </a:rPr>
              <a:t>’s while dimethyl substitution on bridging carbon increased the </a:t>
            </a:r>
            <a:r>
              <a:rPr lang="en-US" sz="1100" i="1" dirty="0">
                <a:solidFill>
                  <a:srgbClr val="000000"/>
                </a:solidFill>
                <a:effectLst/>
                <a:latin typeface="Arial" panose="020B0604020202020204" pitchFamily="34" charset="0"/>
                <a:ea typeface="Times New Roman" panose="02020603050405020304" pitchFamily="18" charset="0"/>
              </a:rPr>
              <a:t>T</a:t>
            </a:r>
            <a:r>
              <a:rPr lang="en-US" sz="1100" baseline="-25000" dirty="0">
                <a:solidFill>
                  <a:srgbClr val="000000"/>
                </a:solidFill>
                <a:effectLst/>
                <a:latin typeface="Arial" panose="020B0604020202020204" pitchFamily="34" charset="0"/>
                <a:ea typeface="Times New Roman" panose="02020603050405020304" pitchFamily="18" charset="0"/>
              </a:rPr>
              <a:t>g</a:t>
            </a:r>
            <a:r>
              <a:rPr lang="en-US" sz="1100" dirty="0">
                <a:solidFill>
                  <a:srgbClr val="000000"/>
                </a:solidFill>
                <a:effectLst/>
                <a:latin typeface="Arial" panose="020B0604020202020204" pitchFamily="34" charset="0"/>
                <a:ea typeface="Times New Roman" panose="02020603050405020304" pitchFamily="18" charset="0"/>
              </a:rPr>
              <a:t>’s. </a:t>
            </a:r>
            <a:endParaRPr lang="en-US"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dirty="0"/>
          </a:p>
        </p:txBody>
      </p:sp>
    </p:spTree>
    <p:extLst>
      <p:ext uri="{BB962C8B-B14F-4D97-AF65-F5344CB8AC3E}">
        <p14:creationId xmlns:p14="http://schemas.microsoft.com/office/powerpoint/2010/main" val="3331349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DMR-supported research platform trains students to address key scientific and engineering challenges in biobased materials design, functional monomer generation, macromolecular synthesis, additive manufacturing/soft materials processing, and nanoscale materials characterization. It also creates an environment in which students will have the opportunity to unlock their creativity through cutting-edge sustainability research. Our broader impact activities including undergraduate training opportunities, workshop and short course development, K-12 introductory lessons on plastics, and focused mentoring and professional development activities for graduate students.</a:t>
            </a: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2</a:t>
            </a:fld>
            <a:endParaRPr lang="en-US" dirty="0"/>
          </a:p>
        </p:txBody>
      </p:sp>
    </p:spTree>
    <p:extLst>
      <p:ext uri="{BB962C8B-B14F-4D97-AF65-F5344CB8AC3E}">
        <p14:creationId xmlns:p14="http://schemas.microsoft.com/office/powerpoint/2010/main" val="3691685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44AA79E5-ACB8-7597-0F0C-ED0B1CA43B03}"/>
              </a:ext>
            </a:extLst>
          </p:cNvPr>
          <p:cNvSpPr txBox="1"/>
          <p:nvPr userDrawn="1"/>
        </p:nvSpPr>
        <p:spPr>
          <a:xfrm>
            <a:off x="0" y="0"/>
            <a:ext cx="12192000" cy="369332"/>
          </a:xfrm>
          <a:prstGeom prst="rect">
            <a:avLst/>
          </a:prstGeom>
          <a:noFill/>
        </p:spPr>
        <p:txBody>
          <a:bodyPr vert="horz" rtlCol="0">
            <a:spAutoFit/>
          </a:bodyPr>
          <a:lstStyle/>
          <a:p>
            <a:endParaRPr lang="en-US" dirty="0"/>
          </a:p>
        </p:txBody>
      </p:sp>
      <p:sp>
        <p:nvSpPr>
          <p:cNvPr id="8" name="hcTitle SlideHeader">
            <a:extLst>
              <a:ext uri="{FF2B5EF4-FFF2-40B4-BE49-F238E27FC236}">
                <a16:creationId xmlns:a16="http://schemas.microsoft.com/office/drawing/2014/main" id="{2B395EB9-7964-5AEE-ACC3-8252ABA78CE6}"/>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hcSlideMaster.Title and ContentHeader">
            <a:extLst>
              <a:ext uri="{FF2B5EF4-FFF2-40B4-BE49-F238E27FC236}">
                <a16:creationId xmlns:a16="http://schemas.microsoft.com/office/drawing/2014/main" id="{1FB1135F-FE18-6D49-EB33-27A4C806FCEB}"/>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918237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99CB5292-A7A1-F275-E68B-0308652C8F4A}"/>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dirty="0"/>
          </a:p>
        </p:txBody>
      </p:sp>
      <p:sp>
        <p:nvSpPr>
          <p:cNvPr id="5" name="hcSlideMaster.BlankHeader">
            <a:extLst>
              <a:ext uri="{FF2B5EF4-FFF2-40B4-BE49-F238E27FC236}">
                <a16:creationId xmlns:a16="http://schemas.microsoft.com/office/drawing/2014/main" id="{43525C57-FF08-258C-78D5-443307959B42}"/>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3/22/2023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dirty="0"/>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B5F67-D43C-4406-A78E-D20527F1F17F}"/>
              </a:ext>
            </a:extLst>
          </p:cNvPr>
          <p:cNvSpPr>
            <a:spLocks noGrp="1"/>
          </p:cNvSpPr>
          <p:nvPr>
            <p:ph type="title" idx="4294967295"/>
          </p:nvPr>
        </p:nvSpPr>
        <p:spPr>
          <a:xfrm>
            <a:off x="4432300" y="128588"/>
            <a:ext cx="7759700" cy="566737"/>
          </a:xfrm>
        </p:spPr>
        <p:txBody>
          <a:bodyPr>
            <a:normAutofit/>
          </a:bodyPr>
          <a:lstStyle/>
          <a:p>
            <a:r>
              <a:rPr lang="en-US" sz="2000" b="1" dirty="0">
                <a:solidFill>
                  <a:srgbClr val="C00000"/>
                </a:solidFill>
                <a:latin typeface="Arial" panose="020B0604020202020204" pitchFamily="34" charset="0"/>
                <a:cs typeface="Arial" panose="020B0604020202020204" pitchFamily="34" charset="0"/>
              </a:rPr>
              <a:t>Lignin-derivable non-isocyanate polyurethane thermosets</a:t>
            </a:r>
          </a:p>
        </p:txBody>
      </p:sp>
      <p:sp>
        <p:nvSpPr>
          <p:cNvPr id="5" name="TextBox 4">
            <a:extLst>
              <a:ext uri="{FF2B5EF4-FFF2-40B4-BE49-F238E27FC236}">
                <a16:creationId xmlns:a16="http://schemas.microsoft.com/office/drawing/2014/main" id="{9ED36953-0DFC-4F49-9298-E739FD3F2CFC}"/>
              </a:ext>
            </a:extLst>
          </p:cNvPr>
          <p:cNvSpPr txBox="1"/>
          <p:nvPr/>
        </p:nvSpPr>
        <p:spPr>
          <a:xfrm>
            <a:off x="100483" y="300183"/>
            <a:ext cx="1505540"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DMR 2004682</a:t>
            </a:r>
          </a:p>
        </p:txBody>
      </p:sp>
      <p:sp>
        <p:nvSpPr>
          <p:cNvPr id="7" name="Rectangle 6">
            <a:extLst>
              <a:ext uri="{FF2B5EF4-FFF2-40B4-BE49-F238E27FC236}">
                <a16:creationId xmlns:a16="http://schemas.microsoft.com/office/drawing/2014/main" id="{386F1C4C-66FF-4C4C-A15E-FBB5BE953C6F}"/>
              </a:ext>
            </a:extLst>
          </p:cNvPr>
          <p:cNvSpPr/>
          <p:nvPr/>
        </p:nvSpPr>
        <p:spPr>
          <a:xfrm>
            <a:off x="100483" y="-27263"/>
            <a:ext cx="3003806" cy="338554"/>
          </a:xfrm>
          <a:prstGeom prst="rect">
            <a:avLst/>
          </a:prstGeom>
        </p:spPr>
        <p:txBody>
          <a:bodyPr wrap="square" anchor="ctr">
            <a:spAutoFit/>
          </a:bodyPr>
          <a:lstStyle/>
          <a:p>
            <a:r>
              <a:rPr lang="en-US" sz="1600" b="1" dirty="0">
                <a:solidFill>
                  <a:schemeClr val="accent2">
                    <a:lumMod val="20000"/>
                    <a:lumOff val="80000"/>
                  </a:schemeClr>
                </a:solidFill>
                <a:latin typeface="Arial" panose="020B0604020202020204" pitchFamily="34" charset="0"/>
                <a:cs typeface="Arial" panose="020B0604020202020204" pitchFamily="34" charset="0"/>
              </a:rPr>
              <a:t>2022  Intellectual Merit</a:t>
            </a:r>
          </a:p>
        </p:txBody>
      </p:sp>
      <p:sp>
        <p:nvSpPr>
          <p:cNvPr id="21" name="TextBox 20">
            <a:extLst>
              <a:ext uri="{FF2B5EF4-FFF2-40B4-BE49-F238E27FC236}">
                <a16:creationId xmlns:a16="http://schemas.microsoft.com/office/drawing/2014/main" id="{426A9296-2844-4E28-A508-770A45A2E9C0}"/>
              </a:ext>
            </a:extLst>
          </p:cNvPr>
          <p:cNvSpPr txBox="1"/>
          <p:nvPr/>
        </p:nvSpPr>
        <p:spPr>
          <a:xfrm>
            <a:off x="5622122" y="845156"/>
            <a:ext cx="4378571"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LaShanda T. Korley, University of Delaware</a:t>
            </a:r>
          </a:p>
        </p:txBody>
      </p:sp>
      <p:sp>
        <p:nvSpPr>
          <p:cNvPr id="3" name="Text Box 28">
            <a:extLst>
              <a:ext uri="{FF2B5EF4-FFF2-40B4-BE49-F238E27FC236}">
                <a16:creationId xmlns:a16="http://schemas.microsoft.com/office/drawing/2014/main" id="{1ECF6B61-63FD-47EF-B775-0F2DBA9AD6D4}"/>
              </a:ext>
            </a:extLst>
          </p:cNvPr>
          <p:cNvSpPr txBox="1">
            <a:spLocks noChangeArrowheads="1"/>
          </p:cNvSpPr>
          <p:nvPr/>
        </p:nvSpPr>
        <p:spPr bwMode="auto">
          <a:xfrm>
            <a:off x="95201" y="1538667"/>
            <a:ext cx="5112926"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algn="just" eaLnBrk="1" hangingPunct="1">
              <a:buFont typeface="Arial" panose="020B0604020202020204" pitchFamily="34" charset="0"/>
              <a:buChar char="•"/>
            </a:pPr>
            <a:r>
              <a:rPr lang="en-US" sz="1400" dirty="0"/>
              <a:t>The exploration of lignin-derivable bisguaiacols as an alternative for petroleum-derived bisphenol A/F (BPA/BPF) in thermosetting non-isocyanate polyurethane (NIPU) applications.</a:t>
            </a:r>
          </a:p>
          <a:p>
            <a:pPr algn="just" eaLnBrk="1" hangingPunct="1"/>
            <a:endParaRPr lang="en-US" sz="1400" dirty="0"/>
          </a:p>
          <a:p>
            <a:pPr marL="285750" indent="-285750" algn="just" eaLnBrk="1" hangingPunct="1">
              <a:buClr>
                <a:srgbClr val="C00000"/>
              </a:buClr>
              <a:buFont typeface="Arial" panose="020B0604020202020204" pitchFamily="34" charset="0"/>
              <a:buChar char="•"/>
            </a:pPr>
            <a:r>
              <a:rPr lang="en-US" sz="1400" dirty="0"/>
              <a:t>The lignin-derivable NIPU thermosets exhibited considerably higher toughness and elongation-at-break in comparison to conventional NIPU networks  - </a:t>
            </a:r>
            <a:r>
              <a:rPr lang="en-US" sz="1400" b="1" dirty="0"/>
              <a:t>without a reduction in elastic modulus, tensile strength, or thermal stability.</a:t>
            </a:r>
          </a:p>
          <a:p>
            <a:pPr marL="285750" indent="-285750" algn="just" eaLnBrk="1" hangingPunct="1">
              <a:buClr>
                <a:srgbClr val="C00000"/>
              </a:buClr>
              <a:buFont typeface="Arial" panose="020B0604020202020204" pitchFamily="34" charset="0"/>
              <a:buChar char="•"/>
            </a:pPr>
            <a:endParaRPr lang="en-US" sz="1400" b="1" dirty="0">
              <a:highlight>
                <a:srgbClr val="FFFF00"/>
              </a:highlight>
            </a:endParaRPr>
          </a:p>
          <a:p>
            <a:pPr marL="285750" indent="-285750" algn="just" eaLnBrk="1" hangingPunct="1">
              <a:buClr>
                <a:srgbClr val="C00000"/>
              </a:buClr>
              <a:buFont typeface="Arial" panose="020B0604020202020204" pitchFamily="34" charset="0"/>
              <a:buChar char="•"/>
            </a:pPr>
            <a:r>
              <a:rPr lang="en-US" sz="1400" dirty="0"/>
              <a:t>Structural differences in the lignin-derivable monomers, such as methoxy groups on the aromatic ring and bridging carbon substitutions, were leveraged as an efficient handle to tune the thermomechanical properties of NIPU networks.</a:t>
            </a:r>
          </a:p>
          <a:p>
            <a:pPr marL="285750" indent="-285750" algn="just" eaLnBrk="1" hangingPunct="1">
              <a:buClr>
                <a:srgbClr val="C00000"/>
              </a:buClr>
              <a:buFont typeface="Arial" panose="020B0604020202020204" pitchFamily="34" charset="0"/>
              <a:buChar char="•"/>
            </a:pPr>
            <a:endParaRPr lang="en-US" sz="1400" dirty="0"/>
          </a:p>
          <a:p>
            <a:pPr marL="285750" indent="-285750" algn="just" eaLnBrk="1" hangingPunct="1">
              <a:buClr>
                <a:srgbClr val="C00000"/>
              </a:buClr>
              <a:buFont typeface="Arial" panose="020B0604020202020204" pitchFamily="34" charset="0"/>
              <a:buChar char="•"/>
            </a:pPr>
            <a:r>
              <a:rPr lang="en-US" sz="1400" dirty="0"/>
              <a:t>The choice of triamine cross-linker provided NIPU thermosets that range from high-strength, brittle materials to tough, flexible networks.  </a:t>
            </a:r>
          </a:p>
        </p:txBody>
      </p:sp>
      <p:pic>
        <p:nvPicPr>
          <p:cNvPr id="8" name="Picture 7" descr="A structural comparison between petroleum-derived and lignin-derivable non-isocyanate polyurethane thermosets. Thermal and mechanical tunability are achieved due to the interplay of methoxy groups on the aromatic ring, bridging carbon substitution, and crosslinker architecture. ">
            <a:extLst>
              <a:ext uri="{FF2B5EF4-FFF2-40B4-BE49-F238E27FC236}">
                <a16:creationId xmlns:a16="http://schemas.microsoft.com/office/drawing/2014/main" id="{19285B61-E23C-7DD3-CB63-39A9984606BB}"/>
              </a:ext>
            </a:extLst>
          </p:cNvPr>
          <p:cNvPicPr>
            <a:picLocks noChangeAspect="1"/>
          </p:cNvPicPr>
          <p:nvPr/>
        </p:nvPicPr>
        <p:blipFill>
          <a:blip r:embed="rId3"/>
          <a:stretch>
            <a:fillRect/>
          </a:stretch>
        </p:blipFill>
        <p:spPr>
          <a:xfrm>
            <a:off x="5823471" y="1250611"/>
            <a:ext cx="6273328" cy="4999153"/>
          </a:xfrm>
          <a:prstGeom prst="rect">
            <a:avLst/>
          </a:prstGeom>
        </p:spPr>
      </p:pic>
      <p:sp>
        <p:nvSpPr>
          <p:cNvPr id="6" name="flSlide132Footer">
            <a:extLst>
              <a:ext uri="{FF2B5EF4-FFF2-40B4-BE49-F238E27FC236}">
                <a16:creationId xmlns:a16="http://schemas.microsoft.com/office/drawing/2014/main" id="{121B5A08-07C2-B882-44F2-638D60D64C94}"/>
              </a:ext>
              <a:ext uri="{C183D7F6-B498-43B3-948B-1728B52AA6E4}">
                <adec:decorative xmlns:adec="http://schemas.microsoft.com/office/drawing/2017/decorative" val="1"/>
              </a:ext>
            </a:extLst>
          </p:cNvPr>
          <p:cNvSpPr txBox="1"/>
          <p:nvPr/>
        </p:nvSpPr>
        <p:spPr>
          <a:xfrm>
            <a:off x="0" y="6537960"/>
            <a:ext cx="242374" cy="223138"/>
          </a:xfrm>
          <a:prstGeom prst="rect">
            <a:avLst/>
          </a:prstGeom>
          <a:noFill/>
        </p:spPr>
        <p:txBody>
          <a:bodyPr vert="horz" wrap="none" rtlCol="0">
            <a:spAutoFit/>
          </a:bodyPr>
          <a:lstStyle/>
          <a:p>
            <a:r>
              <a:rPr lang="en-US" sz="850" dirty="0">
                <a:solidFill>
                  <a:srgbClr val="000000"/>
                </a:solidFill>
                <a:latin typeface="Microsoft Sans Serif" panose="020B0604020202020204" pitchFamily="34" charset="0"/>
              </a:rPr>
              <a:t>  </a:t>
            </a:r>
          </a:p>
        </p:txBody>
      </p:sp>
      <p:sp>
        <p:nvSpPr>
          <p:cNvPr id="9" name="hcSlide132Header">
            <a:extLst>
              <a:ext uri="{FF2B5EF4-FFF2-40B4-BE49-F238E27FC236}">
                <a16:creationId xmlns:a16="http://schemas.microsoft.com/office/drawing/2014/main" id="{E734FDD7-D8BD-F359-A2D9-9F7602ACCA75}"/>
              </a:ext>
              <a:ext uri="{C183D7F6-B498-43B3-948B-1728B52AA6E4}">
                <adec:decorative xmlns:adec="http://schemas.microsoft.com/office/drawing/2017/decorative" val="1"/>
              </a:ext>
            </a:extLst>
          </p:cNvPr>
          <p:cNvSpPr txBox="1"/>
          <p:nvPr/>
        </p:nvSpPr>
        <p:spPr>
          <a:xfrm>
            <a:off x="5994400" y="0"/>
            <a:ext cx="184731" cy="369332"/>
          </a:xfrm>
          <a:prstGeom prst="rect">
            <a:avLst/>
          </a:prstGeom>
          <a:noFill/>
        </p:spPr>
        <p:txBody>
          <a:bodyPr vert="horz" wrap="none" rtlCol="0">
            <a:spAutoFit/>
          </a:bodyPr>
          <a:lstStyle/>
          <a:p>
            <a:endParaRPr lang="en-US" dirty="0"/>
          </a:p>
        </p:txBody>
      </p:sp>
    </p:spTree>
    <p:extLst>
      <p:ext uri="{BB962C8B-B14F-4D97-AF65-F5344CB8AC3E}">
        <p14:creationId xmlns:p14="http://schemas.microsoft.com/office/powerpoint/2010/main" val="3866026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4">
            <a:extLst>
              <a:ext uri="{FF2B5EF4-FFF2-40B4-BE49-F238E27FC236}">
                <a16:creationId xmlns:a16="http://schemas.microsoft.com/office/drawing/2014/main" id="{E9C3AA5F-05F2-4342-92D6-6EC116A33943}"/>
              </a:ext>
            </a:extLst>
          </p:cNvPr>
          <p:cNvSpPr txBox="1">
            <a:spLocks noChangeArrowheads="1"/>
          </p:cNvSpPr>
          <p:nvPr/>
        </p:nvSpPr>
        <p:spPr bwMode="auto">
          <a:xfrm>
            <a:off x="100483" y="966183"/>
            <a:ext cx="3943104"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1600" dirty="0"/>
              <a:t>Outreach this year focused on attracting young people to careers in science and engineering, providing research experiences for undergraduate students, highlighting the diversity of sustainable research and foundational aspects across the polymer community, and improving the technological literacy of the public.  Undergraduate student, Eduardo Nombero-Bueno, gained scientific training and targeted mentoring in support of future graduate studies.  Eduardo was named an </a:t>
            </a:r>
            <a:r>
              <a:rPr lang="en-US" sz="1600" b="1" dirty="0"/>
              <a:t>American Chemical Society (ACS) Scholar</a:t>
            </a:r>
            <a:r>
              <a:rPr lang="en-US" sz="1600" dirty="0"/>
              <a:t> in 2021. The PIs were co-organizers of several sustainability workshops, including the </a:t>
            </a:r>
            <a:r>
              <a:rPr lang="en-US" sz="1600" b="1" dirty="0"/>
              <a:t>American Physical Society (APS) DPOLY 2022 Short Course </a:t>
            </a:r>
            <a:r>
              <a:rPr lang="en-US" sz="1600" dirty="0"/>
              <a:t>focused on Sustainable Polymers.</a:t>
            </a:r>
            <a:endParaRPr lang="en-US" sz="1600" b="1" dirty="0">
              <a:solidFill>
                <a:srgbClr val="C00000"/>
              </a:solidFill>
            </a:endParaRPr>
          </a:p>
          <a:p>
            <a:pPr eaLnBrk="1" hangingPunct="1"/>
            <a:endParaRPr lang="en-US" b="1" dirty="0"/>
          </a:p>
        </p:txBody>
      </p:sp>
      <p:sp>
        <p:nvSpPr>
          <p:cNvPr id="30" name="Rectangle 29">
            <a:extLst>
              <a:ext uri="{FF2B5EF4-FFF2-40B4-BE49-F238E27FC236}">
                <a16:creationId xmlns:a16="http://schemas.microsoft.com/office/drawing/2014/main" id="{214F4D8C-0507-44C8-9197-44F32C14CB59}"/>
              </a:ext>
            </a:extLst>
          </p:cNvPr>
          <p:cNvSpPr/>
          <p:nvPr/>
        </p:nvSpPr>
        <p:spPr>
          <a:xfrm>
            <a:off x="100483" y="-27263"/>
            <a:ext cx="3003806" cy="338554"/>
          </a:xfrm>
          <a:prstGeom prst="rect">
            <a:avLst/>
          </a:prstGeom>
        </p:spPr>
        <p:txBody>
          <a:bodyPr wrap="square" anchor="ctr">
            <a:spAutoFit/>
          </a:bodyPr>
          <a:lstStyle/>
          <a:p>
            <a:r>
              <a:rPr lang="en-US" sz="1600" b="1" dirty="0">
                <a:solidFill>
                  <a:schemeClr val="accent2">
                    <a:lumMod val="20000"/>
                    <a:lumOff val="80000"/>
                  </a:schemeClr>
                </a:solidFill>
                <a:latin typeface="Arial" panose="020B0604020202020204" pitchFamily="34" charset="0"/>
                <a:cs typeface="Arial" panose="020B0604020202020204" pitchFamily="34" charset="0"/>
              </a:rPr>
              <a:t>2022  Broader Impacts</a:t>
            </a:r>
          </a:p>
        </p:txBody>
      </p:sp>
      <p:sp>
        <p:nvSpPr>
          <p:cNvPr id="11" name="Title 1">
            <a:extLst>
              <a:ext uri="{FF2B5EF4-FFF2-40B4-BE49-F238E27FC236}">
                <a16:creationId xmlns:a16="http://schemas.microsoft.com/office/drawing/2014/main" id="{D3B332F7-6EDD-4E4A-8EC3-FAC439648E78}"/>
              </a:ext>
            </a:extLst>
          </p:cNvPr>
          <p:cNvSpPr txBox="1">
            <a:spLocks noGrp="1"/>
          </p:cNvSpPr>
          <p:nvPr>
            <p:ph type="title" idx="4294967295"/>
          </p:nvPr>
        </p:nvSpPr>
        <p:spPr>
          <a:xfrm>
            <a:off x="3818375" y="151087"/>
            <a:ext cx="7759108" cy="566719"/>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C00000"/>
                </a:solidFill>
                <a:effectLst/>
                <a:uLnTx/>
                <a:uFillTx/>
                <a:latin typeface="Arial" panose="020B0604020202020204" pitchFamily="34" charset="0"/>
                <a:ea typeface="+mj-ea"/>
                <a:cs typeface="Arial" panose="020B0604020202020204" pitchFamily="34" charset="0"/>
              </a:rPr>
              <a:t>Building a sustainable materials platform for the community</a:t>
            </a:r>
          </a:p>
        </p:txBody>
      </p:sp>
      <p:sp>
        <p:nvSpPr>
          <p:cNvPr id="13" name="TextBox 12">
            <a:extLst>
              <a:ext uri="{FF2B5EF4-FFF2-40B4-BE49-F238E27FC236}">
                <a16:creationId xmlns:a16="http://schemas.microsoft.com/office/drawing/2014/main" id="{24293888-9B9A-4F52-848A-B96B0D67B3E9}"/>
              </a:ext>
            </a:extLst>
          </p:cNvPr>
          <p:cNvSpPr txBox="1"/>
          <p:nvPr/>
        </p:nvSpPr>
        <p:spPr>
          <a:xfrm>
            <a:off x="5622122" y="845156"/>
            <a:ext cx="4378571"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LaShanda T. Korley, University of Delaware</a:t>
            </a:r>
          </a:p>
        </p:txBody>
      </p:sp>
      <p:sp>
        <p:nvSpPr>
          <p:cNvPr id="15" name="TextBox 14">
            <a:extLst>
              <a:ext uri="{FF2B5EF4-FFF2-40B4-BE49-F238E27FC236}">
                <a16:creationId xmlns:a16="http://schemas.microsoft.com/office/drawing/2014/main" id="{8D476AB0-938C-47AA-2DC7-D04816836B35}"/>
              </a:ext>
            </a:extLst>
          </p:cNvPr>
          <p:cNvSpPr txBox="1"/>
          <p:nvPr/>
        </p:nvSpPr>
        <p:spPr>
          <a:xfrm>
            <a:off x="100483" y="300183"/>
            <a:ext cx="2111475"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DMR-2004682,  POL</a:t>
            </a:r>
          </a:p>
        </p:txBody>
      </p:sp>
      <p:pic>
        <p:nvPicPr>
          <p:cNvPr id="3" name="Picture 2" descr="LaShanda Korley was a co-organizer for the American Physical Society DPOLY Short Course on Sustainable Polymers featuring experts from industry, academia, and national laboratories.  This 1.5 day short course offered a series of lectures, tutorials, and demonstrations focused the physics of new material development, sustainable design, and end-of-life plastics management to 124 participants.">
            <a:extLst>
              <a:ext uri="{FF2B5EF4-FFF2-40B4-BE49-F238E27FC236}">
                <a16:creationId xmlns:a16="http://schemas.microsoft.com/office/drawing/2014/main" id="{7765E9ED-A341-497C-A53C-174CF261262A}"/>
              </a:ext>
            </a:extLst>
          </p:cNvPr>
          <p:cNvPicPr>
            <a:picLocks noChangeAspect="1"/>
          </p:cNvPicPr>
          <p:nvPr/>
        </p:nvPicPr>
        <p:blipFill>
          <a:blip r:embed="rId3"/>
          <a:stretch>
            <a:fillRect/>
          </a:stretch>
        </p:blipFill>
        <p:spPr>
          <a:xfrm>
            <a:off x="7632274" y="2896754"/>
            <a:ext cx="4301461" cy="3116090"/>
          </a:xfrm>
          <a:prstGeom prst="rect">
            <a:avLst/>
          </a:prstGeom>
        </p:spPr>
      </p:pic>
      <p:pic>
        <p:nvPicPr>
          <p:cNvPr id="5" name="Picture 4" descr="Undergraduate researcher and 2021 ACS Scholar, Eduardo Nombero-Bueno, is highlighted.  Eduardo's research focuses on the synthesis and manufacturing of sustainable non-isocyanate polyurethanes. Eduardo has contributed to our understanding of the mechanical response and fiber processing of bio-derivable NIPUs. ">
            <a:extLst>
              <a:ext uri="{FF2B5EF4-FFF2-40B4-BE49-F238E27FC236}">
                <a16:creationId xmlns:a16="http://schemas.microsoft.com/office/drawing/2014/main" id="{157D075A-D2A1-52A0-FB58-4E4DEF59B26C}"/>
              </a:ext>
            </a:extLst>
          </p:cNvPr>
          <p:cNvPicPr>
            <a:picLocks noChangeAspect="1"/>
          </p:cNvPicPr>
          <p:nvPr/>
        </p:nvPicPr>
        <p:blipFill>
          <a:blip r:embed="rId4"/>
          <a:stretch>
            <a:fillRect/>
          </a:stretch>
        </p:blipFill>
        <p:spPr>
          <a:xfrm>
            <a:off x="4078980" y="1458214"/>
            <a:ext cx="3517900" cy="2527300"/>
          </a:xfrm>
          <a:prstGeom prst="rect">
            <a:avLst/>
          </a:prstGeom>
        </p:spPr>
      </p:pic>
    </p:spTree>
    <p:extLst>
      <p:ext uri="{BB962C8B-B14F-4D97-AF65-F5344CB8AC3E}">
        <p14:creationId xmlns:p14="http://schemas.microsoft.com/office/powerpoint/2010/main" val="18309774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a698667d-8817-4ad9-a7f2-bb287f867e5f}" enabled="0" method="" siteId="{a698667d-8817-4ad9-a7f2-bb287f867e5f}" removed="1"/>
</clbl:labelList>
</file>

<file path=docProps/app.xml><?xml version="1.0" encoding="utf-8"?>
<Properties xmlns="http://schemas.openxmlformats.org/officeDocument/2006/extended-properties" xmlns:vt="http://schemas.openxmlformats.org/officeDocument/2006/docPropsVTypes">
  <Template>Office Theme</Template>
  <TotalTime>5408</TotalTime>
  <Words>720</Words>
  <Application>Microsoft Office PowerPoint</Application>
  <PresentationFormat>Widescreen</PresentationFormat>
  <Paragraphs>24</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Calibri Light</vt:lpstr>
      <vt:lpstr>Microsoft Sans Serif</vt:lpstr>
      <vt:lpstr>Sitka Subheading</vt:lpstr>
      <vt:lpstr>Times New Roman</vt:lpstr>
      <vt:lpstr>Wingdings</vt:lpstr>
      <vt:lpstr>Office Theme</vt:lpstr>
      <vt:lpstr>Lignin-derivable non-isocyanate polyurethane thermosets</vt:lpstr>
      <vt:lpstr>Building a sustainable materials platform for the community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Williams, Catherine</cp:lastModifiedBy>
  <cp:revision>286</cp:revision>
  <cp:lastPrinted>2018-03-20T12:31:18Z</cp:lastPrinted>
  <dcterms:created xsi:type="dcterms:W3CDTF">2017-10-05T17:34:54Z</dcterms:created>
  <dcterms:modified xsi:type="dcterms:W3CDTF">2023-03-22T11:09:06Z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09bf4369-0ba9-4271-9360-ae69860b81fa</vt:lpwstr>
  </property>
  <property fmtid="{D5CDD505-2E9C-101B-9397-08002B2CF9AE}" pid="3" name="ContainsCUI">
    <vt:lpwstr>No</vt:lpwstr>
  </property>
</Properties>
</file>