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79" d="100"/>
          <a:sy n="79" d="100"/>
        </p:scale>
        <p:origin x="126" y="43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3/23/2023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4234B6AB-DF42-CE21-7C99-E3025DE532DB}"/>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02DF33A0-CC86-A04D-3D43-89D14504A10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820A3E60-27E0-3395-C287-C889C873D2A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2476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AE436B29-EF9D-3F1B-A39C-F792F14BF16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87F149D7-9155-BE16-78B0-E9766F52D56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Pore Morphology Evolution Mechanisms in Nanoporous Metal Thin Films Under Thermal/Electrical/Mechanical Stress Fields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2003849</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42166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Erkin Seker, </a:t>
            </a:r>
            <a:r>
              <a:rPr lang="en-US" sz="1600" b="1" i="0" dirty="0">
                <a:solidFill>
                  <a:srgbClr val="000000"/>
                </a:solidFill>
                <a:effectLst/>
                <a:latin typeface="Arial" panose="020B0604020202020204" pitchFamily="34" charset="0"/>
                <a:cs typeface="Arial" panose="020B0604020202020204" pitchFamily="34" charset="0"/>
              </a:rPr>
              <a:t>University of California-Davis</a:t>
            </a:r>
            <a:endParaRPr lang="en-US" sz="1600" b="1" dirty="0">
              <a:latin typeface="Arial" panose="020B0604020202020204" pitchFamily="34" charset="0"/>
              <a:cs typeface="Arial" panose="020B0604020202020204" pitchFamily="34" charset="0"/>
            </a:endParaRP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Text Box 4" descr="Magnitudes of atomic displacements on the surface of gold nanowires of four crystallographic orientations at a uniform elevated temperature, simulated to measure the orientation-averaged surface diffusion coefficient.&#10;">
            <a:extLst>
              <a:ext uri="{FF2B5EF4-FFF2-40B4-BE49-F238E27FC236}">
                <a16:creationId xmlns:a16="http://schemas.microsoft.com/office/drawing/2014/main" id="{E9C3AA5F-05F2-4342-92D6-6EC116A33943}"/>
              </a:ext>
            </a:extLst>
          </p:cNvPr>
          <p:cNvSpPr txBox="1">
            <a:spLocks noChangeArrowheads="1"/>
          </p:cNvSpPr>
          <p:nvPr/>
        </p:nvSpPr>
        <p:spPr bwMode="auto">
          <a:xfrm>
            <a:off x="8881665" y="4733642"/>
            <a:ext cx="25304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dirty="0"/>
              <a:t>Magnitudes of atomic displacements on the surface of gold nanowires of four crystallographic orientations at a uniform elevated temperature, simulated to measure the orientation-averaged surface diffusion coefficient.</a:t>
            </a:r>
            <a:endParaRPr lang="en-US" sz="1100" b="1" dirty="0"/>
          </a:p>
        </p:txBody>
      </p:sp>
      <p:sp>
        <p:nvSpPr>
          <p:cNvPr id="12"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215901" y="3979337"/>
            <a:ext cx="60579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computational side of the project has developed a procedure to accurately measure surface diffusion rates using molecular dynamics simulations. This is significant because surface diffusion is implicated in a wide array of phenomena, including the catalytic reactions that occur in a catalytic converters, and precise knowledge of surface diffusion rates is an essential prerequisite to designing materials with better performance for such applications. The technique has been used to measure a previously-unrecognized dependence of the activation energy for surface diffusion on surface curvature.</a:t>
            </a:r>
            <a:endParaRPr lang="en-US" sz="1600" b="1" dirty="0"/>
          </a:p>
        </p:txBody>
      </p:sp>
      <p:pic>
        <p:nvPicPr>
          <p:cNvPr id="6" name="Picture 5" descr="Horizontal cylinders with surfaces packed with blue to yellow spheres illustrating the degree of atom mov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363" y="1648186"/>
            <a:ext cx="1891208" cy="3007630"/>
          </a:xfrm>
          <a:prstGeom prst="rect">
            <a:avLst/>
          </a:prstGeom>
        </p:spPr>
      </p:pic>
      <p:sp>
        <p:nvSpPr>
          <p:cNvPr id="3" name="Text Box 4">
            <a:extLst>
              <a:ext uri="{FF2B5EF4-FFF2-40B4-BE49-F238E27FC236}">
                <a16:creationId xmlns:a16="http://schemas.microsoft.com/office/drawing/2014/main" id="{1C6062DD-2F44-3E45-051B-33DEEC3B687E}"/>
              </a:ext>
            </a:extLst>
          </p:cNvPr>
          <p:cNvSpPr txBox="1">
            <a:spLocks noChangeArrowheads="1"/>
          </p:cNvSpPr>
          <p:nvPr/>
        </p:nvSpPr>
        <p:spPr bwMode="auto">
          <a:xfrm>
            <a:off x="200423" y="1607283"/>
            <a:ext cx="60579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experimental arm of the project observed that the grain morphology of sputter-deposited gold-silver thin films present a significant variation along the topography of the underlying substrate. Specifically, the gold-silver thin film morphology becomes denser on the edges of microfabricated silicon ridges while retaining a more traditional grain structure on the top surfaces of the ridges. For very narrow ridges, the less common denser grains constitute the entirety of the coating. This finding is significant because these variations in the precursor gold-silver alloy likely influence the resulting nanoporous gold (np-Au) film morphology, which dictates the performance of devices with micropatterned np-Au thin films.</a:t>
            </a:r>
            <a:endParaRPr lang="en-US" sz="1600" b="1" dirty="0"/>
          </a:p>
        </p:txBody>
      </p:sp>
      <p:pic>
        <p:nvPicPr>
          <p:cNvPr id="9" name="Picture 8" descr="Vertical grayscale rectangles with popcorn-like coatings where particles becoming more tightly-packed towards the edges.">
            <a:extLst>
              <a:ext uri="{FF2B5EF4-FFF2-40B4-BE49-F238E27FC236}">
                <a16:creationId xmlns:a16="http://schemas.microsoft.com/office/drawing/2014/main" id="{FB8F727A-7FFF-6EFE-91F7-C48F295E26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764"/>
          <a:stretch/>
        </p:blipFill>
        <p:spPr bwMode="auto">
          <a:xfrm>
            <a:off x="6523169" y="1657239"/>
            <a:ext cx="2186485" cy="3028772"/>
          </a:xfrm>
          <a:prstGeom prst="rect">
            <a:avLst/>
          </a:prstGeom>
          <a:noFill/>
        </p:spPr>
      </p:pic>
      <p:sp>
        <p:nvSpPr>
          <p:cNvPr id="14" name="Text Box 4" descr="Sputter-coated gold-silver thin films on micropatterned silicon ridges of varying widths reveal drastically different grain morphology on the surface and edge of the ridges.&#10;">
            <a:extLst>
              <a:ext uri="{FF2B5EF4-FFF2-40B4-BE49-F238E27FC236}">
                <a16:creationId xmlns:a16="http://schemas.microsoft.com/office/drawing/2014/main" id="{784B8D77-A107-5E9F-D773-90750485AD67}"/>
              </a:ext>
            </a:extLst>
          </p:cNvPr>
          <p:cNvSpPr txBox="1">
            <a:spLocks noChangeArrowheads="1"/>
          </p:cNvSpPr>
          <p:nvPr/>
        </p:nvSpPr>
        <p:spPr bwMode="auto">
          <a:xfrm>
            <a:off x="6492842" y="4733642"/>
            <a:ext cx="22168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dirty="0"/>
              <a:t>Sputter-coated gold-silver thin films on micropatterned silicon ridges of varying widths reveal drastically different grain morphology on the surface and edge of the ridges.</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Pore Morphology Evolution Mechanisms in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Nanoporous</a:t>
            </a: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 Metal Thin Films Under Thermal/Electrical/Mechanical Stress Fields</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432830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Erkin Seker, </a:t>
            </a:r>
            <a:r>
              <a:rPr lang="en-US" sz="1600" b="1" i="0" dirty="0">
                <a:solidFill>
                  <a:srgbClr val="000000"/>
                </a:solidFill>
                <a:effectLst/>
                <a:latin typeface="Arial" panose="020B0604020202020204" pitchFamily="34" charset="0"/>
                <a:cs typeface="Arial" panose="020B0604020202020204" pitchFamily="34" charset="0"/>
              </a:rPr>
              <a:t>University of California-Davis</a:t>
            </a:r>
            <a:endParaRPr lang="en-US" sz="16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280728"/>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2003849</a:t>
            </a:r>
          </a:p>
        </p:txBody>
      </p:sp>
      <p:sp>
        <p:nvSpPr>
          <p:cNvPr id="16"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235492" y="3636487"/>
            <a:ext cx="60579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A first-generation female undergraduate student participating in the NSF California Alliance for Minority Participation (NSF CAMP) program received practical research experience with computational modeling by simulating the effect of thermomigration in NPG samples. This is a phenomenon whereby the transport of atoms from one region to another is driven by a temperature difference between the two regions. The student has since graduated and is employed as a structural analyst at Boeing.</a:t>
            </a:r>
            <a:endParaRPr lang="en-US" sz="1600" b="1" dirty="0"/>
          </a:p>
        </p:txBody>
      </p:sp>
      <p:pic>
        <p:nvPicPr>
          <p:cNvPr id="2" name="Picture 1" descr="Thermomigration&#10;&#10;Magnitude of atomic displacements on the surface of gold nanowires in response to a thermal gradient illustrated with color-coded sphe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579" y="1640002"/>
            <a:ext cx="1944949" cy="2900023"/>
          </a:xfrm>
          <a:prstGeom prst="rect">
            <a:avLst/>
          </a:prstGeom>
        </p:spPr>
      </p:pic>
      <p:sp>
        <p:nvSpPr>
          <p:cNvPr id="19"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9391335" y="4673844"/>
            <a:ext cx="183915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dirty="0"/>
              <a:t>Magnitudes of atomic displacements on the surface of a gold nanowire in a temperature gradient, simulated to measure the effect of thermomigration on NPG samples.</a:t>
            </a:r>
            <a:endParaRPr lang="en-US" sz="1200" b="1" dirty="0"/>
          </a:p>
        </p:txBody>
      </p:sp>
      <p:sp>
        <p:nvSpPr>
          <p:cNvPr id="3" name="Text Box 4">
            <a:extLst>
              <a:ext uri="{FF2B5EF4-FFF2-40B4-BE49-F238E27FC236}">
                <a16:creationId xmlns:a16="http://schemas.microsoft.com/office/drawing/2014/main" id="{1069D8F6-61F4-8A35-8E47-2C356AC5FD63}"/>
              </a:ext>
            </a:extLst>
          </p:cNvPr>
          <p:cNvSpPr txBox="1">
            <a:spLocks noChangeArrowheads="1"/>
          </p:cNvSpPr>
          <p:nvPr/>
        </p:nvSpPr>
        <p:spPr bwMode="auto">
          <a:xfrm>
            <a:off x="247652" y="1835541"/>
            <a:ext cx="60579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Using the deposition and patterning techniques developed in this project, we micropatterned gold electrodes on glass substrates and used them to monitor electrical activity of neurons grown on these surfaces. Specifically, this study provided insight into how gold electrodes enclosed in microchannels enhance recording fidelity. The results highlight the broader impact of the ability to incorporate metals into devices for biomedical applications.</a:t>
            </a:r>
            <a:endParaRPr lang="en-US" sz="1600" b="1" dirty="0"/>
          </a:p>
        </p:txBody>
      </p:sp>
      <p:sp>
        <p:nvSpPr>
          <p:cNvPr id="4" name="Text Box 4">
            <a:extLst>
              <a:ext uri="{FF2B5EF4-FFF2-40B4-BE49-F238E27FC236}">
                <a16:creationId xmlns:a16="http://schemas.microsoft.com/office/drawing/2014/main" id="{A30B7AD5-F9DB-729A-77B7-231758511385}"/>
              </a:ext>
            </a:extLst>
          </p:cNvPr>
          <p:cNvSpPr txBox="1">
            <a:spLocks noChangeArrowheads="1"/>
          </p:cNvSpPr>
          <p:nvPr/>
        </p:nvSpPr>
        <p:spPr bwMode="auto">
          <a:xfrm>
            <a:off x="6589502" y="4721900"/>
            <a:ext cx="238260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dirty="0"/>
              <a:t>Microfabricated gold surface electrodes encapsulated in microchannels enhance fidelity in recording neuronal signals cultured on the electrodes.</a:t>
            </a:r>
          </a:p>
        </p:txBody>
      </p:sp>
      <p:pic>
        <p:nvPicPr>
          <p:cNvPr id="17" name="Picture 16" descr="Top image shows horizontal microchannels with electrodes underneath them. The bottom image shows colored neural cells extending into the channels.">
            <a:extLst>
              <a:ext uri="{FF2B5EF4-FFF2-40B4-BE49-F238E27FC236}">
                <a16:creationId xmlns:a16="http://schemas.microsoft.com/office/drawing/2014/main" id="{1A48C41E-BF78-DDA5-102C-2914618F01A5}"/>
              </a:ext>
            </a:extLst>
          </p:cNvPr>
          <p:cNvPicPr>
            <a:picLocks noChangeAspect="1"/>
          </p:cNvPicPr>
          <p:nvPr/>
        </p:nvPicPr>
        <p:blipFill>
          <a:blip r:embed="rId3"/>
          <a:stretch>
            <a:fillRect/>
          </a:stretch>
        </p:blipFill>
        <p:spPr>
          <a:xfrm>
            <a:off x="6724825" y="1706032"/>
            <a:ext cx="2005225" cy="2909475"/>
          </a:xfrm>
          <a:prstGeom prst="rect">
            <a:avLst/>
          </a:prstGeom>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3610</TotalTime>
  <Words>499</Words>
  <Application>Microsoft Office PowerPoint</Application>
  <PresentationFormat>Widescreen</PresentationFormat>
  <Paragraphs>16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Pore Morphology Evolution Mechanisms in Nanoporous Metal Thin Films Under Thermal/Electrical/Mechanical Stress Fields</vt:lpstr>
      <vt:lpstr>Pore Morphology Evolution Mechanisms in Nanoporous Metal Thin Films Under Thermal/Electrical/Mechanical Stress Fields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292</cp:revision>
  <cp:lastPrinted>2018-03-20T12:31:18Z</cp:lastPrinted>
  <dcterms:created xsi:type="dcterms:W3CDTF">2017-10-05T17:34:54Z</dcterms:created>
  <dcterms:modified xsi:type="dcterms:W3CDTF">2023-03-23T18:29:35Z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861a0df0-df47-49fc-8f4f-61843fd36804</vt:lpwstr>
  </property>
  <property fmtid="{D5CDD505-2E9C-101B-9397-08002B2CF9AE}" pid="3" name="ContainsCUI">
    <vt:lpwstr>No</vt:lpwstr>
  </property>
</Properties>
</file>