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3796D-574A-4704-A65E-CFEDC30497B2}" v="790" dt="2022-09-29T12:53:1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79" d="100"/>
          <a:sy n="79" d="100"/>
        </p:scale>
        <p:origin x="126" y="4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3/23/2023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F4C7AE73-04B1-93E7-6283-79710051B30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3F8C74F4-36BC-EE2B-C872-71FD03A23A7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F58C4B2E-C53B-5CB4-8A74-626B21C49BF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6431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1C12654F-9C00-566B-80F7-994E95742AE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AC16CEC5-8561-FDFC-F437-D5D238106B2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Probing the impact of surface chemistry on nanoparticle reactivity</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2003613</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6380880" y="845156"/>
            <a:ext cx="371826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Katherine Willets, Temple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51324" y="1201769"/>
            <a:ext cx="7480815"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50" b="1" dirty="0"/>
              <a:t>Project 1: Improving the Homogeneity of Silver Nanoparticle Electrochemical Reactivity Using Sacrificial Silver-Sulfide Shells</a:t>
            </a:r>
          </a:p>
          <a:p>
            <a:pPr marL="285750" indent="-285750" algn="just" eaLnBrk="1" hangingPunct="1">
              <a:buFont typeface="Arial" panose="020B0604020202020204" pitchFamily="34" charset="0"/>
              <a:buChar char="•"/>
            </a:pPr>
            <a:r>
              <a:rPr lang="en-US" sz="1250" dirty="0"/>
              <a:t>Shrinking silver to the nanoscale (&lt;100 nm) results in desirable properties for energy storage, drug delivery, and catalysis.  </a:t>
            </a:r>
          </a:p>
          <a:p>
            <a:pPr marL="285750" indent="-285750" algn="just" eaLnBrk="1" hangingPunct="1">
              <a:buFont typeface="Arial" panose="020B0604020202020204" pitchFamily="34" charset="0"/>
              <a:buChar char="•"/>
            </a:pPr>
            <a:r>
              <a:rPr lang="en-US" sz="1250" u="sng" dirty="0"/>
              <a:t>Problem</a:t>
            </a:r>
            <a:r>
              <a:rPr lang="en-US" sz="1250" dirty="0"/>
              <a:t>:</a:t>
            </a:r>
            <a:r>
              <a:rPr lang="en-US" sz="1250" dirty="0">
                <a:sym typeface="Wingdings" panose="05000000000000000000" pitchFamily="2" charset="2"/>
              </a:rPr>
              <a:t> Nanoparticle surfaces are affected by environmental contaminants (ex: think of how silver jewelry tarnishes) leading each particle to have slightly different surface chemistry leading to diminished performance and poor sample-to-sample reproducibility.</a:t>
            </a:r>
          </a:p>
          <a:p>
            <a:pPr marL="285750" indent="-285750" algn="just" eaLnBrk="1" hangingPunct="1">
              <a:buFont typeface="Arial" panose="020B0604020202020204" pitchFamily="34" charset="0"/>
              <a:buChar char="•"/>
            </a:pPr>
            <a:r>
              <a:rPr lang="en-US" sz="1250" u="sng" dirty="0">
                <a:sym typeface="Wingdings" panose="05000000000000000000" pitchFamily="2" charset="2"/>
              </a:rPr>
              <a:t>Goal</a:t>
            </a:r>
            <a:r>
              <a:rPr lang="en-US" sz="1250" dirty="0">
                <a:sym typeface="Wingdings" panose="05000000000000000000" pitchFamily="2" charset="2"/>
              </a:rPr>
              <a:t>: Create more uniform silver nanoparticle surface chemistry by using sacrificial shells to remove unwanted surface impurities. Here we explore silver-sulfide shells. (Top Figure)</a:t>
            </a:r>
          </a:p>
          <a:p>
            <a:pPr marL="285750" indent="-285750" algn="just" eaLnBrk="1" hangingPunct="1">
              <a:buFont typeface="Arial" panose="020B0604020202020204" pitchFamily="34" charset="0"/>
              <a:buChar char="•"/>
            </a:pPr>
            <a:r>
              <a:rPr lang="en-US" sz="1250" u="sng" dirty="0">
                <a:sym typeface="Wingdings" panose="05000000000000000000" pitchFamily="2" charset="2"/>
              </a:rPr>
              <a:t>Validation</a:t>
            </a:r>
            <a:r>
              <a:rPr lang="en-US" sz="1250" dirty="0">
                <a:sym typeface="Wingdings" panose="05000000000000000000" pitchFamily="2" charset="2"/>
              </a:rPr>
              <a:t>: After removal of the shell, more silver-like particles will show faster electrodissolution kinetics under an oxidizing potential  (e.g., conversion of Ag  Ag</a:t>
            </a:r>
            <a:r>
              <a:rPr lang="en-US" sz="1250" baseline="30000" dirty="0">
                <a:sym typeface="Wingdings" panose="05000000000000000000" pitchFamily="2" charset="2"/>
              </a:rPr>
              <a:t>+</a:t>
            </a:r>
            <a:r>
              <a:rPr lang="en-US" sz="1250" dirty="0">
                <a:sym typeface="Wingdings" panose="05000000000000000000" pitchFamily="2" charset="2"/>
              </a:rPr>
              <a:t>)</a:t>
            </a:r>
          </a:p>
          <a:p>
            <a:pPr marL="285750" indent="-285750" algn="just" eaLnBrk="1" hangingPunct="1">
              <a:buFont typeface="Arial" panose="020B0604020202020204" pitchFamily="34" charset="0"/>
              <a:buChar char="•"/>
            </a:pPr>
            <a:r>
              <a:rPr lang="en-US" sz="1250" u="sng" dirty="0">
                <a:sym typeface="Wingdings" panose="05000000000000000000" pitchFamily="2" charset="2"/>
              </a:rPr>
              <a:t>Results</a:t>
            </a:r>
            <a:r>
              <a:rPr lang="en-US" sz="1250" dirty="0">
                <a:sym typeface="Wingdings" panose="05000000000000000000" pitchFamily="2" charset="2"/>
              </a:rPr>
              <a:t>: There is an optimum sulfide concentration that leads to higher scattering intensity and faster oxidation kinetics after stripping of the sulfide shell, consistent with a more silver-like surface. We also find sulfide concentration-dependent behaviors that suggests different surface species are forming.</a:t>
            </a:r>
          </a:p>
          <a:p>
            <a:pPr algn="just" eaLnBrk="1" hangingPunct="1"/>
            <a:r>
              <a:rPr lang="en-US" sz="1250" b="1" dirty="0"/>
              <a:t>Project 2: Calcite-Assisted Localization and Kinetics (CLocK) Microscopy </a:t>
            </a:r>
          </a:p>
          <a:p>
            <a:pPr marL="285750" indent="-285750" algn="just" eaLnBrk="1" hangingPunct="1">
              <a:buFont typeface="Arial" panose="020B0604020202020204" pitchFamily="34" charset="0"/>
              <a:buChar char="•"/>
            </a:pPr>
            <a:r>
              <a:rPr lang="en-US" sz="1250" u="sng" dirty="0"/>
              <a:t>Problem</a:t>
            </a:r>
            <a:r>
              <a:rPr lang="en-US" sz="1250" dirty="0"/>
              <a:t>: Super-resolution imaging techniques allow us to monitor spatially-dependent changes in metal nanoparticles with nanometer precision; however, we cannot extract shape-dependent information (example: dark field scattering of single nanorods and nanospheres, Bottom figure, A ).</a:t>
            </a:r>
          </a:p>
          <a:p>
            <a:pPr marL="285750" indent="-285750" algn="just" eaLnBrk="1" hangingPunct="1">
              <a:buFont typeface="Arial" panose="020B0604020202020204" pitchFamily="34" charset="0"/>
              <a:buChar char="•"/>
            </a:pPr>
            <a:r>
              <a:rPr lang="en-US" sz="1250" u="sng" dirty="0">
                <a:sym typeface="Wingdings" panose="05000000000000000000" pitchFamily="2" charset="2"/>
              </a:rPr>
              <a:t>Solution</a:t>
            </a:r>
            <a:r>
              <a:rPr lang="en-US" sz="1250" dirty="0">
                <a:sym typeface="Wingdings" panose="05000000000000000000" pitchFamily="2" charset="2"/>
              </a:rPr>
              <a:t>: We developed a new, multi-parameter super-resolution imaging technique that can be integrated into any existing optical microscope by placing a rotating calcite crystal into its infinity space. </a:t>
            </a:r>
          </a:p>
          <a:p>
            <a:pPr marL="285750" indent="-285750" algn="just" eaLnBrk="1" hangingPunct="1">
              <a:buFont typeface="Arial" panose="020B0604020202020204" pitchFamily="34" charset="0"/>
              <a:buChar char="•"/>
            </a:pPr>
            <a:r>
              <a:rPr lang="en-US" sz="1250" u="sng" dirty="0">
                <a:sym typeface="Wingdings" panose="05000000000000000000" pitchFamily="2" charset="2"/>
              </a:rPr>
              <a:t>Results</a:t>
            </a:r>
            <a:r>
              <a:rPr lang="en-US" sz="1250" dirty="0">
                <a:sym typeface="Wingdings" panose="05000000000000000000" pitchFamily="2" charset="2"/>
              </a:rPr>
              <a:t>: The unique point spread function provided by CLocK microscopy (Bottom figure, B) affords immediate polarization and orientation information of nanoscale objects as confirmed with electron microscopy (Bottom figure, C) while allowing localization and kinetic information (such as electrochemical dissolution rates) to be maintained.</a:t>
            </a:r>
          </a:p>
        </p:txBody>
      </p:sp>
      <p:sp>
        <p:nvSpPr>
          <p:cNvPr id="11" name="Rectangle 37">
            <a:extLst>
              <a:ext uri="{FF2B5EF4-FFF2-40B4-BE49-F238E27FC236}">
                <a16:creationId xmlns:a16="http://schemas.microsoft.com/office/drawing/2014/main" id="{56FF6822-E618-8C8B-3711-0A9E7AACD2EF}"/>
              </a:ext>
              <a:ext uri="{C183D7F6-B498-43B3-948B-1728B52AA6E4}">
                <adec:decorative xmlns:adec="http://schemas.microsoft.com/office/drawing/2017/decorative" val="1"/>
              </a:ext>
            </a:extLst>
          </p:cNvPr>
          <p:cNvSpPr>
            <a:spLocks noChangeArrowheads="1"/>
          </p:cNvSpPr>
          <p:nvPr/>
        </p:nvSpPr>
        <p:spPr bwMode="auto">
          <a:xfrm>
            <a:off x="7480815" y="1305243"/>
            <a:ext cx="4674870" cy="47684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4" name="Group 13" descr="Top panel.  Schematic of sacrificial core-shell strategy to clean silver nanoparticle surfaces.  We start with silver nanoparticles with unknown surface contaminants, then chemically grow a sulfide shell on the surface which outcompetes, and thus displaces, the contaminants.  Next, we apply a reduction potential to remove the shell, ideally revealing pristine silver.  We then validate the strategy by using an oxidizing potential to electrodissolve the pristine silver particle, with fast dissolution kinetics indicating a more silver-like surface.&#10;Middle panel, left. Diffraction-limited dark field scattering image of a mixture of nanorods and nanospheres.  All of the particles appear as indistinguishable white dots against a dark background.  &#10;Middle panel, right.  CLocK image of the same sample, in which nanorods appear as a central white dot surrounded by a broken ring, while nanospheres appear as a central white dot surrounded by a complete ring.  The broken rings provide information about the orientation of anisotropic objects.&#10;Bottom panel.  Scanning electron microscope (SEM) images of the particles shown in the middle panels.  The structural assignments made by the CLocK image agree with the structures determined by SEM.">
            <a:extLst>
              <a:ext uri="{FF2B5EF4-FFF2-40B4-BE49-F238E27FC236}">
                <a16:creationId xmlns:a16="http://schemas.microsoft.com/office/drawing/2014/main" id="{C0A33A29-0718-7378-07D1-B7D16F080297}"/>
              </a:ext>
            </a:extLst>
          </p:cNvPr>
          <p:cNvGrpSpPr/>
          <p:nvPr/>
        </p:nvGrpSpPr>
        <p:grpSpPr>
          <a:xfrm>
            <a:off x="7578965" y="1371499"/>
            <a:ext cx="4473652" cy="4547992"/>
            <a:chOff x="5054566" y="710951"/>
            <a:chExt cx="4473652" cy="4547992"/>
          </a:xfrm>
        </p:grpSpPr>
        <p:pic>
          <p:nvPicPr>
            <p:cNvPr id="15" name="Picture 14" descr="Bottom panel.  Scanning electron microscope (SEM) images of the particles shown in the middle panels.  The structural assignments made by the CLocK image agree with the structures determined by SEM.">
              <a:extLst>
                <a:ext uri="{FF2B5EF4-FFF2-40B4-BE49-F238E27FC236}">
                  <a16:creationId xmlns:a16="http://schemas.microsoft.com/office/drawing/2014/main" id="{6E47B5C6-5888-4193-E42A-D860912FFCBB}"/>
                </a:ext>
              </a:extLst>
            </p:cNvPr>
            <p:cNvPicPr>
              <a:picLocks noChangeAspect="1"/>
            </p:cNvPicPr>
            <p:nvPr/>
          </p:nvPicPr>
          <p:blipFill rotWithShape="1">
            <a:blip r:embed="rId2">
              <a:extLst>
                <a:ext uri="{28A0092B-C50C-407E-A947-70E740481C1C}">
                  <a14:useLocalDpi xmlns:a14="http://schemas.microsoft.com/office/drawing/2010/main" val="0"/>
                </a:ext>
              </a:extLst>
            </a:blip>
            <a:srcRect l="2224" t="1457" r="4825" b="54127"/>
            <a:stretch/>
          </p:blipFill>
          <p:spPr bwMode="auto">
            <a:xfrm>
              <a:off x="5054566" y="2432709"/>
              <a:ext cx="4308282" cy="2826234"/>
            </a:xfrm>
            <a:prstGeom prst="rect">
              <a:avLst/>
            </a:prstGeom>
            <a:ln>
              <a:noFill/>
            </a:ln>
            <a:extLst>
              <a:ext uri="{53640926-AAD7-44D8-BBD7-CCE9431645EC}">
                <a14:shadowObscured xmlns:a14="http://schemas.microsoft.com/office/drawing/2010/main"/>
              </a:ext>
            </a:extLst>
          </p:spPr>
        </p:pic>
        <p:pic>
          <p:nvPicPr>
            <p:cNvPr id="16" name="Picture 15" descr="Figure A is a schematic of how contaminated silver nanoparticles are transformed to pristine silver through the chemical synthesis and electrochemical stripping of a silver sulfide shell. The pristine silver is then oxidized to silver ions.&#10;&#10;Figure B and C are examples showing changes in scattering intensity for single silver nanoparticles undergoing the various stripping and oxidation processes in Figure A. Scattering intensities are monitored using dark-field optical microscopy.&#10;&#10;Figure D compares the average scattering intensities of many silver nanoparticles as a function of sulfide concentration.&#10;&#10;Figure E shows the percent of silver nanoparticles in a population that undergo fast oxidation kinetics after cleaning with silver sulfide.  We see an optimized concentration range that favors rapid dissolution kinetics.  For comparison, the fraction of particles that undergo no oxidation are also shown, revealing that this behavior is suppressed in our optimized system.">
              <a:extLst>
                <a:ext uri="{FF2B5EF4-FFF2-40B4-BE49-F238E27FC236}">
                  <a16:creationId xmlns:a16="http://schemas.microsoft.com/office/drawing/2014/main" id="{BF701B5B-1B15-EA27-429C-9A96A633F89E}"/>
                </a:ext>
                <a:ext uri="{C183D7F6-B498-43B3-948B-1728B52AA6E4}">
                  <adec:decorative xmlns:adec="http://schemas.microsoft.com/office/drawing/2017/decorative" val="0"/>
                </a:ext>
              </a:extLst>
            </p:cNvPr>
            <p:cNvPicPr>
              <a:picLocks noChangeAspect="1"/>
            </p:cNvPicPr>
            <p:nvPr/>
          </p:nvPicPr>
          <p:blipFill rotWithShape="1">
            <a:blip r:embed="rId3"/>
            <a:srcRect l="11476" b="67533"/>
            <a:stretch/>
          </p:blipFill>
          <p:spPr>
            <a:xfrm>
              <a:off x="5173530" y="710951"/>
              <a:ext cx="4308282" cy="1600225"/>
            </a:xfrm>
            <a:prstGeom prst="rect">
              <a:avLst/>
            </a:prstGeom>
          </p:spPr>
        </p:pic>
        <p:cxnSp>
          <p:nvCxnSpPr>
            <p:cNvPr id="17" name="Straight Connector 16">
              <a:extLst>
                <a:ext uri="{FF2B5EF4-FFF2-40B4-BE49-F238E27FC236}">
                  <a16:creationId xmlns:a16="http://schemas.microsoft.com/office/drawing/2014/main" id="{52BE5254-8387-AA6F-953A-1BEA8D4FB1D1}"/>
                </a:ext>
              </a:extLst>
            </p:cNvPr>
            <p:cNvCxnSpPr>
              <a:cxnSpLocks/>
            </p:cNvCxnSpPr>
            <p:nvPr/>
          </p:nvCxnSpPr>
          <p:spPr>
            <a:xfrm>
              <a:off x="5173530" y="2343260"/>
              <a:ext cx="435468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152000" y="1603856"/>
            <a:ext cx="590911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sz="1600" dirty="0"/>
              <a:t>“Adventures in Silver,” our annual outreach activity at a local minority-serving high school in Philadelphia, was back in full force after several semesters of Covid-modified participation (May 2022)</a:t>
            </a:r>
          </a:p>
          <a:p>
            <a:pPr marL="285750" indent="-285750" algn="just" eaLnBrk="1" hangingPunct="1">
              <a:buFont typeface="Arial" panose="020B0604020202020204" pitchFamily="34" charset="0"/>
              <a:buChar char="•"/>
            </a:pPr>
            <a:r>
              <a:rPr lang="en-US" sz="1600" dirty="0"/>
              <a:t>Students synthesized silver nanoprisms with different size and thus color by varying the volume of added bromide (bottom right).</a:t>
            </a:r>
          </a:p>
          <a:p>
            <a:pPr marL="285750" indent="-285750" algn="just" eaLnBrk="1" hangingPunct="1">
              <a:buFont typeface="Arial" panose="020B0604020202020204" pitchFamily="34" charset="0"/>
              <a:buChar char="•"/>
            </a:pPr>
            <a:r>
              <a:rPr lang="en-US" sz="1600" dirty="0"/>
              <a:t>Students took spectra and generated a master plot of peak wavelength vs. bromide, top right.</a:t>
            </a:r>
          </a:p>
          <a:p>
            <a:pPr marL="285750" indent="-285750" algn="just" eaLnBrk="1" hangingPunct="1">
              <a:buFont typeface="Arial" panose="020B0604020202020204" pitchFamily="34" charset="0"/>
              <a:buChar char="•"/>
            </a:pPr>
            <a:r>
              <a:rPr lang="en-US" sz="1600" dirty="0"/>
              <a:t>We also did a few more demonstrations using electrochemistry to produce solid silver (Ag) from silver salt (Ag</a:t>
            </a:r>
            <a:r>
              <a:rPr lang="en-US" sz="1600" baseline="30000" dirty="0"/>
              <a:t>+</a:t>
            </a:r>
            <a:r>
              <a:rPr lang="en-US" sz="1600" dirty="0"/>
              <a:t>), bottom left.</a:t>
            </a:r>
          </a:p>
          <a:p>
            <a:pPr marL="285750" indent="-285750" algn="just" eaLnBrk="1" hangingPunct="1">
              <a:buFont typeface="Arial" panose="020B0604020202020204" pitchFamily="34" charset="0"/>
              <a:buChar char="•"/>
            </a:pPr>
            <a:r>
              <a:rPr lang="en-US" sz="1600" dirty="0"/>
              <a:t>The lab also hosted 8 high school students from a local Philadelphia charter school for a day of fun experiments. Students toured a graduate research laboratory, synthesized nanoparticles, and got first-hand experience with an optical microscope and other high-end instruments, top left (July 2022).</a:t>
            </a:r>
          </a:p>
          <a:p>
            <a:pPr eaLnBrk="1" hangingPunct="1"/>
            <a:endParaRPr lang="en-US" sz="1600" b="1" dirty="0"/>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Willets Lab Community Outreach – Adventures in Silver</a:t>
            </a:r>
          </a:p>
        </p:txBody>
      </p:sp>
      <p:sp>
        <p:nvSpPr>
          <p:cNvPr id="13" name="TextBox 12">
            <a:extLst>
              <a:ext uri="{FF2B5EF4-FFF2-40B4-BE49-F238E27FC236}">
                <a16:creationId xmlns:a16="http://schemas.microsoft.com/office/drawing/2014/main" id="{24293888-9B9A-4F52-848A-B96B0D67B3E9}"/>
              </a:ext>
            </a:extLst>
          </p:cNvPr>
          <p:cNvSpPr txBox="1"/>
          <p:nvPr/>
        </p:nvSpPr>
        <p:spPr>
          <a:xfrm>
            <a:off x="6449709" y="845156"/>
            <a:ext cx="371826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Katherine Willets, Temple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2003613</a:t>
            </a:r>
          </a:p>
        </p:txBody>
      </p:sp>
      <p:pic>
        <p:nvPicPr>
          <p:cNvPr id="2" name="Picture 1" descr="Picture of the fuzzy silver product. A copper wire is suspended in solution of silver nitrate; fuzzy silver solid grows on the wire.">
            <a:extLst>
              <a:ext uri="{FF2B5EF4-FFF2-40B4-BE49-F238E27FC236}">
                <a16:creationId xmlns:a16="http://schemas.microsoft.com/office/drawing/2014/main" id="{41DD72CE-4B9D-B1BA-67EF-1B4AE979EA53}"/>
              </a:ext>
            </a:extLst>
          </p:cNvPr>
          <p:cNvPicPr>
            <a:picLocks noChangeAspect="1"/>
          </p:cNvPicPr>
          <p:nvPr/>
        </p:nvPicPr>
        <p:blipFill>
          <a:blip r:embed="rId2"/>
          <a:stretch>
            <a:fillRect/>
          </a:stretch>
        </p:blipFill>
        <p:spPr>
          <a:xfrm>
            <a:off x="6672667" y="4346748"/>
            <a:ext cx="1068410" cy="1463040"/>
          </a:xfrm>
          <a:prstGeom prst="rect">
            <a:avLst/>
          </a:prstGeom>
        </p:spPr>
      </p:pic>
      <p:pic>
        <p:nvPicPr>
          <p:cNvPr id="3" name="Picture 2" descr="Picture of the silver mirror experiment. The tollens reagent test is done by reacting silver nitrate solution with ammonium hydroxide, sodium hydroxide, and glucose to produce a shiny silver mirror on glass surface.">
            <a:extLst>
              <a:ext uri="{FF2B5EF4-FFF2-40B4-BE49-F238E27FC236}">
                <a16:creationId xmlns:a16="http://schemas.microsoft.com/office/drawing/2014/main" id="{2E9C70E7-DBA0-5397-485D-F655C33A5BDC}"/>
              </a:ext>
            </a:extLst>
          </p:cNvPr>
          <p:cNvPicPr>
            <a:picLocks noChangeAspect="1"/>
          </p:cNvPicPr>
          <p:nvPr/>
        </p:nvPicPr>
        <p:blipFill>
          <a:blip r:embed="rId3"/>
          <a:stretch>
            <a:fillRect/>
          </a:stretch>
        </p:blipFill>
        <p:spPr>
          <a:xfrm>
            <a:off x="8044710" y="4360063"/>
            <a:ext cx="1084826" cy="1463040"/>
          </a:xfrm>
          <a:prstGeom prst="rect">
            <a:avLst/>
          </a:prstGeom>
        </p:spPr>
      </p:pic>
      <p:sp>
        <p:nvSpPr>
          <p:cNvPr id="4" name="TextBox 3">
            <a:extLst>
              <a:ext uri="{FF2B5EF4-FFF2-40B4-BE49-F238E27FC236}">
                <a16:creationId xmlns:a16="http://schemas.microsoft.com/office/drawing/2014/main" id="{7CA3CB57-3A35-1245-C9C9-8EEE51A0F01A}"/>
              </a:ext>
            </a:extLst>
          </p:cNvPr>
          <p:cNvSpPr txBox="1"/>
          <p:nvPr/>
        </p:nvSpPr>
        <p:spPr>
          <a:xfrm rot="16200000">
            <a:off x="5559840" y="4937695"/>
            <a:ext cx="1897484" cy="307777"/>
          </a:xfrm>
          <a:prstGeom prst="rect">
            <a:avLst/>
          </a:prstGeom>
          <a:noFill/>
        </p:spPr>
        <p:txBody>
          <a:bodyPr wrap="square" rtlCol="0">
            <a:spAutoFit/>
          </a:bodyPr>
          <a:lstStyle/>
          <a:p>
            <a:pPr algn="ctr">
              <a:spcAft>
                <a:spcPts val="600"/>
              </a:spcAft>
            </a:pPr>
            <a:r>
              <a:rPr lang="en-US" sz="1400" b="1" dirty="0">
                <a:latin typeface="Arial" panose="020B0604020202020204" pitchFamily="34" charset="0"/>
                <a:cs typeface="Arial" panose="020B0604020202020204" pitchFamily="34" charset="0"/>
              </a:rPr>
              <a:t>“Fuzzy” Silver</a:t>
            </a:r>
          </a:p>
        </p:txBody>
      </p:sp>
      <p:sp>
        <p:nvSpPr>
          <p:cNvPr id="5" name="TextBox 4">
            <a:extLst>
              <a:ext uri="{FF2B5EF4-FFF2-40B4-BE49-F238E27FC236}">
                <a16:creationId xmlns:a16="http://schemas.microsoft.com/office/drawing/2014/main" id="{74073AE6-55A9-2B72-E710-33A2C3F210D6}"/>
              </a:ext>
            </a:extLst>
          </p:cNvPr>
          <p:cNvSpPr txBox="1"/>
          <p:nvPr/>
        </p:nvSpPr>
        <p:spPr>
          <a:xfrm rot="16200000">
            <a:off x="7098063" y="4924378"/>
            <a:ext cx="1585517" cy="307777"/>
          </a:xfrm>
          <a:prstGeom prst="rect">
            <a:avLst/>
          </a:prstGeom>
          <a:noFill/>
        </p:spPr>
        <p:txBody>
          <a:bodyPr wrap="square" rtlCol="0">
            <a:spAutoFit/>
          </a:bodyPr>
          <a:lstStyle/>
          <a:p>
            <a:pPr algn="ctr">
              <a:spcAft>
                <a:spcPts val="600"/>
              </a:spcAft>
            </a:pPr>
            <a:r>
              <a:rPr lang="en-US" sz="1400" b="1" dirty="0">
                <a:latin typeface="Arial" panose="020B0604020202020204" pitchFamily="34" charset="0"/>
                <a:cs typeface="Arial" panose="020B0604020202020204" pitchFamily="34" charset="0"/>
              </a:rPr>
              <a:t>Silver Mirror</a:t>
            </a:r>
          </a:p>
        </p:txBody>
      </p:sp>
      <p:pic>
        <p:nvPicPr>
          <p:cNvPr id="6" name="Picture 5" descr="Picture showing various silver nanoprism solutions made by students. Different colored solutions correspond to different size silver nanoprisms formed.">
            <a:extLst>
              <a:ext uri="{FF2B5EF4-FFF2-40B4-BE49-F238E27FC236}">
                <a16:creationId xmlns:a16="http://schemas.microsoft.com/office/drawing/2014/main" id="{A64BF931-06B7-CD73-C116-5C325DA40A28}"/>
              </a:ext>
            </a:extLst>
          </p:cNvPr>
          <p:cNvPicPr>
            <a:picLocks noChangeAspect="1"/>
          </p:cNvPicPr>
          <p:nvPr/>
        </p:nvPicPr>
        <p:blipFill rotWithShape="1">
          <a:blip r:embed="rId4"/>
          <a:srcRect l="2500" t="25000" r="23750" b="30000"/>
          <a:stretch/>
        </p:blipFill>
        <p:spPr>
          <a:xfrm>
            <a:off x="9280291" y="4615187"/>
            <a:ext cx="2082027" cy="952792"/>
          </a:xfrm>
          <a:prstGeom prst="rect">
            <a:avLst/>
          </a:prstGeom>
        </p:spPr>
      </p:pic>
      <p:sp>
        <p:nvSpPr>
          <p:cNvPr id="7" name="TextBox 6">
            <a:extLst>
              <a:ext uri="{FF2B5EF4-FFF2-40B4-BE49-F238E27FC236}">
                <a16:creationId xmlns:a16="http://schemas.microsoft.com/office/drawing/2014/main" id="{F8A1387D-495A-D3FE-0EDC-374F36C389CF}"/>
              </a:ext>
            </a:extLst>
          </p:cNvPr>
          <p:cNvSpPr txBox="1"/>
          <p:nvPr/>
        </p:nvSpPr>
        <p:spPr>
          <a:xfrm>
            <a:off x="9478431" y="4286525"/>
            <a:ext cx="1883887" cy="307777"/>
          </a:xfrm>
          <a:prstGeom prst="rect">
            <a:avLst/>
          </a:prstGeom>
          <a:noFill/>
        </p:spPr>
        <p:txBody>
          <a:bodyPr wrap="square" rtlCol="0">
            <a:spAutoFit/>
          </a:bodyPr>
          <a:lstStyle/>
          <a:p>
            <a:pPr algn="ctr">
              <a:spcAft>
                <a:spcPts val="600"/>
              </a:spcAft>
            </a:pPr>
            <a:r>
              <a:rPr lang="en-US" sz="1400" b="1" dirty="0">
                <a:latin typeface="Arial" panose="020B0604020202020204" pitchFamily="34" charset="0"/>
                <a:cs typeface="Arial" panose="020B0604020202020204" pitchFamily="34" charset="0"/>
              </a:rPr>
              <a:t>Silver nanoprisms</a:t>
            </a:r>
          </a:p>
        </p:txBody>
      </p:sp>
      <p:pic>
        <p:nvPicPr>
          <p:cNvPr id="17" name="Picture 16" descr="A group of high school students looking at single nanoparticles in a microscope.">
            <a:extLst>
              <a:ext uri="{FF2B5EF4-FFF2-40B4-BE49-F238E27FC236}">
                <a16:creationId xmlns:a16="http://schemas.microsoft.com/office/drawing/2014/main" id="{2B300D0F-B340-06F2-8B90-8F88AF999C0E}"/>
              </a:ext>
            </a:extLst>
          </p:cNvPr>
          <p:cNvPicPr>
            <a:picLocks noChangeAspect="1"/>
          </p:cNvPicPr>
          <p:nvPr/>
        </p:nvPicPr>
        <p:blipFill>
          <a:blip r:embed="rId5"/>
          <a:stretch>
            <a:fillRect/>
          </a:stretch>
        </p:blipFill>
        <p:spPr>
          <a:xfrm>
            <a:off x="6345219" y="1962378"/>
            <a:ext cx="2626435" cy="1969826"/>
          </a:xfrm>
          <a:prstGeom prst="rect">
            <a:avLst/>
          </a:prstGeom>
        </p:spPr>
      </p:pic>
      <p:pic>
        <p:nvPicPr>
          <p:cNvPr id="1032" name="Picture 8" descr="A poster-size graph showing the maximum wavelength of silver nanoparticles as a function of the volume of added reactant.  A straight line is shown which is the expected response.  Students add their data as colored stickers to see how well their experiments agree with expectations.">
            <a:extLst>
              <a:ext uri="{FF2B5EF4-FFF2-40B4-BE49-F238E27FC236}">
                <a16:creationId xmlns:a16="http://schemas.microsoft.com/office/drawing/2014/main" id="{8D6012A9-FFDA-1DED-B56E-BC7C867392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736" r="7289"/>
          <a:stretch/>
        </p:blipFill>
        <p:spPr bwMode="auto">
          <a:xfrm>
            <a:off x="9089244" y="1603856"/>
            <a:ext cx="2300463" cy="250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3540</TotalTime>
  <Words>511</Words>
  <Application>Microsoft Office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Probing the impact of surface chemistry on nanoparticle reactivity</vt:lpstr>
      <vt:lpstr>Willets Lab Community Outreach – Adventures in Silver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279</cp:revision>
  <cp:lastPrinted>2018-03-20T12:31:18Z</cp:lastPrinted>
  <dcterms:created xsi:type="dcterms:W3CDTF">2017-10-05T17:34:54Z</dcterms:created>
  <dcterms:modified xsi:type="dcterms:W3CDTF">2023-03-23T18:28:54Z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dff8daab-74a4-42b6-97cf-c40c4188650a</vt:lpwstr>
  </property>
  <property fmtid="{D5CDD505-2E9C-101B-9397-08002B2CF9AE}" pid="3" name="ContainsCUI">
    <vt:lpwstr>No</vt:lpwstr>
  </property>
</Properties>
</file>