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
  </p:notesMasterIdLst>
  <p:handoutMasterIdLst>
    <p:handoutMasterId r:id="rId5"/>
  </p:handoutMasterIdLst>
  <p:sldIdLst>
    <p:sldId id="387" r:id="rId2"/>
    <p:sldId id="388" r:id="rId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CC00"/>
    <a:srgbClr val="CFAE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E0D3BE-53F5-49AD-8200-63D5192EC0AF}" v="57" dt="2023-01-03T19:19:53.4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76" autoAdjust="0"/>
    <p:restoredTop sz="94968" autoAdjust="0"/>
  </p:normalViewPr>
  <p:slideViewPr>
    <p:cSldViewPr snapToGrid="0" snapToObjects="1">
      <p:cViewPr varScale="1">
        <p:scale>
          <a:sx n="79" d="100"/>
          <a:sy n="79" d="100"/>
        </p:scale>
        <p:origin x="965" y="77"/>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70" d="100"/>
        <a:sy n="70" d="100"/>
      </p:scale>
      <p:origin x="0" y="-408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handoutMaster" Target="handoutMasters/handoutMaster1.xml"/><Relationship Id="rId10" Type="http://schemas.microsoft.com/office/2015/10/relationships/revisionInfo" Target="revisionInfo.xml"/><Relationship Id="rId4" Type="http://schemas.openxmlformats.org/officeDocument/2006/relationships/notesMaster" Target="notesMasters/notesMaster1.xml"/><Relationship Id="rId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E0CAD82-A0C8-4D0A-ABD4-C7506DA867C4}"/>
              </a:ext>
            </a:extLst>
          </p:cNvPr>
          <p:cNvSpPr>
            <a:spLocks noGrp="1"/>
          </p:cNvSpPr>
          <p:nvPr>
            <p:ph type="hdr" sz="quarter"/>
          </p:nvPr>
        </p:nvSpPr>
        <p:spPr>
          <a:xfrm>
            <a:off x="1" y="0"/>
            <a:ext cx="3038475" cy="466726"/>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30B8966-CA86-4F8B-A1DC-E4B27EA05F1C}"/>
              </a:ext>
            </a:extLst>
          </p:cNvPr>
          <p:cNvSpPr>
            <a:spLocks noGrp="1"/>
          </p:cNvSpPr>
          <p:nvPr>
            <p:ph type="dt" sz="quarter" idx="1"/>
          </p:nvPr>
        </p:nvSpPr>
        <p:spPr>
          <a:xfrm>
            <a:off x="3970338" y="0"/>
            <a:ext cx="3038475" cy="466726"/>
          </a:xfrm>
          <a:prstGeom prst="rect">
            <a:avLst/>
          </a:prstGeom>
        </p:spPr>
        <p:txBody>
          <a:bodyPr vert="horz" lIns="91440" tIns="45720" rIns="91440" bIns="45720" rtlCol="0"/>
          <a:lstStyle>
            <a:lvl1pPr algn="r">
              <a:defRPr sz="1200"/>
            </a:lvl1pPr>
          </a:lstStyle>
          <a:p>
            <a:fld id="{0C772AFE-C766-4234-802D-4743A0E558C8}" type="datetimeFigureOut">
              <a:rPr lang="en-US" smtClean="0"/>
              <a:t>3/22/2023</a:t>
            </a:fld>
            <a:endParaRPr lang="en-US" dirty="0"/>
          </a:p>
        </p:txBody>
      </p:sp>
      <p:sp>
        <p:nvSpPr>
          <p:cNvPr id="4" name="Footer Placeholder 3">
            <a:extLst>
              <a:ext uri="{FF2B5EF4-FFF2-40B4-BE49-F238E27FC236}">
                <a16:creationId xmlns:a16="http://schemas.microsoft.com/office/drawing/2014/main" id="{2CF46503-97A3-4D9E-9B73-906CF497EAD5}"/>
              </a:ext>
            </a:extLst>
          </p:cNvPr>
          <p:cNvSpPr>
            <a:spLocks noGrp="1"/>
          </p:cNvSpPr>
          <p:nvPr>
            <p:ph type="ftr" sz="quarter" idx="2"/>
          </p:nvPr>
        </p:nvSpPr>
        <p:spPr>
          <a:xfrm>
            <a:off x="1" y="8829676"/>
            <a:ext cx="3038475" cy="466726"/>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6424FD7-5E8B-4800-B492-5643BF03B6C9}"/>
              </a:ext>
            </a:extLst>
          </p:cNvPr>
          <p:cNvSpPr>
            <a:spLocks noGrp="1"/>
          </p:cNvSpPr>
          <p:nvPr>
            <p:ph type="sldNum" sz="quarter" idx="3"/>
          </p:nvPr>
        </p:nvSpPr>
        <p:spPr>
          <a:xfrm>
            <a:off x="3970338" y="8829676"/>
            <a:ext cx="3038475" cy="466726"/>
          </a:xfrm>
          <a:prstGeom prst="rect">
            <a:avLst/>
          </a:prstGeom>
        </p:spPr>
        <p:txBody>
          <a:bodyPr vert="horz" lIns="91440" tIns="45720" rIns="91440" bIns="45720" rtlCol="0" anchor="b"/>
          <a:lstStyle>
            <a:lvl1pPr algn="r">
              <a:defRPr sz="1200"/>
            </a:lvl1pPr>
          </a:lstStyle>
          <a:p>
            <a:fld id="{C91CB36C-FB73-4403-8335-B2E006F35C81}" type="slidenum">
              <a:rPr lang="en-US" smtClean="0"/>
              <a:t>‹#›</a:t>
            </a:fld>
            <a:endParaRPr lang="en-US" dirty="0"/>
          </a:p>
        </p:txBody>
      </p:sp>
    </p:spTree>
    <p:extLst>
      <p:ext uri="{BB962C8B-B14F-4D97-AF65-F5344CB8AC3E}">
        <p14:creationId xmlns:p14="http://schemas.microsoft.com/office/powerpoint/2010/main" val="29589279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fld id="{18FB3966-F140-43F2-BB90-69495BF7B5CD}" type="datetimeFigureOut">
              <a:rPr lang="en-US" smtClean="0"/>
              <a:t>3/22/2023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17D0DCA-A90A-4D9A-9651-03AC7085FB63}" type="slidenum">
              <a:rPr lang="en-US" smtClean="0"/>
              <a:t>‹#›</a:t>
            </a:fld>
            <a:endParaRPr lang="en-US" dirty="0"/>
          </a:p>
        </p:txBody>
      </p:sp>
    </p:spTree>
    <p:extLst>
      <p:ext uri="{BB962C8B-B14F-4D97-AF65-F5344CB8AC3E}">
        <p14:creationId xmlns:p14="http://schemas.microsoft.com/office/powerpoint/2010/main" val="4054823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1" hangingPunct="1"/>
            <a:r>
              <a:rPr lang="en-US" sz="1600" dirty="0"/>
              <a:t>Projects included:</a:t>
            </a:r>
          </a:p>
          <a:p>
            <a:pPr marL="171450" indent="-171450" algn="just" eaLnBrk="1" hangingPunct="1">
              <a:buFont typeface="Arial" panose="020B0604020202020204" pitchFamily="34" charset="0"/>
              <a:buChar char="•"/>
            </a:pPr>
            <a:r>
              <a:rPr lang="en-US" sz="1200" dirty="0"/>
              <a:t>Development of Orthogonal Post-Polymerization Modification Strategies: Au(I) Catalysis enabled Click Chemistry </a:t>
            </a:r>
          </a:p>
          <a:p>
            <a:pPr marL="173038" indent="-173038">
              <a:buFont typeface="Arial" panose="020B0604020202020204" pitchFamily="34" charset="0"/>
              <a:buChar char="•"/>
            </a:pPr>
            <a:r>
              <a:rPr lang="en-US" sz="1200" dirty="0"/>
              <a:t>Investigating Biofilm Formation on Polymer Substrates via Flow Cells</a:t>
            </a:r>
          </a:p>
          <a:p>
            <a:pPr marL="173038" indent="-173038">
              <a:buFont typeface="Arial" panose="020B0604020202020204" pitchFamily="34" charset="0"/>
              <a:buChar char="•"/>
            </a:pPr>
            <a:r>
              <a:rPr lang="en-US" sz="1200" dirty="0"/>
              <a:t>Peptide Decorated Polymer Block Polycations for the Targeted Delivery of mRNA in Cancer</a:t>
            </a:r>
          </a:p>
          <a:p>
            <a:pPr marL="173038" indent="-173038">
              <a:buFont typeface="Arial" panose="020B0604020202020204" pitchFamily="34" charset="0"/>
              <a:buChar char="•"/>
            </a:pPr>
            <a:r>
              <a:rPr lang="en-US" sz="1200" i="1" dirty="0"/>
              <a:t>Assessing Cellular Loading of Materials</a:t>
            </a:r>
            <a:endParaRPr lang="en-US" sz="1200" dirty="0"/>
          </a:p>
          <a:p>
            <a:pPr marL="173038" indent="-173038">
              <a:buFont typeface="Arial" panose="020B0604020202020204" pitchFamily="34" charset="0"/>
              <a:buChar char="•"/>
            </a:pPr>
            <a:r>
              <a:rPr lang="en-US" sz="1200" dirty="0"/>
              <a:t>Impacts of processing on crystallinity of conjugated polymers thin-films</a:t>
            </a:r>
          </a:p>
          <a:p>
            <a:pPr marL="173038" indent="-173038">
              <a:buFont typeface="Arial" panose="020B0604020202020204" pitchFamily="34" charset="0"/>
              <a:buChar char="•"/>
            </a:pPr>
            <a:r>
              <a:rPr lang="en-US" sz="1200" dirty="0"/>
              <a:t>Synthesis and characterization of galactose containing synthetic Janus glyco-dendrimersomes for utilizations in hydrophobic dye delivery.</a:t>
            </a:r>
          </a:p>
          <a:p>
            <a:pPr marL="173038" indent="-173038">
              <a:buFont typeface="Arial" panose="020B0604020202020204" pitchFamily="34" charset="0"/>
              <a:buChar char="•"/>
            </a:pPr>
            <a:r>
              <a:rPr lang="en-US" sz="1200" dirty="0"/>
              <a:t>Investigation of the effect of humidity on the hydrogen bond organization of hyperbranched polymers</a:t>
            </a:r>
          </a:p>
          <a:p>
            <a:pPr marL="173038" indent="-173038">
              <a:buFont typeface="Arial" panose="020B0604020202020204" pitchFamily="34" charset="0"/>
              <a:buChar char="•"/>
            </a:pPr>
            <a:r>
              <a:rPr lang="en-US" sz="1200" dirty="0"/>
              <a:t>Fabrication and characterization of polyolefin blends via reactive extrusion</a:t>
            </a:r>
          </a:p>
          <a:p>
            <a:pPr marL="173038" indent="-173038">
              <a:buFont typeface="Arial" panose="020B0604020202020204" pitchFamily="34" charset="0"/>
              <a:buChar char="•"/>
            </a:pPr>
            <a:r>
              <a:rPr lang="en-US" sz="1200" dirty="0"/>
              <a:t>Determination of the role of stereochemistry and regiochemistry for diketoenamine network architecture </a:t>
            </a:r>
          </a:p>
          <a:p>
            <a:pPr marL="173038" indent="-173038">
              <a:buFont typeface="Arial" panose="020B0604020202020204" pitchFamily="34" charset="0"/>
              <a:buChar char="•"/>
            </a:pPr>
            <a:r>
              <a:rPr lang="en-US" sz="1200" dirty="0"/>
              <a:t>Structure/Processing/Property Relationships of Polyphenylene Sulfide/Multi-Wall Carbon Nanotube Susceptor Films</a:t>
            </a:r>
          </a:p>
          <a:p>
            <a:pPr marL="173038" indent="-173038">
              <a:buFont typeface="Arial" panose="020B0604020202020204" pitchFamily="34" charset="0"/>
              <a:buChar char="•"/>
            </a:pPr>
            <a:r>
              <a:rPr lang="en-US" sz="1200" dirty="0"/>
              <a:t>Bio-Derived Benzoxazine Vitrimers Based on Dynamic Imine Exchange </a:t>
            </a:r>
          </a:p>
          <a:p>
            <a:endParaRPr lang="en-US" dirty="0"/>
          </a:p>
        </p:txBody>
      </p:sp>
      <p:sp>
        <p:nvSpPr>
          <p:cNvPr id="4" name="Slide Number Placeholder 3"/>
          <p:cNvSpPr>
            <a:spLocks noGrp="1"/>
          </p:cNvSpPr>
          <p:nvPr>
            <p:ph type="sldNum" sz="quarter" idx="5"/>
          </p:nvPr>
        </p:nvSpPr>
        <p:spPr/>
        <p:txBody>
          <a:bodyPr/>
          <a:lstStyle/>
          <a:p>
            <a:fld id="{B17D0DCA-A90A-4D9A-9651-03AC7085FB63}" type="slidenum">
              <a:rPr lang="en-US" smtClean="0"/>
              <a:t>1</a:t>
            </a:fld>
            <a:endParaRPr lang="en-US" dirty="0"/>
          </a:p>
        </p:txBody>
      </p:sp>
    </p:spTree>
    <p:extLst>
      <p:ext uri="{BB962C8B-B14F-4D97-AF65-F5344CB8AC3E}">
        <p14:creationId xmlns:p14="http://schemas.microsoft.com/office/powerpoint/2010/main" val="2495611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1FBA00-CEC0-FF45-A57B-8470651015F1}" type="datetimeFigureOut">
              <a:rPr lang="en-US" smtClean="0"/>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sz="2000"/>
            </a:lvl1pPr>
          </a:lstStyle>
          <a:p>
            <a:fld id="{A3C91C77-9858-7D47-A426-16DA4062646D}" type="slidenum">
              <a:rPr lang="en-US" smtClean="0"/>
              <a:pPr/>
              <a:t>‹#›</a:t>
            </a:fld>
            <a:endParaRPr lang="en-US" dirty="0"/>
          </a:p>
        </p:txBody>
      </p:sp>
      <p:sp>
        <p:nvSpPr>
          <p:cNvPr id="7" name="hcSlideMaster.Title SlideHeader">
            <a:extLst>
              <a:ext uri="{FF2B5EF4-FFF2-40B4-BE49-F238E27FC236}">
                <a16:creationId xmlns:a16="http://schemas.microsoft.com/office/drawing/2014/main" id="{8DF2246A-0654-B3A0-B7A2-9EFDD419A2D7}"/>
              </a:ext>
            </a:extLst>
          </p:cNvPr>
          <p:cNvSpPr txBox="1"/>
          <p:nvPr userDrawn="1"/>
        </p:nvSpPr>
        <p:spPr>
          <a:xfrm>
            <a:off x="0" y="0"/>
            <a:ext cx="12192000" cy="369332"/>
          </a:xfrm>
          <a:prstGeom prst="rect">
            <a:avLst/>
          </a:prstGeom>
          <a:noFill/>
        </p:spPr>
        <p:txBody>
          <a:bodyPr vert="horz" rtlCol="0">
            <a:spAutoFit/>
          </a:bodyPr>
          <a:lstStyle/>
          <a:p>
            <a:endParaRPr lang="en-US" dirty="0"/>
          </a:p>
        </p:txBody>
      </p:sp>
      <p:sp>
        <p:nvSpPr>
          <p:cNvPr id="8" name="hcTitle SlideHeader">
            <a:extLst>
              <a:ext uri="{FF2B5EF4-FFF2-40B4-BE49-F238E27FC236}">
                <a16:creationId xmlns:a16="http://schemas.microsoft.com/office/drawing/2014/main" id="{57F16149-F656-6F85-72C9-8E2E2C405676}"/>
              </a:ext>
            </a:extLst>
          </p:cNvPr>
          <p:cNvSpPr txBox="1"/>
          <p:nvPr userDrawn="1"/>
        </p:nvSpPr>
        <p:spPr>
          <a:xfrm>
            <a:off x="0" y="0"/>
            <a:ext cx="12192000" cy="369332"/>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4044680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67172BC-940E-4A2E-8CD8-C0B883DE9C6B}"/>
              </a:ext>
            </a:extLst>
          </p:cNvPr>
          <p:cNvSpPr txBox="1"/>
          <p:nvPr userDrawn="1"/>
        </p:nvSpPr>
        <p:spPr>
          <a:xfrm>
            <a:off x="1" y="3483"/>
            <a:ext cx="12217051" cy="805955"/>
          </a:xfrm>
          <a:prstGeom prst="rect">
            <a:avLst/>
          </a:prstGeom>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p:spPr>
        <p:txBody>
          <a:bodyPr wrap="square" rtlCol="0">
            <a:spAutoFit/>
          </a:bodyPr>
          <a:lstStyle/>
          <a:p>
            <a:endParaRPr lang="en-US" sz="4400" b="1" dirty="0">
              <a:solidFill>
                <a:srgbClr val="0BC564"/>
              </a:solidFill>
              <a:latin typeface="Sitka Subheading" panose="02000505000000020004" pitchFamily="2" charset="0"/>
            </a:endParaRPr>
          </a:p>
        </p:txBody>
      </p:sp>
      <p:sp>
        <p:nvSpPr>
          <p:cNvPr id="3" name="Content Placeholder 2"/>
          <p:cNvSpPr>
            <a:spLocks noGrp="1"/>
          </p:cNvSpPr>
          <p:nvPr>
            <p:ph idx="1"/>
          </p:nvPr>
        </p:nvSpPr>
        <p:spPr>
          <a:xfrm>
            <a:off x="505332" y="1334133"/>
            <a:ext cx="10962967" cy="4351338"/>
          </a:xfrm>
        </p:spPr>
        <p:txBody>
          <a:bodyPr/>
          <a:lstStyle>
            <a:lvl1pPr marL="341313" indent="-341313">
              <a:buClr>
                <a:schemeClr val="accent4">
                  <a:lumMod val="75000"/>
                </a:schemeClr>
              </a:buClr>
              <a:buFont typeface="Wingdings" panose="05000000000000000000" pitchFamily="2" charset="2"/>
              <a:buChar char="Ø"/>
              <a:defRPr sz="2400"/>
            </a:lvl1pPr>
            <a:lvl2pPr marL="742950" indent="-285750">
              <a:buClr>
                <a:srgbClr val="00B050"/>
              </a:buClr>
              <a:buSzPct val="88000"/>
              <a:buFont typeface="Wingdings" panose="05000000000000000000" pitchFamily="2" charset="2"/>
              <a:buChar char="v"/>
              <a:defRPr sz="2000">
                <a:solidFill>
                  <a:srgbClr val="0070C0"/>
                </a:solidFill>
              </a:defRPr>
            </a:lvl2pPr>
            <a:lvl3pPr>
              <a:defRPr sz="18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B1FBA00-CEC0-FF45-A57B-8470651015F1}" type="datetimeFigureOut">
              <a:rPr lang="en-US" smtClean="0"/>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C91C77-9858-7D47-A426-16DA4062646D}" type="slidenum">
              <a:rPr lang="en-US" smtClean="0"/>
              <a:t>‹#›</a:t>
            </a:fld>
            <a:endParaRPr lang="en-US" dirty="0"/>
          </a:p>
        </p:txBody>
      </p:sp>
      <p:grpSp>
        <p:nvGrpSpPr>
          <p:cNvPr id="8" name="Group 7">
            <a:extLst>
              <a:ext uri="{FF2B5EF4-FFF2-40B4-BE49-F238E27FC236}">
                <a16:creationId xmlns:a16="http://schemas.microsoft.com/office/drawing/2014/main" id="{A6FE884D-58A3-4184-AB17-66534DCC4DB6}"/>
              </a:ext>
            </a:extLst>
          </p:cNvPr>
          <p:cNvGrpSpPr/>
          <p:nvPr userDrawn="1"/>
        </p:nvGrpSpPr>
        <p:grpSpPr>
          <a:xfrm>
            <a:off x="0" y="6243697"/>
            <a:ext cx="12192000" cy="653979"/>
            <a:chOff x="0" y="6243697"/>
            <a:chExt cx="12192000" cy="653979"/>
          </a:xfrm>
        </p:grpSpPr>
        <p:sp>
          <p:nvSpPr>
            <p:cNvPr id="9" name="Rectangle 8">
              <a:extLst>
                <a:ext uri="{FF2B5EF4-FFF2-40B4-BE49-F238E27FC236}">
                  <a16:creationId xmlns:a16="http://schemas.microsoft.com/office/drawing/2014/main" id="{CB81B90C-32BC-4424-9FC3-8820F4F831FD}"/>
                </a:ext>
              </a:extLst>
            </p:cNvPr>
            <p:cNvSpPr/>
            <p:nvPr/>
          </p:nvSpPr>
          <p:spPr>
            <a:xfrm>
              <a:off x="0" y="6243697"/>
              <a:ext cx="12192000" cy="653979"/>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D1D30BB6-D616-40CE-B2FB-BBE33F3A23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326" y="6272178"/>
              <a:ext cx="2200675" cy="547540"/>
            </a:xfrm>
            <a:prstGeom prst="rect">
              <a:avLst/>
            </a:prstGeom>
          </p:spPr>
        </p:pic>
        <p:sp>
          <p:nvSpPr>
            <p:cNvPr id="11" name="Rectangle 10">
              <a:extLst>
                <a:ext uri="{FF2B5EF4-FFF2-40B4-BE49-F238E27FC236}">
                  <a16:creationId xmlns:a16="http://schemas.microsoft.com/office/drawing/2014/main" id="{B1D12693-52E7-4A60-B43B-D0DFA28FF4B8}"/>
                </a:ext>
              </a:extLst>
            </p:cNvPr>
            <p:cNvSpPr/>
            <p:nvPr/>
          </p:nvSpPr>
          <p:spPr>
            <a:xfrm>
              <a:off x="3640136" y="6470393"/>
              <a:ext cx="4693357" cy="230832"/>
            </a:xfrm>
            <a:prstGeom prst="rect">
              <a:avLst/>
            </a:prstGeom>
            <a:noFill/>
          </p:spPr>
          <p:txBody>
            <a:bodyPr wrap="square" lIns="91440" tIns="45720" rIns="91440" bIns="45720">
              <a:spAutoFit/>
            </a:bodyPr>
            <a:lstStyle/>
            <a:p>
              <a:pPr algn="ctr"/>
              <a:r>
                <a:rPr lang="en-US" sz="900" b="0" i="1" dirty="0">
                  <a:ln w="0"/>
                  <a:solidFill>
                    <a:schemeClr val="accent1"/>
                  </a:solidFill>
                  <a:effectLst/>
                  <a:latin typeface="Arial" panose="020B0604020202020204" pitchFamily="34" charset="0"/>
                  <a:cs typeface="Arial" panose="020B0604020202020204" pitchFamily="34" charset="0"/>
                </a:rPr>
                <a:t>Where Materials Begin and Society Benefits</a:t>
              </a:r>
            </a:p>
          </p:txBody>
        </p:sp>
        <p:pic>
          <p:nvPicPr>
            <p:cNvPr id="12" name="Picture 6" descr="G:\Apodaca Work Current\NSF logo\NEW NSF Logo Design\Final\BitmapLogo_NOLayers_F.png">
              <a:extLst>
                <a:ext uri="{FF2B5EF4-FFF2-40B4-BE49-F238E27FC236}">
                  <a16:creationId xmlns:a16="http://schemas.microsoft.com/office/drawing/2014/main" id="{F15D63B7-D6AC-4D16-A3FF-67A9EA8A3FBD}"/>
                </a:ext>
              </a:extLst>
            </p:cNvPr>
            <p:cNvPicPr>
              <a:picLocks noChangeAspect="1" noChangeArrowheads="1"/>
            </p:cNvPicPr>
            <p:nvPr/>
          </p:nvPicPr>
          <p:blipFill>
            <a:blip r:embed="rId3" cstate="print"/>
            <a:srcRect/>
            <a:stretch>
              <a:fillRect/>
            </a:stretch>
          </p:blipFill>
          <p:spPr bwMode="auto">
            <a:xfrm>
              <a:off x="380999" y="6257889"/>
              <a:ext cx="616493" cy="619937"/>
            </a:xfrm>
            <a:prstGeom prst="rect">
              <a:avLst/>
            </a:prstGeom>
            <a:noFill/>
            <a:ln w="9525">
              <a:noFill/>
              <a:miter lim="800000"/>
              <a:headEnd/>
              <a:tailEnd/>
            </a:ln>
          </p:spPr>
        </p:pic>
      </p:grpSp>
      <p:sp>
        <p:nvSpPr>
          <p:cNvPr id="13" name="Slide Number Placeholder 6">
            <a:extLst>
              <a:ext uri="{FF2B5EF4-FFF2-40B4-BE49-F238E27FC236}">
                <a16:creationId xmlns:a16="http://schemas.microsoft.com/office/drawing/2014/main" id="{F1879F59-781A-49BB-BF9A-CCA5B51EF70B}"/>
              </a:ext>
            </a:extLst>
          </p:cNvPr>
          <p:cNvSpPr txBox="1">
            <a:spLocks/>
          </p:cNvSpPr>
          <p:nvPr userDrawn="1"/>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000" dirty="0">
              <a:solidFill>
                <a:schemeClr val="tx1"/>
              </a:solidFill>
            </a:endParaRPr>
          </a:p>
        </p:txBody>
      </p:sp>
      <p:sp>
        <p:nvSpPr>
          <p:cNvPr id="18" name="Rectangle 17">
            <a:extLst>
              <a:ext uri="{FF2B5EF4-FFF2-40B4-BE49-F238E27FC236}">
                <a16:creationId xmlns:a16="http://schemas.microsoft.com/office/drawing/2014/main" id="{6DB8D7F3-969C-475E-B572-7EC9EB537821}"/>
              </a:ext>
            </a:extLst>
          </p:cNvPr>
          <p:cNvSpPr/>
          <p:nvPr userDrawn="1"/>
        </p:nvSpPr>
        <p:spPr>
          <a:xfrm>
            <a:off x="0" y="262753"/>
            <a:ext cx="2765425" cy="41641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Triangle 18">
            <a:extLst>
              <a:ext uri="{FF2B5EF4-FFF2-40B4-BE49-F238E27FC236}">
                <a16:creationId xmlns:a16="http://schemas.microsoft.com/office/drawing/2014/main" id="{5DB0C155-8A7C-43CC-9880-AC3AE5A1C484}"/>
              </a:ext>
            </a:extLst>
          </p:cNvPr>
          <p:cNvSpPr/>
          <p:nvPr userDrawn="1"/>
        </p:nvSpPr>
        <p:spPr>
          <a:xfrm>
            <a:off x="2762250" y="261462"/>
            <a:ext cx="457269" cy="417701"/>
          </a:xfrm>
          <a:prstGeom prst="r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5D4ECD3F-7969-485E-B278-53AC0106BB8A}"/>
              </a:ext>
            </a:extLst>
          </p:cNvPr>
          <p:cNvGrpSpPr/>
          <p:nvPr userDrawn="1"/>
        </p:nvGrpSpPr>
        <p:grpSpPr>
          <a:xfrm>
            <a:off x="4707584" y="807282"/>
            <a:ext cx="7484416" cy="444970"/>
            <a:chOff x="4707584" y="910048"/>
            <a:chExt cx="7484416" cy="444970"/>
          </a:xfrm>
          <a:solidFill>
            <a:schemeClr val="accent4">
              <a:lumMod val="40000"/>
              <a:lumOff val="60000"/>
            </a:schemeClr>
          </a:solidFill>
        </p:grpSpPr>
        <p:sp>
          <p:nvSpPr>
            <p:cNvPr id="21" name="Rectangle 20">
              <a:extLst>
                <a:ext uri="{FF2B5EF4-FFF2-40B4-BE49-F238E27FC236}">
                  <a16:creationId xmlns:a16="http://schemas.microsoft.com/office/drawing/2014/main" id="{025E91AE-8319-479A-ADB1-63FB2919E1FE}"/>
                </a:ext>
              </a:extLst>
            </p:cNvPr>
            <p:cNvSpPr/>
            <p:nvPr/>
          </p:nvSpPr>
          <p:spPr>
            <a:xfrm>
              <a:off x="5164853" y="910048"/>
              <a:ext cx="7027147" cy="4449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ight Triangle 21">
              <a:extLst>
                <a:ext uri="{FF2B5EF4-FFF2-40B4-BE49-F238E27FC236}">
                  <a16:creationId xmlns:a16="http://schemas.microsoft.com/office/drawing/2014/main" id="{F552B3A4-7B10-43CC-A171-543453CE49FF}"/>
                </a:ext>
              </a:extLst>
            </p:cNvPr>
            <p:cNvSpPr/>
            <p:nvPr/>
          </p:nvSpPr>
          <p:spPr>
            <a:xfrm rot="10800000">
              <a:off x="4707584" y="910048"/>
              <a:ext cx="457269" cy="44497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hcSlideMaster.Title and ContentHeader">
            <a:extLst>
              <a:ext uri="{FF2B5EF4-FFF2-40B4-BE49-F238E27FC236}">
                <a16:creationId xmlns:a16="http://schemas.microsoft.com/office/drawing/2014/main" id="{F86AF9D3-EB56-F5FD-42F8-09736EB49BF2}"/>
              </a:ext>
            </a:extLst>
          </p:cNvPr>
          <p:cNvSpPr txBox="1"/>
          <p:nvPr userDrawn="1"/>
        </p:nvSpPr>
        <p:spPr>
          <a:xfrm>
            <a:off x="0" y="0"/>
            <a:ext cx="12192000" cy="369332"/>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3607707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TITUS">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67172BC-940E-4A2E-8CD8-C0B883DE9C6B}"/>
              </a:ext>
            </a:extLst>
          </p:cNvPr>
          <p:cNvSpPr txBox="1"/>
          <p:nvPr userDrawn="1"/>
        </p:nvSpPr>
        <p:spPr>
          <a:xfrm>
            <a:off x="1" y="3483"/>
            <a:ext cx="12217051" cy="805955"/>
          </a:xfrm>
          <a:prstGeom prst="rect">
            <a:avLst/>
          </a:prstGeom>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p:spPr>
        <p:txBody>
          <a:bodyPr wrap="square" rtlCol="0">
            <a:spAutoFit/>
          </a:bodyPr>
          <a:lstStyle/>
          <a:p>
            <a:endParaRPr lang="en-US" sz="4400" b="1" dirty="0">
              <a:solidFill>
                <a:srgbClr val="0BC564"/>
              </a:solidFill>
              <a:latin typeface="Sitka Subheading" panose="02000505000000020004" pitchFamily="2" charset="0"/>
            </a:endParaRPr>
          </a:p>
        </p:txBody>
      </p:sp>
      <p:sp>
        <p:nvSpPr>
          <p:cNvPr id="3" name="Content Placeholder 2"/>
          <p:cNvSpPr>
            <a:spLocks noGrp="1"/>
          </p:cNvSpPr>
          <p:nvPr>
            <p:ph idx="1"/>
          </p:nvPr>
        </p:nvSpPr>
        <p:spPr>
          <a:xfrm>
            <a:off x="505332" y="1334133"/>
            <a:ext cx="10962967" cy="4351338"/>
          </a:xfrm>
        </p:spPr>
        <p:txBody>
          <a:bodyPr/>
          <a:lstStyle>
            <a:lvl1pPr marL="341313" indent="-341313">
              <a:buClr>
                <a:schemeClr val="accent4">
                  <a:lumMod val="75000"/>
                </a:schemeClr>
              </a:buClr>
              <a:buFont typeface="Wingdings" panose="05000000000000000000" pitchFamily="2" charset="2"/>
              <a:buChar char="Ø"/>
              <a:defRPr sz="2400"/>
            </a:lvl1pPr>
            <a:lvl2pPr marL="742950" indent="-285750">
              <a:buClr>
                <a:srgbClr val="00B050"/>
              </a:buClr>
              <a:buSzPct val="88000"/>
              <a:buFont typeface="Wingdings" panose="05000000000000000000" pitchFamily="2" charset="2"/>
              <a:buChar char="v"/>
              <a:defRPr sz="2000">
                <a:solidFill>
                  <a:srgbClr val="0070C0"/>
                </a:solidFill>
              </a:defRPr>
            </a:lvl2pPr>
            <a:lvl3pPr>
              <a:defRPr sz="18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B1FBA00-CEC0-FF45-A57B-8470651015F1}" type="datetimeFigureOut">
              <a:rPr lang="en-US" smtClean="0"/>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C91C77-9858-7D47-A426-16DA4062646D}" type="slidenum">
              <a:rPr lang="en-US" smtClean="0"/>
              <a:t>‹#›</a:t>
            </a:fld>
            <a:endParaRPr lang="en-US" dirty="0"/>
          </a:p>
        </p:txBody>
      </p:sp>
      <p:grpSp>
        <p:nvGrpSpPr>
          <p:cNvPr id="8" name="Group 7">
            <a:extLst>
              <a:ext uri="{FF2B5EF4-FFF2-40B4-BE49-F238E27FC236}">
                <a16:creationId xmlns:a16="http://schemas.microsoft.com/office/drawing/2014/main" id="{A6FE884D-58A3-4184-AB17-66534DCC4DB6}"/>
              </a:ext>
            </a:extLst>
          </p:cNvPr>
          <p:cNvGrpSpPr/>
          <p:nvPr userDrawn="1"/>
        </p:nvGrpSpPr>
        <p:grpSpPr>
          <a:xfrm>
            <a:off x="0" y="6243697"/>
            <a:ext cx="12192000" cy="653979"/>
            <a:chOff x="0" y="6243697"/>
            <a:chExt cx="12192000" cy="653979"/>
          </a:xfrm>
        </p:grpSpPr>
        <p:sp>
          <p:nvSpPr>
            <p:cNvPr id="9" name="Rectangle 8">
              <a:extLst>
                <a:ext uri="{FF2B5EF4-FFF2-40B4-BE49-F238E27FC236}">
                  <a16:creationId xmlns:a16="http://schemas.microsoft.com/office/drawing/2014/main" id="{CB81B90C-32BC-4424-9FC3-8820F4F831FD}"/>
                </a:ext>
              </a:extLst>
            </p:cNvPr>
            <p:cNvSpPr/>
            <p:nvPr/>
          </p:nvSpPr>
          <p:spPr>
            <a:xfrm>
              <a:off x="0" y="6243697"/>
              <a:ext cx="12192000" cy="653979"/>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D1D30BB6-D616-40CE-B2FB-BBE33F3A23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326" y="6272178"/>
              <a:ext cx="2200675" cy="547540"/>
            </a:xfrm>
            <a:prstGeom prst="rect">
              <a:avLst/>
            </a:prstGeom>
          </p:spPr>
        </p:pic>
        <p:sp>
          <p:nvSpPr>
            <p:cNvPr id="11" name="Rectangle 10">
              <a:extLst>
                <a:ext uri="{FF2B5EF4-FFF2-40B4-BE49-F238E27FC236}">
                  <a16:creationId xmlns:a16="http://schemas.microsoft.com/office/drawing/2014/main" id="{B1D12693-52E7-4A60-B43B-D0DFA28FF4B8}"/>
                </a:ext>
              </a:extLst>
            </p:cNvPr>
            <p:cNvSpPr/>
            <p:nvPr/>
          </p:nvSpPr>
          <p:spPr>
            <a:xfrm>
              <a:off x="3640136" y="6470393"/>
              <a:ext cx="4693357" cy="230832"/>
            </a:xfrm>
            <a:prstGeom prst="rect">
              <a:avLst/>
            </a:prstGeom>
            <a:noFill/>
          </p:spPr>
          <p:txBody>
            <a:bodyPr wrap="square" lIns="91440" tIns="45720" rIns="91440" bIns="45720">
              <a:spAutoFit/>
            </a:bodyPr>
            <a:lstStyle/>
            <a:p>
              <a:pPr algn="ctr"/>
              <a:r>
                <a:rPr lang="en-US" sz="900" b="0" i="1" dirty="0">
                  <a:ln w="0"/>
                  <a:solidFill>
                    <a:schemeClr val="accent1"/>
                  </a:solidFill>
                  <a:effectLst/>
                  <a:latin typeface="Arial" panose="020B0604020202020204" pitchFamily="34" charset="0"/>
                  <a:cs typeface="Arial" panose="020B0604020202020204" pitchFamily="34" charset="0"/>
                </a:rPr>
                <a:t>Where Materials Begin and Society Benefits</a:t>
              </a:r>
            </a:p>
          </p:txBody>
        </p:sp>
        <p:pic>
          <p:nvPicPr>
            <p:cNvPr id="12" name="Picture 6" descr="G:\Apodaca Work Current\NSF logo\NEW NSF Logo Design\Final\BitmapLogo_NOLayers_F.png">
              <a:extLst>
                <a:ext uri="{FF2B5EF4-FFF2-40B4-BE49-F238E27FC236}">
                  <a16:creationId xmlns:a16="http://schemas.microsoft.com/office/drawing/2014/main" id="{F15D63B7-D6AC-4D16-A3FF-67A9EA8A3FBD}"/>
                </a:ext>
              </a:extLst>
            </p:cNvPr>
            <p:cNvPicPr>
              <a:picLocks noChangeAspect="1" noChangeArrowheads="1"/>
            </p:cNvPicPr>
            <p:nvPr/>
          </p:nvPicPr>
          <p:blipFill>
            <a:blip r:embed="rId3" cstate="print"/>
            <a:srcRect/>
            <a:stretch>
              <a:fillRect/>
            </a:stretch>
          </p:blipFill>
          <p:spPr bwMode="auto">
            <a:xfrm>
              <a:off x="380999" y="6257889"/>
              <a:ext cx="616493" cy="619937"/>
            </a:xfrm>
            <a:prstGeom prst="rect">
              <a:avLst/>
            </a:prstGeom>
            <a:noFill/>
            <a:ln w="9525">
              <a:noFill/>
              <a:miter lim="800000"/>
              <a:headEnd/>
              <a:tailEnd/>
            </a:ln>
          </p:spPr>
        </p:pic>
      </p:grpSp>
      <p:sp>
        <p:nvSpPr>
          <p:cNvPr id="13" name="Slide Number Placeholder 6">
            <a:extLst>
              <a:ext uri="{FF2B5EF4-FFF2-40B4-BE49-F238E27FC236}">
                <a16:creationId xmlns:a16="http://schemas.microsoft.com/office/drawing/2014/main" id="{F1879F59-781A-49BB-BF9A-CCA5B51EF70B}"/>
              </a:ext>
            </a:extLst>
          </p:cNvPr>
          <p:cNvSpPr txBox="1">
            <a:spLocks/>
          </p:cNvSpPr>
          <p:nvPr userDrawn="1"/>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000" dirty="0">
              <a:solidFill>
                <a:schemeClr val="tx1"/>
              </a:solidFill>
            </a:endParaRPr>
          </a:p>
        </p:txBody>
      </p:sp>
      <p:sp>
        <p:nvSpPr>
          <p:cNvPr id="18" name="Rectangle 17">
            <a:extLst>
              <a:ext uri="{FF2B5EF4-FFF2-40B4-BE49-F238E27FC236}">
                <a16:creationId xmlns:a16="http://schemas.microsoft.com/office/drawing/2014/main" id="{6DB8D7F3-969C-475E-B572-7EC9EB537821}"/>
              </a:ext>
            </a:extLst>
          </p:cNvPr>
          <p:cNvSpPr/>
          <p:nvPr userDrawn="1"/>
        </p:nvSpPr>
        <p:spPr>
          <a:xfrm>
            <a:off x="0" y="262753"/>
            <a:ext cx="2765425" cy="41641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Triangle 18">
            <a:extLst>
              <a:ext uri="{FF2B5EF4-FFF2-40B4-BE49-F238E27FC236}">
                <a16:creationId xmlns:a16="http://schemas.microsoft.com/office/drawing/2014/main" id="{5DB0C155-8A7C-43CC-9880-AC3AE5A1C484}"/>
              </a:ext>
            </a:extLst>
          </p:cNvPr>
          <p:cNvSpPr/>
          <p:nvPr userDrawn="1"/>
        </p:nvSpPr>
        <p:spPr>
          <a:xfrm>
            <a:off x="2762250" y="261462"/>
            <a:ext cx="457269" cy="417701"/>
          </a:xfrm>
          <a:prstGeom prst="r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5D4ECD3F-7969-485E-B278-53AC0106BB8A}"/>
              </a:ext>
            </a:extLst>
          </p:cNvPr>
          <p:cNvGrpSpPr/>
          <p:nvPr userDrawn="1"/>
        </p:nvGrpSpPr>
        <p:grpSpPr>
          <a:xfrm>
            <a:off x="4707584" y="807282"/>
            <a:ext cx="7484416" cy="444970"/>
            <a:chOff x="4707584" y="910048"/>
            <a:chExt cx="7484416" cy="444970"/>
          </a:xfrm>
          <a:solidFill>
            <a:schemeClr val="accent4">
              <a:lumMod val="40000"/>
              <a:lumOff val="60000"/>
            </a:schemeClr>
          </a:solidFill>
        </p:grpSpPr>
        <p:sp>
          <p:nvSpPr>
            <p:cNvPr id="21" name="Rectangle 20">
              <a:extLst>
                <a:ext uri="{FF2B5EF4-FFF2-40B4-BE49-F238E27FC236}">
                  <a16:creationId xmlns:a16="http://schemas.microsoft.com/office/drawing/2014/main" id="{025E91AE-8319-479A-ADB1-63FB2919E1FE}"/>
                </a:ext>
              </a:extLst>
            </p:cNvPr>
            <p:cNvSpPr/>
            <p:nvPr/>
          </p:nvSpPr>
          <p:spPr>
            <a:xfrm>
              <a:off x="5164853" y="910048"/>
              <a:ext cx="7027147" cy="4449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ight Triangle 21">
              <a:extLst>
                <a:ext uri="{FF2B5EF4-FFF2-40B4-BE49-F238E27FC236}">
                  <a16:creationId xmlns:a16="http://schemas.microsoft.com/office/drawing/2014/main" id="{F552B3A4-7B10-43CC-A171-543453CE49FF}"/>
                </a:ext>
              </a:extLst>
            </p:cNvPr>
            <p:cNvSpPr/>
            <p:nvPr/>
          </p:nvSpPr>
          <p:spPr>
            <a:xfrm rot="10800000">
              <a:off x="4707584" y="910048"/>
              <a:ext cx="457269" cy="44497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271530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4515" y="152008"/>
            <a:ext cx="10962967" cy="566719"/>
          </a:xfrm>
        </p:spPr>
        <p:txBody>
          <a:bodyPr>
            <a:normAutofit/>
          </a:bodyPr>
          <a:lstStyle>
            <a:lvl1pPr algn="ctr">
              <a:defRPr sz="2800" b="0">
                <a:solidFill>
                  <a:srgbClr val="C0000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614514" y="1211301"/>
            <a:ext cx="10962967" cy="4351338"/>
          </a:xfrm>
        </p:spPr>
        <p:txBody>
          <a:bodyPr/>
          <a:lstStyle>
            <a:lvl1pPr marL="341313" indent="-341313">
              <a:buClr>
                <a:schemeClr val="accent4">
                  <a:lumMod val="75000"/>
                </a:schemeClr>
              </a:buClr>
              <a:buFont typeface="Wingdings" panose="05000000000000000000" pitchFamily="2" charset="2"/>
              <a:buChar char="Ø"/>
              <a:defRPr sz="2400"/>
            </a:lvl1pPr>
            <a:lvl2pPr marL="742950" indent="-285750">
              <a:buClr>
                <a:srgbClr val="00B050"/>
              </a:buClr>
              <a:buSzPct val="88000"/>
              <a:buFont typeface="Wingdings" panose="05000000000000000000" pitchFamily="2" charset="2"/>
              <a:buChar char="v"/>
              <a:defRPr sz="2000">
                <a:solidFill>
                  <a:srgbClr val="0070C0"/>
                </a:solidFill>
              </a:defRPr>
            </a:lvl2pPr>
            <a:lvl3pPr>
              <a:defRPr sz="18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B1FBA00-CEC0-FF45-A57B-8470651015F1}" type="datetimeFigureOut">
              <a:rPr lang="en-US" smtClean="0"/>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C91C77-9858-7D47-A426-16DA4062646D}" type="slidenum">
              <a:rPr lang="en-US" smtClean="0"/>
              <a:t>‹#›</a:t>
            </a:fld>
            <a:endParaRPr lang="en-US" dirty="0"/>
          </a:p>
        </p:txBody>
      </p:sp>
      <p:grpSp>
        <p:nvGrpSpPr>
          <p:cNvPr id="8" name="Group 7">
            <a:extLst>
              <a:ext uri="{FF2B5EF4-FFF2-40B4-BE49-F238E27FC236}">
                <a16:creationId xmlns:a16="http://schemas.microsoft.com/office/drawing/2014/main" id="{A6FE884D-58A3-4184-AB17-66534DCC4DB6}"/>
              </a:ext>
            </a:extLst>
          </p:cNvPr>
          <p:cNvGrpSpPr/>
          <p:nvPr userDrawn="1"/>
        </p:nvGrpSpPr>
        <p:grpSpPr>
          <a:xfrm>
            <a:off x="0" y="6163799"/>
            <a:ext cx="12192000" cy="733878"/>
            <a:chOff x="0" y="6163799"/>
            <a:chExt cx="12192000" cy="733878"/>
          </a:xfrm>
        </p:grpSpPr>
        <p:sp>
          <p:nvSpPr>
            <p:cNvPr id="9" name="Rectangle 8">
              <a:extLst>
                <a:ext uri="{FF2B5EF4-FFF2-40B4-BE49-F238E27FC236}">
                  <a16:creationId xmlns:a16="http://schemas.microsoft.com/office/drawing/2014/main" id="{CB81B90C-32BC-4424-9FC3-8820F4F831FD}"/>
                </a:ext>
              </a:extLst>
            </p:cNvPr>
            <p:cNvSpPr/>
            <p:nvPr/>
          </p:nvSpPr>
          <p:spPr>
            <a:xfrm>
              <a:off x="0" y="6163799"/>
              <a:ext cx="12192000" cy="733878"/>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D1D30BB6-D616-40CE-B2FB-BBE33F3A23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4694" y="6201502"/>
              <a:ext cx="2445810" cy="608531"/>
            </a:xfrm>
            <a:prstGeom prst="rect">
              <a:avLst/>
            </a:prstGeom>
          </p:spPr>
        </p:pic>
        <p:sp>
          <p:nvSpPr>
            <p:cNvPr id="11" name="Rectangle 10">
              <a:extLst>
                <a:ext uri="{FF2B5EF4-FFF2-40B4-BE49-F238E27FC236}">
                  <a16:creationId xmlns:a16="http://schemas.microsoft.com/office/drawing/2014/main" id="{B1D12693-52E7-4A60-B43B-D0DFA28FF4B8}"/>
                </a:ext>
              </a:extLst>
            </p:cNvPr>
            <p:cNvSpPr/>
            <p:nvPr/>
          </p:nvSpPr>
          <p:spPr>
            <a:xfrm>
              <a:off x="3921219" y="6374350"/>
              <a:ext cx="4693357" cy="369332"/>
            </a:xfrm>
            <a:prstGeom prst="rect">
              <a:avLst/>
            </a:prstGeom>
            <a:noFill/>
          </p:spPr>
          <p:txBody>
            <a:bodyPr wrap="square" lIns="91440" tIns="45720" rIns="91440" bIns="45720">
              <a:spAutoFit/>
            </a:bodyPr>
            <a:lstStyle/>
            <a:p>
              <a:pPr algn="ct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Where Materials Begin &amp; Society Benefits</a:t>
              </a:r>
            </a:p>
          </p:txBody>
        </p:sp>
        <p:pic>
          <p:nvPicPr>
            <p:cNvPr id="12" name="Picture 6" descr="G:\Apodaca Work Current\NSF logo\NEW NSF Logo Design\Final\BitmapLogo_NOLayers_F.png">
              <a:extLst>
                <a:ext uri="{FF2B5EF4-FFF2-40B4-BE49-F238E27FC236}">
                  <a16:creationId xmlns:a16="http://schemas.microsoft.com/office/drawing/2014/main" id="{F15D63B7-D6AC-4D16-A3FF-67A9EA8A3FBD}"/>
                </a:ext>
              </a:extLst>
            </p:cNvPr>
            <p:cNvPicPr>
              <a:picLocks noChangeAspect="1" noChangeArrowheads="1"/>
            </p:cNvPicPr>
            <p:nvPr/>
          </p:nvPicPr>
          <p:blipFill>
            <a:blip r:embed="rId3" cstate="print"/>
            <a:srcRect/>
            <a:stretch>
              <a:fillRect/>
            </a:stretch>
          </p:blipFill>
          <p:spPr bwMode="auto">
            <a:xfrm>
              <a:off x="350381" y="6201502"/>
              <a:ext cx="647112" cy="650727"/>
            </a:xfrm>
            <a:prstGeom prst="rect">
              <a:avLst/>
            </a:prstGeom>
            <a:noFill/>
            <a:ln w="9525">
              <a:noFill/>
              <a:miter lim="800000"/>
              <a:headEnd/>
              <a:tailEnd/>
            </a:ln>
          </p:spPr>
        </p:pic>
      </p:grpSp>
      <p:sp>
        <p:nvSpPr>
          <p:cNvPr id="13" name="Slide Number Placeholder 6">
            <a:extLst>
              <a:ext uri="{FF2B5EF4-FFF2-40B4-BE49-F238E27FC236}">
                <a16:creationId xmlns:a16="http://schemas.microsoft.com/office/drawing/2014/main" id="{F1879F59-781A-49BB-BF9A-CCA5B51EF70B}"/>
              </a:ext>
            </a:extLst>
          </p:cNvPr>
          <p:cNvSpPr txBox="1">
            <a:spLocks/>
          </p:cNvSpPr>
          <p:nvPr userDrawn="1"/>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52E7C3-15CD-4B7F-B5C0-8618139B0E1C}" type="slidenum">
              <a:rPr lang="en-US" sz="2000" smtClean="0">
                <a:solidFill>
                  <a:schemeClr val="tx1"/>
                </a:solidFill>
              </a:rPr>
              <a:t>‹#›</a:t>
            </a:fld>
            <a:endParaRPr lang="en-US" sz="2000" dirty="0">
              <a:solidFill>
                <a:schemeClr val="tx1"/>
              </a:solidFill>
            </a:endParaRPr>
          </a:p>
        </p:txBody>
      </p:sp>
      <p:sp>
        <p:nvSpPr>
          <p:cNvPr id="15" name="TextBox 14">
            <a:extLst>
              <a:ext uri="{FF2B5EF4-FFF2-40B4-BE49-F238E27FC236}">
                <a16:creationId xmlns:a16="http://schemas.microsoft.com/office/drawing/2014/main" id="{DC6F2311-A370-47F6-8671-AADFADC6F053}"/>
              </a:ext>
            </a:extLst>
          </p:cNvPr>
          <p:cNvSpPr txBox="1"/>
          <p:nvPr userDrawn="1"/>
        </p:nvSpPr>
        <p:spPr>
          <a:xfrm>
            <a:off x="25052" y="-3562"/>
            <a:ext cx="12192000" cy="131031"/>
          </a:xfrm>
          <a:prstGeom prst="rect">
            <a:avLst/>
          </a:prstGeom>
          <a:gradFill>
            <a:gsLst>
              <a:gs pos="0">
                <a:schemeClr val="accent6"/>
              </a:gs>
              <a:gs pos="35000">
                <a:schemeClr val="accent1">
                  <a:lumMod val="0"/>
                  <a:lumOff val="100000"/>
                </a:schemeClr>
              </a:gs>
              <a:gs pos="100000">
                <a:schemeClr val="accent1">
                  <a:lumMod val="100000"/>
                </a:schemeClr>
              </a:gs>
            </a:gsLst>
            <a:path path="circle">
              <a:fillToRect l="50000" t="-80000" r="50000" b="180000"/>
            </a:path>
          </a:gradFill>
        </p:spPr>
        <p:txBody>
          <a:bodyPr wrap="square" rtlCol="0">
            <a:spAutoFit/>
          </a:bodyPr>
          <a:lstStyle/>
          <a:p>
            <a:endParaRPr lang="en-US" sz="400" dirty="0"/>
          </a:p>
        </p:txBody>
      </p:sp>
      <p:sp>
        <p:nvSpPr>
          <p:cNvPr id="7" name="hcSlideMaster.1_Title and ContentHeader">
            <a:extLst>
              <a:ext uri="{FF2B5EF4-FFF2-40B4-BE49-F238E27FC236}">
                <a16:creationId xmlns:a16="http://schemas.microsoft.com/office/drawing/2014/main" id="{E73CB478-BBFB-385D-4AD4-7B206EB7627D}"/>
              </a:ext>
            </a:extLst>
          </p:cNvPr>
          <p:cNvSpPr txBox="1"/>
          <p:nvPr userDrawn="1"/>
        </p:nvSpPr>
        <p:spPr>
          <a:xfrm>
            <a:off x="0" y="0"/>
            <a:ext cx="12192000" cy="369332"/>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594305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1FBA00-CEC0-FF45-A57B-8470651015F1}" type="datetimeFigureOut">
              <a:rPr lang="en-US" smtClean="0"/>
              <a:t>3/22/2023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3C91C77-9858-7D47-A426-16DA4062646D}" type="slidenum">
              <a:rPr lang="en-US" smtClean="0"/>
              <a:t>‹#›</a:t>
            </a:fld>
            <a:endParaRPr lang="en-US" dirty="0"/>
          </a:p>
        </p:txBody>
      </p:sp>
      <p:sp>
        <p:nvSpPr>
          <p:cNvPr id="5" name="hcSlideMaster.BlankHeader">
            <a:extLst>
              <a:ext uri="{FF2B5EF4-FFF2-40B4-BE49-F238E27FC236}">
                <a16:creationId xmlns:a16="http://schemas.microsoft.com/office/drawing/2014/main" id="{320A9908-357D-44C9-A7F5-2394E1EA3BE0}"/>
              </a:ext>
            </a:extLst>
          </p:cNvPr>
          <p:cNvSpPr txBox="1"/>
          <p:nvPr userDrawn="1"/>
        </p:nvSpPr>
        <p:spPr>
          <a:xfrm>
            <a:off x="0" y="0"/>
            <a:ext cx="12192000" cy="369332"/>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5931807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1FBA00-CEC0-FF45-A57B-8470651015F1}" type="datetimeFigureOut">
              <a:rPr lang="en-US" smtClean="0"/>
              <a:t>3/22/2023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C91C77-9858-7D47-A426-16DA4062646D}" type="slidenum">
              <a:rPr lang="en-US" smtClean="0"/>
              <a:t>‹#›</a:t>
            </a:fld>
            <a:endParaRPr lang="en-US" dirty="0"/>
          </a:p>
        </p:txBody>
      </p:sp>
    </p:spTree>
    <p:extLst>
      <p:ext uri="{BB962C8B-B14F-4D97-AF65-F5344CB8AC3E}">
        <p14:creationId xmlns:p14="http://schemas.microsoft.com/office/powerpoint/2010/main" val="15846327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85" r:id="rId3"/>
    <p:sldLayoutId id="2147483684" r:id="rId4"/>
    <p:sldLayoutId id="2147483679"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B5F67-D43C-4406-A78E-D20527F1F17F}"/>
              </a:ext>
            </a:extLst>
          </p:cNvPr>
          <p:cNvSpPr>
            <a:spLocks noGrp="1"/>
          </p:cNvSpPr>
          <p:nvPr>
            <p:ph type="title" idx="4294967295"/>
          </p:nvPr>
        </p:nvSpPr>
        <p:spPr>
          <a:xfrm>
            <a:off x="4432300" y="150813"/>
            <a:ext cx="7759700" cy="566737"/>
          </a:xfrm>
        </p:spPr>
        <p:txBody>
          <a:bodyPr>
            <a:normAutofit/>
          </a:bodyPr>
          <a:lstStyle/>
          <a:p>
            <a:r>
              <a:rPr lang="en-US" sz="2000" b="1" dirty="0">
                <a:solidFill>
                  <a:srgbClr val="C00000"/>
                </a:solidFill>
                <a:latin typeface="Arial" panose="020B0604020202020204" pitchFamily="34" charset="0"/>
                <a:cs typeface="Arial" panose="020B0604020202020204" pitchFamily="34" charset="0"/>
              </a:rPr>
              <a:t>REU Site: Polymer Innovation for Sustainable Future</a:t>
            </a:r>
          </a:p>
        </p:txBody>
      </p:sp>
      <p:sp>
        <p:nvSpPr>
          <p:cNvPr id="5" name="TextBox 4">
            <a:extLst>
              <a:ext uri="{FF2B5EF4-FFF2-40B4-BE49-F238E27FC236}">
                <a16:creationId xmlns:a16="http://schemas.microsoft.com/office/drawing/2014/main" id="{9ED36953-0DFC-4F49-9298-E739FD3F2CFC}"/>
              </a:ext>
            </a:extLst>
          </p:cNvPr>
          <p:cNvSpPr txBox="1"/>
          <p:nvPr/>
        </p:nvSpPr>
        <p:spPr>
          <a:xfrm>
            <a:off x="100483" y="300183"/>
            <a:ext cx="1505540"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DMR 1950387</a:t>
            </a:r>
          </a:p>
        </p:txBody>
      </p:sp>
      <p:sp>
        <p:nvSpPr>
          <p:cNvPr id="7" name="Rectangle 6">
            <a:extLst>
              <a:ext uri="{FF2B5EF4-FFF2-40B4-BE49-F238E27FC236}">
                <a16:creationId xmlns:a16="http://schemas.microsoft.com/office/drawing/2014/main" id="{386F1C4C-66FF-4C4C-A15E-FBB5BE953C6F}"/>
              </a:ext>
            </a:extLst>
          </p:cNvPr>
          <p:cNvSpPr/>
          <p:nvPr/>
        </p:nvSpPr>
        <p:spPr>
          <a:xfrm>
            <a:off x="100483" y="-27263"/>
            <a:ext cx="3003806" cy="338554"/>
          </a:xfrm>
          <a:prstGeom prst="rect">
            <a:avLst/>
          </a:prstGeom>
        </p:spPr>
        <p:txBody>
          <a:bodyPr wrap="square" anchor="ctr">
            <a:spAutoFit/>
          </a:bodyPr>
          <a:lstStyle/>
          <a:p>
            <a:r>
              <a:rPr lang="en-US" sz="1600" b="1" dirty="0">
                <a:solidFill>
                  <a:schemeClr val="accent2">
                    <a:lumMod val="20000"/>
                    <a:lumOff val="80000"/>
                  </a:schemeClr>
                </a:solidFill>
                <a:latin typeface="Arial" panose="020B0604020202020204" pitchFamily="34" charset="0"/>
                <a:cs typeface="Arial" panose="020B0604020202020204" pitchFamily="34" charset="0"/>
              </a:rPr>
              <a:t>2022  Intellectual Merit</a:t>
            </a:r>
          </a:p>
        </p:txBody>
      </p:sp>
      <p:sp>
        <p:nvSpPr>
          <p:cNvPr id="21" name="TextBox 20">
            <a:extLst>
              <a:ext uri="{FF2B5EF4-FFF2-40B4-BE49-F238E27FC236}">
                <a16:creationId xmlns:a16="http://schemas.microsoft.com/office/drawing/2014/main" id="{426A9296-2844-4E28-A508-770A45A2E9C0}"/>
              </a:ext>
            </a:extLst>
          </p:cNvPr>
          <p:cNvSpPr txBox="1"/>
          <p:nvPr/>
        </p:nvSpPr>
        <p:spPr>
          <a:xfrm>
            <a:off x="5622122" y="845156"/>
            <a:ext cx="5285421"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Sarah E. Morgan, University of Southern Mississippi</a:t>
            </a:r>
          </a:p>
        </p:txBody>
      </p:sp>
      <p:sp>
        <p:nvSpPr>
          <p:cNvPr id="3" name="Text Box 28">
            <a:extLst>
              <a:ext uri="{FF2B5EF4-FFF2-40B4-BE49-F238E27FC236}">
                <a16:creationId xmlns:a16="http://schemas.microsoft.com/office/drawing/2014/main" id="{1ECF6B61-63FD-47EF-B775-0F2DBA9AD6D4}"/>
              </a:ext>
            </a:extLst>
          </p:cNvPr>
          <p:cNvSpPr txBox="1">
            <a:spLocks noChangeArrowheads="1"/>
          </p:cNvSpPr>
          <p:nvPr/>
        </p:nvSpPr>
        <p:spPr bwMode="auto">
          <a:xfrm>
            <a:off x="100484" y="1324794"/>
            <a:ext cx="4276060" cy="697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1600" dirty="0"/>
              <a:t>In 2022, thirteen students representing institutions throughout the United States (including two community college and six PUI students) participated in ten weeks of integrated research and education. Students are engaged in research to develop sustainable approaches to materials development to meet critical societal needs. Research areas included:</a:t>
            </a:r>
          </a:p>
          <a:p>
            <a:pPr algn="just" eaLnBrk="1" hangingPunct="1"/>
            <a:endParaRPr lang="en-US" sz="1600" dirty="0"/>
          </a:p>
          <a:p>
            <a:pPr marL="285750" indent="-285750" algn="just" eaLnBrk="1" hangingPunct="1">
              <a:buFont typeface="Arial" panose="020B0604020202020204" pitchFamily="34" charset="0"/>
              <a:buChar char="•"/>
            </a:pPr>
            <a:r>
              <a:rPr lang="en-US" sz="1600" dirty="0"/>
              <a:t>Polymers synthesized from renewable sources</a:t>
            </a:r>
          </a:p>
          <a:p>
            <a:pPr marL="285750" indent="-285750" algn="just" eaLnBrk="1" hangingPunct="1">
              <a:buFont typeface="Arial" panose="020B0604020202020204" pitchFamily="34" charset="0"/>
              <a:buChar char="•"/>
            </a:pPr>
            <a:r>
              <a:rPr lang="en-US" sz="1600" dirty="0"/>
              <a:t>Biodegradable materials</a:t>
            </a:r>
          </a:p>
          <a:p>
            <a:pPr marL="285750" indent="-285750" algn="just" eaLnBrk="1" hangingPunct="1">
              <a:buFont typeface="Arial" panose="020B0604020202020204" pitchFamily="34" charset="0"/>
              <a:buChar char="•"/>
            </a:pPr>
            <a:r>
              <a:rPr lang="en-US" sz="1600" dirty="0"/>
              <a:t>Reversible and repairable materials</a:t>
            </a:r>
          </a:p>
          <a:p>
            <a:pPr marL="285750" indent="-285750" algn="just" eaLnBrk="1" hangingPunct="1">
              <a:buFont typeface="Arial" panose="020B0604020202020204" pitchFamily="34" charset="0"/>
              <a:buChar char="•"/>
            </a:pPr>
            <a:r>
              <a:rPr lang="en-US" sz="1600" dirty="0"/>
              <a:t>Materials with enhanced properties and lifetimes</a:t>
            </a:r>
          </a:p>
          <a:p>
            <a:pPr marL="285750" indent="-285750" algn="just" eaLnBrk="1" hangingPunct="1">
              <a:buFont typeface="Arial" panose="020B0604020202020204" pitchFamily="34" charset="0"/>
              <a:buChar char="•"/>
            </a:pPr>
            <a:r>
              <a:rPr lang="en-US" sz="1600" dirty="0"/>
              <a:t>Reduced energy polymer processes</a:t>
            </a:r>
          </a:p>
          <a:p>
            <a:pPr marL="285750" indent="-285750" algn="just" eaLnBrk="1" hangingPunct="1">
              <a:buFont typeface="Arial" panose="020B0604020202020204" pitchFamily="34" charset="0"/>
              <a:buChar char="•"/>
            </a:pPr>
            <a:r>
              <a:rPr lang="en-US" sz="1600" dirty="0"/>
              <a:t>Materials to improve utilization of natural resources</a:t>
            </a:r>
          </a:p>
          <a:p>
            <a:pPr algn="just" eaLnBrk="1" hangingPunct="1"/>
            <a:endParaRPr lang="en-US" sz="1600" dirty="0"/>
          </a:p>
          <a:p>
            <a:pPr algn="just" eaLnBrk="1" hangingPunct="1"/>
            <a:endParaRPr lang="en-US" sz="1600" dirty="0"/>
          </a:p>
          <a:p>
            <a:pPr algn="just" eaLnBrk="1" hangingPunct="1"/>
            <a:endParaRPr lang="en-US" sz="300" dirty="0"/>
          </a:p>
          <a:p>
            <a:endParaRPr lang="en-US" dirty="0"/>
          </a:p>
          <a:p>
            <a:pPr marL="285750" indent="-285750">
              <a:buFont typeface="Arial" panose="020B0604020202020204" pitchFamily="34" charset="0"/>
              <a:buChar char="•"/>
            </a:pPr>
            <a:endParaRPr lang="en-US" sz="1100" dirty="0"/>
          </a:p>
          <a:p>
            <a:pPr marL="285750" indent="-285750">
              <a:buFont typeface="Arial" panose="020B0604020202020204" pitchFamily="34" charset="0"/>
              <a:buChar char="•"/>
            </a:pPr>
            <a:endParaRPr lang="en-US" sz="1100" dirty="0"/>
          </a:p>
          <a:p>
            <a:pPr marL="285750" indent="-285750">
              <a:buFont typeface="Arial" panose="020B0604020202020204" pitchFamily="34" charset="0"/>
              <a:buChar char="•"/>
            </a:pPr>
            <a:endParaRPr lang="en-US" sz="1100" dirty="0"/>
          </a:p>
          <a:p>
            <a:pPr marL="285750" indent="-285750">
              <a:buFont typeface="Arial" panose="020B0604020202020204" pitchFamily="34" charset="0"/>
              <a:buChar char="•"/>
            </a:pPr>
            <a:endParaRPr lang="en-US" dirty="0"/>
          </a:p>
          <a:p>
            <a:pPr marL="171450" indent="-171450" algn="just" eaLnBrk="1" hangingPunct="1">
              <a:buFont typeface="Arial" panose="020B0604020202020204" pitchFamily="34" charset="0"/>
              <a:buChar char="•"/>
            </a:pPr>
            <a:endParaRPr lang="en-US" sz="1100" dirty="0"/>
          </a:p>
          <a:p>
            <a:pPr algn="just" eaLnBrk="1" hangingPunct="1"/>
            <a:endParaRPr lang="en-US" sz="1400" dirty="0"/>
          </a:p>
          <a:p>
            <a:pPr algn="just" eaLnBrk="1" hangingPunct="1"/>
            <a:endParaRPr lang="en-US" sz="1400" dirty="0"/>
          </a:p>
        </p:txBody>
      </p:sp>
      <p:pic>
        <p:nvPicPr>
          <p:cNvPr id="13" name="Picture 12" descr="This picture shows the 2022 REU Cohort along with the PI Dr Morgan, Co PI Dr Broadhead and Director of Education, Outreach and Student Programs">
            <a:extLst>
              <a:ext uri="{FF2B5EF4-FFF2-40B4-BE49-F238E27FC236}">
                <a16:creationId xmlns:a16="http://schemas.microsoft.com/office/drawing/2014/main" id="{78FFB45F-39AD-5AE0-2BDA-67163FC5FD0A}"/>
              </a:ext>
            </a:extLst>
          </p:cNvPr>
          <p:cNvPicPr>
            <a:picLocks noChangeAspect="1"/>
          </p:cNvPicPr>
          <p:nvPr/>
        </p:nvPicPr>
        <p:blipFill>
          <a:blip r:embed="rId3"/>
          <a:stretch>
            <a:fillRect/>
          </a:stretch>
        </p:blipFill>
        <p:spPr>
          <a:xfrm>
            <a:off x="4647801" y="1840077"/>
            <a:ext cx="4095564" cy="3099240"/>
          </a:xfrm>
          <a:prstGeom prst="rect">
            <a:avLst/>
          </a:prstGeom>
        </p:spPr>
      </p:pic>
      <p:sp>
        <p:nvSpPr>
          <p:cNvPr id="16" name="TextBox 15" descr="REU participant Veronica Cunitz (Clemons lab) conducting research on the automated peptide synthesizer">
            <a:extLst>
              <a:ext uri="{FF2B5EF4-FFF2-40B4-BE49-F238E27FC236}">
                <a16:creationId xmlns:a16="http://schemas.microsoft.com/office/drawing/2014/main" id="{EB1E669E-3C9A-1DE6-8A79-541B1E1D0FDF}"/>
              </a:ext>
            </a:extLst>
          </p:cNvPr>
          <p:cNvSpPr txBox="1"/>
          <p:nvPr/>
        </p:nvSpPr>
        <p:spPr>
          <a:xfrm>
            <a:off x="4561103" y="5092690"/>
            <a:ext cx="4608130" cy="715581"/>
          </a:xfrm>
          <a:prstGeom prst="rect">
            <a:avLst/>
          </a:prstGeom>
          <a:noFill/>
        </p:spPr>
        <p:txBody>
          <a:bodyPr wrap="square" rtlCol="0">
            <a:spAutoFit/>
          </a:bodyPr>
          <a:lstStyle/>
          <a:p>
            <a:r>
              <a:rPr lang="en-US" sz="1050" i="1" dirty="0"/>
              <a:t>Clockwise from top 2022 </a:t>
            </a:r>
            <a:r>
              <a:rPr lang="en-US" sz="1050" i="1" dirty="0">
                <a:latin typeface="Arial" panose="020B0604020202020204" pitchFamily="34" charset="0"/>
                <a:cs typeface="Arial" panose="020B0604020202020204" pitchFamily="34" charset="0"/>
              </a:rPr>
              <a:t>REU</a:t>
            </a:r>
            <a:r>
              <a:rPr lang="en-US" sz="1050" i="1" dirty="0"/>
              <a:t> Cohort;</a:t>
            </a:r>
            <a:r>
              <a:rPr kumimoji="0" lang="en-US"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REU participant Veronica Cunitz (Clemons lab) conducting research on the automated peptide synthesizer; </a:t>
            </a:r>
          </a:p>
          <a:p>
            <a:r>
              <a:rPr kumimoji="0" lang="en-US"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REU participant Joseph Previte (Wiggins lab) with his Graduate Student Mentor </a:t>
            </a:r>
            <a:r>
              <a:rPr lang="en-US" sz="1000" i="1" dirty="0">
                <a:solidFill>
                  <a:prstClr val="black"/>
                </a:solidFill>
                <a:latin typeface="Arial" panose="020B0604020202020204" pitchFamily="34" charset="0"/>
                <a:cs typeface="Arial" panose="020B0604020202020204" pitchFamily="34" charset="0"/>
              </a:rPr>
              <a:t>Lina Ghanbari holding a composite panel.</a:t>
            </a:r>
            <a:endParaRPr lang="en-US" sz="1050" i="1" dirty="0"/>
          </a:p>
        </p:txBody>
      </p:sp>
      <p:pic>
        <p:nvPicPr>
          <p:cNvPr id="8" name="Picture 7" descr="REU participant Veronica Cunitz (Clemons lab) conducting research on the automated peptide synthesizer">
            <a:extLst>
              <a:ext uri="{FF2B5EF4-FFF2-40B4-BE49-F238E27FC236}">
                <a16:creationId xmlns:a16="http://schemas.microsoft.com/office/drawing/2014/main" id="{6AD8E44A-F0A2-5E68-B1A1-35D2EA2A96D0}"/>
              </a:ext>
            </a:extLst>
          </p:cNvPr>
          <p:cNvPicPr>
            <a:picLocks noChangeAspect="1"/>
          </p:cNvPicPr>
          <p:nvPr/>
        </p:nvPicPr>
        <p:blipFill>
          <a:blip r:embed="rId4"/>
          <a:stretch>
            <a:fillRect/>
          </a:stretch>
        </p:blipFill>
        <p:spPr>
          <a:xfrm>
            <a:off x="9353793" y="1337082"/>
            <a:ext cx="1780359" cy="2375336"/>
          </a:xfrm>
          <a:prstGeom prst="rect">
            <a:avLst/>
          </a:prstGeom>
        </p:spPr>
      </p:pic>
      <p:pic>
        <p:nvPicPr>
          <p:cNvPr id="4" name="Picture 3" descr="REU participant Joseph Previte (Wiggins lab) with his Graduate Student Mentor Lina Ghanbari holding a composite panel">
            <a:extLst>
              <a:ext uri="{FF2B5EF4-FFF2-40B4-BE49-F238E27FC236}">
                <a16:creationId xmlns:a16="http://schemas.microsoft.com/office/drawing/2014/main" id="{9580D30A-0319-2FD5-D6E1-081A487C0518}"/>
              </a:ext>
            </a:extLst>
          </p:cNvPr>
          <p:cNvPicPr>
            <a:picLocks noChangeAspect="1"/>
          </p:cNvPicPr>
          <p:nvPr/>
        </p:nvPicPr>
        <p:blipFill>
          <a:blip r:embed="rId5"/>
          <a:stretch>
            <a:fillRect/>
          </a:stretch>
        </p:blipFill>
        <p:spPr>
          <a:xfrm>
            <a:off x="9014622" y="3865791"/>
            <a:ext cx="2862738" cy="2147053"/>
          </a:xfrm>
          <a:prstGeom prst="rect">
            <a:avLst/>
          </a:prstGeom>
        </p:spPr>
      </p:pic>
    </p:spTree>
    <p:extLst>
      <p:ext uri="{BB962C8B-B14F-4D97-AF65-F5344CB8AC3E}">
        <p14:creationId xmlns:p14="http://schemas.microsoft.com/office/powerpoint/2010/main" val="3866026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4">
            <a:extLst>
              <a:ext uri="{FF2B5EF4-FFF2-40B4-BE49-F238E27FC236}">
                <a16:creationId xmlns:a16="http://schemas.microsoft.com/office/drawing/2014/main" id="{E9C3AA5F-05F2-4342-92D6-6EC116A33943}"/>
              </a:ext>
            </a:extLst>
          </p:cNvPr>
          <p:cNvSpPr txBox="1">
            <a:spLocks noChangeArrowheads="1"/>
          </p:cNvSpPr>
          <p:nvPr/>
        </p:nvSpPr>
        <p:spPr bwMode="auto">
          <a:xfrm>
            <a:off x="692725" y="1231078"/>
            <a:ext cx="4438568"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1600" dirty="0"/>
              <a:t>REU students spend ten weeks conducting hands on research under the guidance of a graduate student mentor and a faculty advisor. They present their research orally three times during the summer and compete in a final poster presentation, this year being held at a joint conference of the MS NSF EPSCoR and NIH IDeA Networks. The competition winners received a travel award to present at the Spring ACS national meeting. </a:t>
            </a:r>
          </a:p>
          <a:p>
            <a:pPr algn="just" eaLnBrk="1" hangingPunct="1"/>
            <a:endParaRPr lang="en-US" sz="1600" dirty="0"/>
          </a:p>
          <a:p>
            <a:pPr algn="just" eaLnBrk="1" hangingPunct="1"/>
            <a:r>
              <a:rPr lang="en-US" sz="1600" dirty="0"/>
              <a:t>Throughout the summer, REU students participate in professional development including polymer science and engineering classes, communications and abstract writing workshops, teambuilding, and field trips to local industry and national labs. </a:t>
            </a:r>
            <a:endParaRPr lang="en-US" sz="1600" b="1" dirty="0"/>
          </a:p>
        </p:txBody>
      </p:sp>
      <p:sp>
        <p:nvSpPr>
          <p:cNvPr id="30" name="Rectangle 29">
            <a:extLst>
              <a:ext uri="{FF2B5EF4-FFF2-40B4-BE49-F238E27FC236}">
                <a16:creationId xmlns:a16="http://schemas.microsoft.com/office/drawing/2014/main" id="{214F4D8C-0507-44C8-9197-44F32C14CB59}"/>
              </a:ext>
            </a:extLst>
          </p:cNvPr>
          <p:cNvSpPr/>
          <p:nvPr/>
        </p:nvSpPr>
        <p:spPr>
          <a:xfrm>
            <a:off x="100483" y="-27263"/>
            <a:ext cx="3003806" cy="338554"/>
          </a:xfrm>
          <a:prstGeom prst="rect">
            <a:avLst/>
          </a:prstGeom>
        </p:spPr>
        <p:txBody>
          <a:bodyPr wrap="square" anchor="ctr">
            <a:spAutoFit/>
          </a:bodyPr>
          <a:lstStyle/>
          <a:p>
            <a:r>
              <a:rPr lang="en-US" sz="1600" b="1" dirty="0">
                <a:solidFill>
                  <a:schemeClr val="accent2">
                    <a:lumMod val="20000"/>
                    <a:lumOff val="80000"/>
                  </a:schemeClr>
                </a:solidFill>
                <a:latin typeface="Arial" panose="020B0604020202020204" pitchFamily="34" charset="0"/>
                <a:cs typeface="Arial" panose="020B0604020202020204" pitchFamily="34" charset="0"/>
              </a:rPr>
              <a:t>2022  Broader Impacts</a:t>
            </a:r>
          </a:p>
        </p:txBody>
      </p:sp>
      <p:sp>
        <p:nvSpPr>
          <p:cNvPr id="15" name="TextBox 14">
            <a:extLst>
              <a:ext uri="{FF2B5EF4-FFF2-40B4-BE49-F238E27FC236}">
                <a16:creationId xmlns:a16="http://schemas.microsoft.com/office/drawing/2014/main" id="{8D476AB0-938C-47AA-2DC7-D04816836B35}"/>
              </a:ext>
            </a:extLst>
          </p:cNvPr>
          <p:cNvSpPr txBox="1"/>
          <p:nvPr/>
        </p:nvSpPr>
        <p:spPr>
          <a:xfrm>
            <a:off x="100483" y="300183"/>
            <a:ext cx="1505540"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DMR 1950387</a:t>
            </a:r>
          </a:p>
        </p:txBody>
      </p:sp>
      <p:pic>
        <p:nvPicPr>
          <p:cNvPr id="2" name="Picture 1" descr="This image shows REU Participants Neziah Smith and Cameron Butler at the MS IDeA &amp; EPSCoR Conference.">
            <a:extLst>
              <a:ext uri="{FF2B5EF4-FFF2-40B4-BE49-F238E27FC236}">
                <a16:creationId xmlns:a16="http://schemas.microsoft.com/office/drawing/2014/main" id="{30B5DC5F-115B-165C-4ECF-630319882D74}"/>
              </a:ext>
            </a:extLst>
          </p:cNvPr>
          <p:cNvPicPr>
            <a:picLocks noChangeAspect="1"/>
          </p:cNvPicPr>
          <p:nvPr/>
        </p:nvPicPr>
        <p:blipFill>
          <a:blip r:embed="rId2"/>
          <a:stretch>
            <a:fillRect/>
          </a:stretch>
        </p:blipFill>
        <p:spPr>
          <a:xfrm rot="5400000">
            <a:off x="4999774" y="1695532"/>
            <a:ext cx="2536838" cy="1902628"/>
          </a:xfrm>
          <a:prstGeom prst="rect">
            <a:avLst/>
          </a:prstGeom>
        </p:spPr>
      </p:pic>
      <p:sp>
        <p:nvSpPr>
          <p:cNvPr id="4" name="Title 1">
            <a:extLst>
              <a:ext uri="{FF2B5EF4-FFF2-40B4-BE49-F238E27FC236}">
                <a16:creationId xmlns:a16="http://schemas.microsoft.com/office/drawing/2014/main" id="{E8B5693F-7AF9-35C0-2E93-9F6D3E25C41B}"/>
              </a:ext>
            </a:extLst>
          </p:cNvPr>
          <p:cNvSpPr txBox="1">
            <a:spLocks noGrp="1"/>
          </p:cNvSpPr>
          <p:nvPr>
            <p:ph type="title" idx="4294967295"/>
          </p:nvPr>
        </p:nvSpPr>
        <p:spPr>
          <a:xfrm>
            <a:off x="3808749" y="186100"/>
            <a:ext cx="7759108" cy="5667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REU Site: Polymer Innovation for Sustainable Future</a:t>
            </a:r>
          </a:p>
        </p:txBody>
      </p:sp>
      <p:sp>
        <p:nvSpPr>
          <p:cNvPr id="5" name="TextBox 4">
            <a:extLst>
              <a:ext uri="{FF2B5EF4-FFF2-40B4-BE49-F238E27FC236}">
                <a16:creationId xmlns:a16="http://schemas.microsoft.com/office/drawing/2014/main" id="{2B95F4FB-45D0-D45F-ED33-C264AEECF14D}"/>
              </a:ext>
            </a:extLst>
          </p:cNvPr>
          <p:cNvSpPr txBox="1"/>
          <p:nvPr/>
        </p:nvSpPr>
        <p:spPr>
          <a:xfrm>
            <a:off x="5622122" y="845156"/>
            <a:ext cx="5285421"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Sarah E. Morgan, University of Southern Mississippi</a:t>
            </a:r>
          </a:p>
        </p:txBody>
      </p:sp>
      <p:sp>
        <p:nvSpPr>
          <p:cNvPr id="7" name="TextBox 6" descr="REU participant Rachel Worden (Morgan lab) presenting her research.">
            <a:extLst>
              <a:ext uri="{FF2B5EF4-FFF2-40B4-BE49-F238E27FC236}">
                <a16:creationId xmlns:a16="http://schemas.microsoft.com/office/drawing/2014/main" id="{99583FC5-2E13-66FB-4508-D88CB76D6F49}"/>
              </a:ext>
            </a:extLst>
          </p:cNvPr>
          <p:cNvSpPr txBox="1"/>
          <p:nvPr/>
        </p:nvSpPr>
        <p:spPr>
          <a:xfrm>
            <a:off x="50087" y="5479573"/>
            <a:ext cx="6108404" cy="707886"/>
          </a:xfrm>
          <a:prstGeom prst="rect">
            <a:avLst/>
          </a:prstGeom>
          <a:noFill/>
        </p:spPr>
        <p:txBody>
          <a:bodyPr wrap="square">
            <a:spAutoFit/>
          </a:bodyPr>
          <a:lstStyle/>
          <a:p>
            <a:r>
              <a:rPr lang="en-US" sz="1000" i="1" dirty="0">
                <a:latin typeface="Arial" panose="020B0604020202020204" pitchFamily="34" charset="0"/>
                <a:cs typeface="Arial" panose="020B0604020202020204" pitchFamily="34" charset="0"/>
              </a:rPr>
              <a:t>From left to right: REU participants Neziah Smith &amp; Cameron Butler (Qiang lab) at the MS IDeA &amp; EPSCoR Conference; REU participants attending the Communications Workshop, REU participant Sarah Crowsey (Broadhead lab) presenting at the MS IDeA &amp; EPSCoR Conference; REU participant Rachel Worden (Morgan lab) presenting her research.</a:t>
            </a:r>
          </a:p>
        </p:txBody>
      </p:sp>
      <p:pic>
        <p:nvPicPr>
          <p:cNvPr id="9" name="Picture 8" descr="REU participants attending the Communications Workshop">
            <a:extLst>
              <a:ext uri="{FF2B5EF4-FFF2-40B4-BE49-F238E27FC236}">
                <a16:creationId xmlns:a16="http://schemas.microsoft.com/office/drawing/2014/main" id="{0CF73D4F-CFF3-9976-9C8F-DDC389065AF6}"/>
              </a:ext>
            </a:extLst>
          </p:cNvPr>
          <p:cNvPicPr>
            <a:picLocks noChangeAspect="1"/>
          </p:cNvPicPr>
          <p:nvPr/>
        </p:nvPicPr>
        <p:blipFill>
          <a:blip r:embed="rId3"/>
          <a:stretch>
            <a:fillRect/>
          </a:stretch>
        </p:blipFill>
        <p:spPr>
          <a:xfrm>
            <a:off x="7367089" y="1378427"/>
            <a:ext cx="4297402" cy="2536838"/>
          </a:xfrm>
          <a:prstGeom prst="rect">
            <a:avLst/>
          </a:prstGeom>
        </p:spPr>
      </p:pic>
      <p:pic>
        <p:nvPicPr>
          <p:cNvPr id="12" name="Picture 11" descr="REU participant Rachel Worden (Morgan lab) presenting her research.">
            <a:extLst>
              <a:ext uri="{FF2B5EF4-FFF2-40B4-BE49-F238E27FC236}">
                <a16:creationId xmlns:a16="http://schemas.microsoft.com/office/drawing/2014/main" id="{0CD344E6-AE3B-88F2-D00B-74C756217EE2}"/>
              </a:ext>
            </a:extLst>
          </p:cNvPr>
          <p:cNvPicPr>
            <a:picLocks noChangeAspect="1"/>
          </p:cNvPicPr>
          <p:nvPr/>
        </p:nvPicPr>
        <p:blipFill>
          <a:blip r:embed="rId4"/>
          <a:stretch>
            <a:fillRect/>
          </a:stretch>
        </p:blipFill>
        <p:spPr>
          <a:xfrm>
            <a:off x="9362057" y="3978079"/>
            <a:ext cx="2302434" cy="2101479"/>
          </a:xfrm>
          <a:prstGeom prst="rect">
            <a:avLst/>
          </a:prstGeom>
        </p:spPr>
      </p:pic>
      <p:pic>
        <p:nvPicPr>
          <p:cNvPr id="14" name="Picture 13" descr="REU participant Sarah Crowsey (Broadhead lab) presenting at the MS IDeA &amp; EPSCoR Conference">
            <a:extLst>
              <a:ext uri="{FF2B5EF4-FFF2-40B4-BE49-F238E27FC236}">
                <a16:creationId xmlns:a16="http://schemas.microsoft.com/office/drawing/2014/main" id="{B3522661-72D9-D58E-2B35-DC51334A2850}"/>
              </a:ext>
            </a:extLst>
          </p:cNvPr>
          <p:cNvPicPr>
            <a:picLocks noChangeAspect="1"/>
          </p:cNvPicPr>
          <p:nvPr/>
        </p:nvPicPr>
        <p:blipFill>
          <a:blip r:embed="rId5"/>
          <a:stretch>
            <a:fillRect/>
          </a:stretch>
        </p:blipFill>
        <p:spPr>
          <a:xfrm>
            <a:off x="6104352" y="3978079"/>
            <a:ext cx="3167902" cy="2110576"/>
          </a:xfrm>
          <a:prstGeom prst="rect">
            <a:avLst/>
          </a:prstGeom>
        </p:spPr>
      </p:pic>
    </p:spTree>
    <p:extLst>
      <p:ext uri="{BB962C8B-B14F-4D97-AF65-F5344CB8AC3E}">
        <p14:creationId xmlns:p14="http://schemas.microsoft.com/office/powerpoint/2010/main" val="183097747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3266</TotalTime>
  <Words>466</Words>
  <Application>Microsoft Office PowerPoint</Application>
  <PresentationFormat>Widescreen</PresentationFormat>
  <Paragraphs>44</Paragraphs>
  <Slides>2</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vt:i4>
      </vt:variant>
    </vt:vector>
  </HeadingPairs>
  <TitlesOfParts>
    <vt:vector size="9" baseType="lpstr">
      <vt:lpstr>Arial</vt:lpstr>
      <vt:lpstr>Calibri</vt:lpstr>
      <vt:lpstr>Calibri Light</vt:lpstr>
      <vt:lpstr>Sitka Subheading</vt:lpstr>
      <vt:lpstr>Times New Roman</vt:lpstr>
      <vt:lpstr>Wingdings</vt:lpstr>
      <vt:lpstr>Office Theme</vt:lpstr>
      <vt:lpstr>REU Site: Polymer Innovation for Sustainable Future</vt:lpstr>
      <vt:lpstr>REU Site: Polymer Innovation for Sustainable Future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TD</dc:creator>
  <cp:lastModifiedBy>Williams, Catherine</cp:lastModifiedBy>
  <cp:revision>280</cp:revision>
  <cp:lastPrinted>2018-03-20T12:31:18Z</cp:lastPrinted>
  <dcterms:created xsi:type="dcterms:W3CDTF">2017-10-05T17:34:54Z</dcterms:created>
  <dcterms:modified xsi:type="dcterms:W3CDTF">2023-03-22T13:33:42Z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4cc1d86b-fa23-4514-9d54-7de87d64e4ff</vt:lpwstr>
  </property>
  <property fmtid="{D5CDD505-2E9C-101B-9397-08002B2CF9AE}" pid="3" name="ContainsCUI">
    <vt:lpwstr>No</vt:lpwstr>
  </property>
</Properties>
</file>