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combined state-of-the-art X-ray microtomography analysis and numerical modeling to investigate the filtration performance of decontaminated N95 respirators. Using the GeoDict software for image processing,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local</a:t>
            </a:r>
            <a:r>
              <a:rPr lang="en-US" sz="1200" kern="1200" dirty="0">
                <a:solidFill>
                  <a:schemeClr val="tx1"/>
                </a:solidFill>
                <a:effectLst/>
                <a:latin typeface="+mn-lt"/>
                <a:ea typeface="+mn-ea"/>
                <a:cs typeface="+mn-cs"/>
              </a:rPr>
              <a:t> structural heterogeneity of the meltblown nonwoven filtration layers has been unraveled. The X-ray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images further served as input geometries for numerical simulations of the filtration efficiency of decontaminated meltblown layers. The computer</a:t>
            </a:r>
            <a:r>
              <a:rPr lang="en-US" sz="1200" kern="1200" baseline="0" dirty="0">
                <a:solidFill>
                  <a:schemeClr val="tx1"/>
                </a:solidFill>
                <a:effectLst/>
                <a:latin typeface="+mn-lt"/>
                <a:ea typeface="+mn-ea"/>
                <a:cs typeface="+mn-cs"/>
              </a:rPr>
              <a:t> simulations provide insights into the particle trajectories and penetration depths for meltblown layers that have undergone different decontamination treatments (soap, hydrogen peroxide, UV light, autoclave heat treatment). This information is practically impossible to obtain by experimental measurements and provides insights into the filtration mechanisms in fibrous media. Notably, in our simulations we have used realistic face velocities for human speaking conditions. </a:t>
            </a:r>
            <a:r>
              <a:rPr lang="en-US" sz="1200" kern="1200" dirty="0">
                <a:solidFill>
                  <a:schemeClr val="tx1"/>
                </a:solidFill>
                <a:effectLst/>
                <a:latin typeface="+mn-lt"/>
                <a:ea typeface="+mn-ea"/>
                <a:cs typeface="+mn-cs"/>
              </a:rPr>
              <a:t>To the best of our knowledge, this is the first attempt to analyze the key filtration mechanisms of decontaminated N95 respirators based on the integration of experiments and numerical simulations.</a:t>
            </a:r>
            <a:endParaRPr lang="en-US" dirty="0"/>
          </a:p>
        </p:txBody>
      </p:sp>
      <p:sp>
        <p:nvSpPr>
          <p:cNvPr id="4" name="Slide Number Placeholder 3"/>
          <p:cNvSpPr>
            <a:spLocks noGrp="1"/>
          </p:cNvSpPr>
          <p:nvPr>
            <p:ph type="sldNum" sz="quarter" idx="10"/>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285000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0C918695-7A1F-8567-8623-A49913B2B19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6DB001FB-E859-3AEF-EC0F-5FAEC8576A3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2EFC5FBC-D1FB-26F8-5407-60136928292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981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55A931C8-5744-62EB-82D4-0265341D606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496CEAF9-D4F6-5828-C2AE-347742A37C6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Autofit/>
          </a:bodyPr>
          <a:lstStyle/>
          <a:p>
            <a:r>
              <a:rPr lang="en-US" sz="1800" b="1" dirty="0">
                <a:solidFill>
                  <a:srgbClr val="C00000"/>
                </a:solidFill>
                <a:latin typeface="Arial" panose="020B0604020202020204" pitchFamily="34" charset="0"/>
                <a:cs typeface="Arial" panose="020B0604020202020204" pitchFamily="34" charset="0"/>
              </a:rPr>
              <a:t>Multiscale Simulations of Fluid Flow in Microstructured Materials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1944942</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354122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Ulf D. Schiller, Clemson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421105" y="1444009"/>
            <a:ext cx="613610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pPr>
            <a:r>
              <a:rPr lang="en-US" sz="1400" b="1" dirty="0"/>
              <a:t>Structural and functional integrity of decontaminated N95 respirators</a:t>
            </a:r>
          </a:p>
          <a:p>
            <a:pPr>
              <a:spcAft>
                <a:spcPts val="600"/>
              </a:spcAft>
            </a:pPr>
            <a:r>
              <a:rPr lang="en-US" sz="1400" dirty="0"/>
              <a:t>The widespread use of filtering facepiece respirators (FFRs) during the COVID-19 pandemic has not only led to supply shortages, but the disposal of single-use facemasks also threatens the environment with a new kind of plastic pollution. There are currently no standard test methods available for decontamination before their repeated use.</a:t>
            </a:r>
          </a:p>
          <a:p>
            <a:pPr marL="120650" indent="-120650">
              <a:spcAft>
                <a:spcPts val="600"/>
              </a:spcAft>
              <a:buFont typeface="Arial" panose="020B0604020202020204" pitchFamily="34" charset="0"/>
              <a:buChar char="•"/>
            </a:pPr>
            <a:r>
              <a:rPr lang="en-US" sz="1400" dirty="0"/>
              <a:t>The Schiller Research Group combined experimental X-ray micro-tomography and </a:t>
            </a:r>
            <a:r>
              <a:rPr lang="en-US" sz="1400" b="1" i="1" dirty="0"/>
              <a:t>numerical modeling to investigate the filtration performance of decontaminated N95 respirators </a:t>
            </a:r>
            <a:r>
              <a:rPr lang="en-US" sz="1400" dirty="0"/>
              <a:t>(in collaboration with researchers from IIT Delhi, India, and the University of Szeged, Hungary).</a:t>
            </a:r>
          </a:p>
          <a:p>
            <a:pPr marL="120650" indent="-120650">
              <a:spcAft>
                <a:spcPts val="1200"/>
              </a:spcAft>
              <a:buFont typeface="Arial" panose="020B0604020202020204" pitchFamily="34" charset="0"/>
              <a:buChar char="•"/>
            </a:pPr>
            <a:r>
              <a:rPr lang="en-US" sz="1400" dirty="0"/>
              <a:t>The insights gained in this study provide </a:t>
            </a:r>
            <a:r>
              <a:rPr lang="en-US" sz="1400" b="1" i="1" dirty="0"/>
              <a:t>scientific guidance on safe and effective decontamination of facemasks for healthcare workers and the general public</a:t>
            </a:r>
            <a:r>
              <a:rPr lang="en-US" sz="1400" dirty="0"/>
              <a:t>.</a:t>
            </a:r>
          </a:p>
          <a:p>
            <a:pPr marL="288925" indent="-168275">
              <a:buFont typeface="+mj-lt"/>
              <a:buAutoNum type="arabicPeriod"/>
            </a:pPr>
            <a:r>
              <a:rPr lang="en-US" sz="1100" dirty="0"/>
              <a:t>S. Sharma, F. Wang, P. V. K. Rao, A. K. Agrawal, M. Jassal, I. Szenti, Á. Kukovecz, A. Rawal, </a:t>
            </a:r>
            <a:r>
              <a:rPr lang="en-US" sz="1100" b="1" dirty="0"/>
              <a:t>and U. D. Schiller</a:t>
            </a:r>
            <a:r>
              <a:rPr lang="en-US" sz="1100" dirty="0"/>
              <a:t>. Unfolding the Effects of Decontamination Treatments on the Structural and Functional Integrity of N95 Respirators via Numerical Simulations. </a:t>
            </a:r>
            <a:r>
              <a:rPr lang="en-US" sz="1100" i="1" dirty="0"/>
              <a:t>Scientific Reports </a:t>
            </a:r>
            <a:r>
              <a:rPr lang="en-US" sz="1100" b="1" dirty="0"/>
              <a:t>12</a:t>
            </a:r>
            <a:r>
              <a:rPr lang="en-US" sz="1100" dirty="0"/>
              <a:t>, 4191 (2022).</a:t>
            </a:r>
          </a:p>
          <a:p>
            <a:pPr marL="288925" indent="-168275">
              <a:buFont typeface="+mj-lt"/>
              <a:buAutoNum type="arabicPeriod"/>
            </a:pPr>
            <a:r>
              <a:rPr lang="en-US" sz="1100" dirty="0"/>
              <a:t>S. Sharma, F. Wang, S. Kumar, R. R. Nawal, P. Kumar, S. Yadav, I. Szenti, A. Kukovecz, </a:t>
            </a:r>
            <a:r>
              <a:rPr lang="en-US" sz="1100" b="1" dirty="0"/>
              <a:t>U. D. Schiller</a:t>
            </a:r>
            <a:r>
              <a:rPr lang="en-US" sz="1100" dirty="0"/>
              <a:t>, and A. Rawal. Structural and Functional Integrity of Decontaminated N95 Respirators: Experimental Results. </a:t>
            </a:r>
            <a:r>
              <a:rPr lang="en-US" sz="1100" i="1" dirty="0"/>
              <a:t>Journal of Industrial Textiles</a:t>
            </a:r>
            <a:r>
              <a:rPr lang="en-US" sz="1100" dirty="0"/>
              <a:t>, First published online April 10, 2022.</a:t>
            </a:r>
          </a:p>
        </p:txBody>
      </p:sp>
      <p:pic>
        <p:nvPicPr>
          <p:cNvPr id="15" name="Google Shape;244;p28" descr="A figure with bar plots of the filtration efficiency and particle penetration depths of N95 respirators after different decontamination treatments. The plots illustrate the varying effect of the decontamination treatments on the structural and functional integrity of filtering facemasks." title="Filtration efficiency and particle penetration depths"/>
          <p:cNvPicPr preferRelativeResize="0">
            <a:picLocks noChangeAspect="1"/>
          </p:cNvPicPr>
          <p:nvPr/>
        </p:nvPicPr>
        <p:blipFill rotWithShape="1">
          <a:blip r:embed="rId3">
            <a:alphaModFix/>
          </a:blip>
          <a:srcRect t="3608" b="55103"/>
          <a:stretch/>
        </p:blipFill>
        <p:spPr>
          <a:xfrm>
            <a:off x="6693338" y="2843179"/>
            <a:ext cx="5290116" cy="2275699"/>
          </a:xfrm>
          <a:prstGeom prst="rect">
            <a:avLst/>
          </a:prstGeom>
          <a:noFill/>
          <a:ln>
            <a:noFill/>
          </a:ln>
        </p:spPr>
      </p:pic>
      <p:pic>
        <p:nvPicPr>
          <p:cNvPr id="11" name="Google Shape;226;p27" descr="A visualization of the air flow through the melblowon nonwoven layers of a decontaminated N95 respirator." title="Air flow through meltblown nonwoven material"/>
          <p:cNvPicPr preferRelativeResize="0">
            <a:picLocks noChangeAspect="1"/>
          </p:cNvPicPr>
          <p:nvPr/>
        </p:nvPicPr>
        <p:blipFill rotWithShape="1">
          <a:blip r:embed="rId4">
            <a:alphaModFix/>
          </a:blip>
          <a:srcRect l="14565" t="16625" r="1096" b="11244"/>
          <a:stretch/>
        </p:blipFill>
        <p:spPr>
          <a:xfrm>
            <a:off x="7282896" y="1423373"/>
            <a:ext cx="4013675" cy="1498262"/>
          </a:xfrm>
          <a:prstGeom prst="rect">
            <a:avLst/>
          </a:prstGeom>
          <a:noFill/>
          <a:ln>
            <a:noFill/>
          </a:ln>
        </p:spPr>
      </p:pic>
      <p:sp>
        <p:nvSpPr>
          <p:cNvPr id="16" name="Text Box 34" descr="Computer simulations elucidate the effect of decontamination treatments on airflow and particle filtration in N95 facemasks. Numerical results suggests that non-solution based treatments (UV light, heat treatment) are preferable compared with solution based treatments (soap, hydrogen peroxide).&#10;">
            <a:extLst>
              <a:ext uri="{FF2B5EF4-FFF2-40B4-BE49-F238E27FC236}">
                <a16:creationId xmlns:a16="http://schemas.microsoft.com/office/drawing/2014/main" id="{908B0B0F-3B48-4251-9B0A-71D36EE688B7}"/>
              </a:ext>
            </a:extLst>
          </p:cNvPr>
          <p:cNvSpPr txBox="1">
            <a:spLocks noChangeArrowheads="1"/>
          </p:cNvSpPr>
          <p:nvPr/>
        </p:nvSpPr>
        <p:spPr bwMode="auto">
          <a:xfrm>
            <a:off x="6657243" y="5034976"/>
            <a:ext cx="53262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Computer simulations elucidate the effect of decontamination treatments on airflow and particle filtration in N95 facemasks. Numerical results suggests that non-solution-based treatments (UV light, heat treatment) are preferable compared with solution- based treatments (soap, hydrogen peroxide).</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657244" y="1387279"/>
            <a:ext cx="5326209" cy="47657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826921" y="1603856"/>
            <a:ext cx="491214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20650" indent="-120650" algn="just" eaLnBrk="1" hangingPunct="1">
              <a:spcAft>
                <a:spcPts val="1200"/>
              </a:spcAft>
              <a:buFont typeface="Arial" panose="020B0604020202020204" pitchFamily="34" charset="0"/>
              <a:buChar char="•"/>
            </a:pPr>
            <a:r>
              <a:rPr lang="en-US" sz="1400" dirty="0"/>
              <a:t>The Schiller Research Group contributed to the </a:t>
            </a:r>
            <a:r>
              <a:rPr lang="en-US" sz="1400" b="1" i="1" dirty="0"/>
              <a:t>Clemson STEAM exhibit at the Artisphere Festival</a:t>
            </a:r>
            <a:r>
              <a:rPr lang="en-US" sz="1400" dirty="0"/>
              <a:t> in Greenville. The STEAM Exhibit provides a chance for the public to learn about the intersection of science, technology, engineering, arts and math and interact directly with Clemson faculty and students.</a:t>
            </a:r>
          </a:p>
          <a:p>
            <a:pPr marL="120650" indent="-120650" algn="just" eaLnBrk="1" hangingPunct="1">
              <a:spcAft>
                <a:spcPts val="1200"/>
              </a:spcAft>
              <a:buFont typeface="Arial" panose="020B0604020202020204" pitchFamily="34" charset="0"/>
              <a:buChar char="•"/>
            </a:pPr>
            <a:r>
              <a:rPr lang="en-US" sz="1400" dirty="0"/>
              <a:t>PI Schiller contributed to the release of the </a:t>
            </a:r>
            <a:r>
              <a:rPr lang="en-US" sz="1400" b="1" i="1" dirty="0"/>
              <a:t>Data Carpentry Image Processing Curriculum</a:t>
            </a:r>
            <a:r>
              <a:rPr lang="en-US" sz="1400" dirty="0"/>
              <a:t>. The Carpentries is a nonprofit organization that teaches software engineering and data science skills to researchers worldwide. The Image Processing Curriculum will be introduced to the global community at CarpentryCon 2022.</a:t>
            </a:r>
          </a:p>
          <a:p>
            <a:pPr marL="120650" indent="-120650" algn="just" eaLnBrk="1" hangingPunct="1">
              <a:buFont typeface="Arial" panose="020B0604020202020204" pitchFamily="34" charset="0"/>
              <a:buChar char="•"/>
            </a:pPr>
            <a:r>
              <a:rPr lang="en-US" sz="1400" dirty="0"/>
              <a:t>PI Schiller co-organized the Multiscale Modelling and Simulation Thematic Track as part of the </a:t>
            </a:r>
            <a:r>
              <a:rPr lang="en-US" sz="1400" b="1" i="1" dirty="0"/>
              <a:t>International Conference on Computational Science </a:t>
            </a:r>
            <a:r>
              <a:rPr lang="en-US" sz="1400" dirty="0"/>
              <a:t>(ICCS) 2022.</a:t>
            </a:r>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Education and Outreach on Computational Materials Science</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354122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Ulf D. Schiller, Clemson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1944942</a:t>
            </a:r>
          </a:p>
        </p:txBody>
      </p:sp>
      <p:pic>
        <p:nvPicPr>
          <p:cNvPr id="21" name="Picture 20" descr="Excerpt from a Clemson News release reading Thousands visit Clemson University's STEAM Exhibitb in Artisphere's 18th year." title="News release head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904" y="4532445"/>
            <a:ext cx="3659338" cy="580064"/>
          </a:xfrm>
          <a:prstGeom prst="rect">
            <a:avLst/>
          </a:prstGeom>
        </p:spPr>
      </p:pic>
      <p:pic>
        <p:nvPicPr>
          <p:cNvPr id="7" name="Picture 6" descr="A photograph of festival goers in front of the Clemson STEAM exhibit tent at the Artisphere Festival in Greenville." title="Clemson STEAM Exhibit at Artisphere Festiv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776" y="1513654"/>
            <a:ext cx="5399946" cy="3601722"/>
          </a:xfrm>
          <a:prstGeom prst="rect">
            <a:avLst/>
          </a:prstGeom>
        </p:spPr>
      </p:pic>
      <p:pic>
        <p:nvPicPr>
          <p:cNvPr id="2" name="Picture 1" descr="A photo of femal graduate student Zafrin Ferdous Mira." title="Photo of Zafrin Ferdous Mir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7721" y="1471844"/>
            <a:ext cx="913530" cy="1247748"/>
          </a:xfrm>
          <a:prstGeom prst="rect">
            <a:avLst/>
          </a:prstGeom>
        </p:spPr>
      </p:pic>
      <p:pic>
        <p:nvPicPr>
          <p:cNvPr id="3" name="Picture 2" descr="A photo of male graduate student Nikhil Karthikeyan." title="Photo of Nikhil Karthikey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876" y="1471844"/>
            <a:ext cx="950829" cy="1267423"/>
          </a:xfrm>
          <a:prstGeom prst="rect">
            <a:avLst/>
          </a:prstGeom>
        </p:spPr>
      </p:pic>
      <p:pic>
        <p:nvPicPr>
          <p:cNvPr id="4" name="Picture 3" descr="A photo of male postdoctoral research fellow James Andrews." title="Photo of James Andrews"/>
          <p:cNvPicPr>
            <a:picLocks noChangeAspect="1"/>
          </p:cNvPicPr>
          <p:nvPr/>
        </p:nvPicPr>
        <p:blipFill rotWithShape="1">
          <a:blip r:embed="rId6">
            <a:extLst>
              <a:ext uri="{28A0092B-C50C-407E-A947-70E740481C1C}">
                <a14:useLocalDpi xmlns:a14="http://schemas.microsoft.com/office/drawing/2010/main" val="0"/>
              </a:ext>
            </a:extLst>
          </a:blip>
          <a:srcRect l="18719" r="22115"/>
          <a:stretch/>
        </p:blipFill>
        <p:spPr>
          <a:xfrm>
            <a:off x="10689120" y="1471844"/>
            <a:ext cx="1013255" cy="1267424"/>
          </a:xfrm>
          <a:prstGeom prst="rect">
            <a:avLst/>
          </a:prstGeom>
        </p:spPr>
      </p:pic>
      <p:sp>
        <p:nvSpPr>
          <p:cNvPr id="23" name="Text Box 34" descr="The Clemson STEAM Exhibit at Artisphere Festival in Greenville, SC showcases the intersection of Science, Technology, Engineering, Art, and Math. The exhibit features interactive displays, demonstrations, and engaging activities.&#10;">
            <a:extLst>
              <a:ext uri="{FF2B5EF4-FFF2-40B4-BE49-F238E27FC236}">
                <a16:creationId xmlns:a16="http://schemas.microsoft.com/office/drawing/2014/main" id="{908B0B0F-3B48-4251-9B0A-71D36EE688B7}"/>
              </a:ext>
            </a:extLst>
          </p:cNvPr>
          <p:cNvSpPr txBox="1">
            <a:spLocks noChangeArrowheads="1"/>
          </p:cNvSpPr>
          <p:nvPr/>
        </p:nvSpPr>
        <p:spPr bwMode="auto">
          <a:xfrm>
            <a:off x="6278744" y="5122451"/>
            <a:ext cx="54289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The Clemson STEAM Exhibit at Artisphere Festival in Greenville, SC showcases the intersection of </a:t>
            </a:r>
            <a:r>
              <a:rPr lang="en-US" sz="1400" i="1" u="sng" dirty="0"/>
              <a:t>S</a:t>
            </a:r>
            <a:r>
              <a:rPr lang="en-US" sz="1400" i="1" dirty="0"/>
              <a:t>cience, </a:t>
            </a:r>
            <a:r>
              <a:rPr lang="en-US" sz="1400" i="1" u="sng" dirty="0"/>
              <a:t>T</a:t>
            </a:r>
            <a:r>
              <a:rPr lang="en-US" sz="1400" i="1" dirty="0"/>
              <a:t>echnology, </a:t>
            </a:r>
            <a:r>
              <a:rPr lang="en-US" sz="1400" i="1" u="sng" dirty="0"/>
              <a:t>E</a:t>
            </a:r>
            <a:r>
              <a:rPr lang="en-US" sz="1400" i="1" dirty="0"/>
              <a:t>ngineering, </a:t>
            </a:r>
            <a:r>
              <a:rPr lang="en-US" sz="1400" i="1" u="sng" dirty="0"/>
              <a:t>A</a:t>
            </a:r>
            <a:r>
              <a:rPr lang="en-US" sz="1400" i="1" dirty="0"/>
              <a:t>rt, and </a:t>
            </a:r>
            <a:r>
              <a:rPr lang="en-US" sz="1400" i="1" u="sng" dirty="0"/>
              <a:t>M</a:t>
            </a:r>
            <a:r>
              <a:rPr lang="en-US" sz="1400" i="1" dirty="0"/>
              <a:t>ath. The exhibit features interactive displays, demonstrations, and engaging activities.</a:t>
            </a:r>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296296" y="1459471"/>
            <a:ext cx="5411426" cy="4617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3135</TotalTime>
  <Words>675</Words>
  <Application>Microsoft Office PowerPoint</Application>
  <PresentationFormat>Widescreen</PresentationFormat>
  <Paragraphs>21</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Multiscale Simulations of Fluid Flow in Microstructured Materials</vt:lpstr>
      <vt:lpstr>Education and Outreach on Computational Materials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292</cp:revision>
  <cp:lastPrinted>2022-08-08T18:22:05Z</cp:lastPrinted>
  <dcterms:created xsi:type="dcterms:W3CDTF">2017-10-05T17:34:54Z</dcterms:created>
  <dcterms:modified xsi:type="dcterms:W3CDTF">2023-03-22T17:45:09Z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53739a89-1f38-4bfc-bbc3-363d6dadedf2</vt:lpwstr>
  </property>
  <property fmtid="{D5CDD505-2E9C-101B-9397-08002B2CF9AE}" pid="3" name="ContainsCUI">
    <vt:lpwstr>No</vt:lpwstr>
  </property>
</Properties>
</file>