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handoutMasterIdLst>
    <p:handoutMasterId r:id="rId5"/>
  </p:handoutMasterIdLst>
  <p:sldIdLst>
    <p:sldId id="387" r:id="rId2"/>
    <p:sldId id="388" r:id="rId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3" autoAdjust="0"/>
    <p:restoredTop sz="86388" autoAdjust="0"/>
  </p:normalViewPr>
  <p:slideViewPr>
    <p:cSldViewPr snapToGrid="0" snapToObjects="1">
      <p:cViewPr varScale="1">
        <p:scale>
          <a:sx n="48" d="100"/>
          <a:sy n="48" d="100"/>
        </p:scale>
        <p:origin x="24" y="248"/>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3/22/2023</a:t>
            </a:fld>
            <a:endParaRPr lang="en-US" dirty="0"/>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dirty="0"/>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3/22/2023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dirty="0"/>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E157B4BB-20EE-EAA0-EAB2-1A6786F2C261}"/>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B465F335-454B-8940-8A63-A21155669B8A}"/>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hcSlideMaster.Title and ContentHeader">
            <a:extLst>
              <a:ext uri="{FF2B5EF4-FFF2-40B4-BE49-F238E27FC236}">
                <a16:creationId xmlns:a16="http://schemas.microsoft.com/office/drawing/2014/main" id="{965AB55B-274E-8827-FB0D-E0E65598E21F}"/>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75952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BDBA52B2-AE65-EA65-B593-7D6828931BA6}"/>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3/22/2023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dirty="0"/>
          </a:p>
        </p:txBody>
      </p:sp>
      <p:sp>
        <p:nvSpPr>
          <p:cNvPr id="5" name="hcSlideMaster.BlankHeader">
            <a:extLst>
              <a:ext uri="{FF2B5EF4-FFF2-40B4-BE49-F238E27FC236}">
                <a16:creationId xmlns:a16="http://schemas.microsoft.com/office/drawing/2014/main" id="{B667EDBA-5B85-6337-55AC-503402F06C36}"/>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3/22/2023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dirty="0"/>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The upper part shows the schematics of a periodic array of nanoparticles excited by a dipole source. The lower part shows the evolution with distance of the amplitude of the electric field for a dipole source with and without the array.">
            <a:extLst>
              <a:ext uri="{FF2B5EF4-FFF2-40B4-BE49-F238E27FC236}">
                <a16:creationId xmlns:a16="http://schemas.microsoft.com/office/drawing/2014/main" id="{C3B73F3C-D9E7-5561-B66A-DE2F0CD9FBC6}"/>
              </a:ext>
            </a:extLst>
          </p:cNvPr>
          <p:cNvPicPr>
            <a:picLocks noChangeAspect="1"/>
          </p:cNvPicPr>
          <p:nvPr/>
        </p:nvPicPr>
        <p:blipFill>
          <a:blip r:embed="rId2"/>
          <a:srcRect/>
          <a:stretch/>
        </p:blipFill>
        <p:spPr>
          <a:xfrm>
            <a:off x="6406711" y="1871328"/>
            <a:ext cx="3346884" cy="3842719"/>
          </a:xfrm>
          <a:prstGeom prst="rect">
            <a:avLst/>
          </a:prstGeom>
        </p:spPr>
      </p:pic>
      <p:sp>
        <p:nvSpPr>
          <p:cNvPr id="2" name="Title 1">
            <a:extLst>
              <a:ext uri="{FF2B5EF4-FFF2-40B4-BE49-F238E27FC236}">
                <a16:creationId xmlns:a16="http://schemas.microsoft.com/office/drawing/2014/main" id="{0E7B5F67-D43C-4406-A78E-D20527F1F17F}"/>
              </a:ext>
            </a:extLst>
          </p:cNvPr>
          <p:cNvSpPr>
            <a:spLocks noGrp="1"/>
          </p:cNvSpPr>
          <p:nvPr>
            <p:ph type="title" idx="4294967295"/>
          </p:nvPr>
        </p:nvSpPr>
        <p:spPr>
          <a:xfrm>
            <a:off x="3817938" y="150813"/>
            <a:ext cx="8374062" cy="566737"/>
          </a:xfrm>
        </p:spPr>
        <p:txBody>
          <a:bodyPr>
            <a:normAutofit/>
          </a:bodyPr>
          <a:lstStyle/>
          <a:p>
            <a:r>
              <a:rPr lang="en-US" sz="2000" b="1" dirty="0">
                <a:solidFill>
                  <a:srgbClr val="C00000"/>
                </a:solidFill>
                <a:latin typeface="Arial" panose="020B0604020202020204" pitchFamily="34" charset="0"/>
                <a:cs typeface="Arial" panose="020B0604020202020204" pitchFamily="34" charset="0"/>
              </a:rPr>
              <a:t>Long-Range Energy Transfer Mediated by Lattice Resonances</a:t>
            </a:r>
          </a:p>
        </p:txBody>
      </p:sp>
      <p:sp>
        <p:nvSpPr>
          <p:cNvPr id="5" name="TextBox 4">
            <a:extLst>
              <a:ext uri="{FF2B5EF4-FFF2-40B4-BE49-F238E27FC236}">
                <a16:creationId xmlns:a16="http://schemas.microsoft.com/office/drawing/2014/main" id="{9ED36953-0DFC-4F49-9298-E739FD3F2CFC}"/>
              </a:ext>
            </a:extLst>
          </p:cNvPr>
          <p:cNvSpPr txBox="1"/>
          <p:nvPr/>
        </p:nvSpPr>
        <p:spPr>
          <a:xfrm>
            <a:off x="100483" y="300183"/>
            <a:ext cx="1505540"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DMR 1941680</a:t>
            </a:r>
          </a:p>
        </p:txBody>
      </p:sp>
      <p:sp>
        <p:nvSpPr>
          <p:cNvPr id="7" name="Rectangle 6">
            <a:extLst>
              <a:ext uri="{FF2B5EF4-FFF2-40B4-BE49-F238E27FC236}">
                <a16:creationId xmlns:a16="http://schemas.microsoft.com/office/drawing/2014/main" id="{386F1C4C-66FF-4C4C-A15E-FBB5BE953C6F}"/>
              </a:ext>
            </a:extLst>
          </p:cNvPr>
          <p:cNvSpPr/>
          <p:nvPr/>
        </p:nvSpPr>
        <p:spPr>
          <a:xfrm>
            <a:off x="100483" y="-27263"/>
            <a:ext cx="3003806" cy="338554"/>
          </a:xfrm>
          <a:prstGeom prst="rect">
            <a:avLst/>
          </a:prstGeom>
        </p:spPr>
        <p:txBody>
          <a:bodyPr wrap="square" anchor="ctr">
            <a:spAutoFit/>
          </a:bodyPr>
          <a:lstStyle/>
          <a:p>
            <a:r>
              <a:rPr lang="en-US" sz="1600" b="1" dirty="0">
                <a:solidFill>
                  <a:schemeClr val="accent2">
                    <a:lumMod val="20000"/>
                    <a:lumOff val="80000"/>
                  </a:schemeClr>
                </a:solidFill>
                <a:latin typeface="Arial" panose="020B0604020202020204" pitchFamily="34" charset="0"/>
                <a:cs typeface="Arial" panose="020B0604020202020204" pitchFamily="34" charset="0"/>
              </a:rPr>
              <a:t>2022  Intellectual Merit</a:t>
            </a:r>
          </a:p>
        </p:txBody>
      </p:sp>
      <p:sp>
        <p:nvSpPr>
          <p:cNvPr id="21" name="TextBox 20">
            <a:extLst>
              <a:ext uri="{FF2B5EF4-FFF2-40B4-BE49-F238E27FC236}">
                <a16:creationId xmlns:a16="http://schemas.microsoft.com/office/drawing/2014/main" id="{426A9296-2844-4E28-A508-770A45A2E9C0}"/>
              </a:ext>
            </a:extLst>
          </p:cNvPr>
          <p:cNvSpPr txBox="1"/>
          <p:nvPr/>
        </p:nvSpPr>
        <p:spPr>
          <a:xfrm>
            <a:off x="5622122" y="845156"/>
            <a:ext cx="4931158"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Alejandro Manjavacas, University of New Mexico</a:t>
            </a:r>
          </a:p>
        </p:txBody>
      </p:sp>
      <p:sp>
        <p:nvSpPr>
          <p:cNvPr id="3" name="Text Box 28">
            <a:extLst>
              <a:ext uri="{FF2B5EF4-FFF2-40B4-BE49-F238E27FC236}">
                <a16:creationId xmlns:a16="http://schemas.microsoft.com/office/drawing/2014/main" id="{1ECF6B61-63FD-47EF-B775-0F2DBA9AD6D4}"/>
              </a:ext>
            </a:extLst>
          </p:cNvPr>
          <p:cNvSpPr txBox="1">
            <a:spLocks noChangeArrowheads="1"/>
          </p:cNvSpPr>
          <p:nvPr/>
        </p:nvSpPr>
        <p:spPr bwMode="auto">
          <a:xfrm>
            <a:off x="157655" y="1430596"/>
            <a:ext cx="5927833"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indent="-285750" algn="just" eaLnBrk="1" hangingPunct="1">
              <a:buFont typeface="Arial" panose="020B0604020202020204" pitchFamily="34" charset="0"/>
              <a:buChar char="•"/>
            </a:pPr>
            <a:r>
              <a:rPr lang="en-US" sz="1400" dirty="0"/>
              <a:t>Periodic arrays of nanoparticle support collective modes, known as lattice resonances, which occur at wavelengths that are commensurate with the periodicity of the array. These modes give rise to strong and spectrally narrow optical responses.</a:t>
            </a:r>
          </a:p>
          <a:p>
            <a:pPr algn="just" eaLnBrk="1" hangingPunct="1"/>
            <a:endParaRPr lang="en-US" sz="1400" dirty="0"/>
          </a:p>
          <a:p>
            <a:pPr marL="285750" indent="-285750" algn="just" eaLnBrk="1" hangingPunct="1">
              <a:buFont typeface="Arial" panose="020B0604020202020204" pitchFamily="34" charset="0"/>
              <a:buChar char="•"/>
            </a:pPr>
            <a:r>
              <a:rPr lang="en-US" sz="1400" dirty="0"/>
              <a:t>Here, we exploit the collective nature of lattice resonances to achieve long-range energy transfer between dipole emitters placed in the vicinity of the array.</a:t>
            </a:r>
          </a:p>
          <a:p>
            <a:pPr marL="285750" indent="-285750" algn="just" eaLnBrk="1" hangingPunct="1">
              <a:buFont typeface="Arial" panose="020B0604020202020204" pitchFamily="34" charset="0"/>
              <a:buChar char="•"/>
            </a:pPr>
            <a:endParaRPr lang="en-US" sz="1400" dirty="0"/>
          </a:p>
          <a:p>
            <a:pPr marL="285750" indent="-285750" algn="just" eaLnBrk="1" hangingPunct="1">
              <a:buFont typeface="Arial" panose="020B0604020202020204" pitchFamily="34" charset="0"/>
              <a:buChar char="•"/>
            </a:pPr>
            <a:r>
              <a:rPr lang="en-US" sz="1400" dirty="0"/>
              <a:t>Specifically, we analyze the spectral and spatial characteristics of the electromagnetic field produced by the array at a point </a:t>
            </a:r>
            <a:r>
              <a:rPr lang="en-US" sz="1400" b="1" dirty="0"/>
              <a:t>r</a:t>
            </a:r>
            <a:r>
              <a:rPr lang="en-US" sz="1400" dirty="0"/>
              <a:t> due to the presence of a dipole emitter placed at another position </a:t>
            </a:r>
            <a:r>
              <a:rPr lang="en-US" sz="1400" b="1" dirty="0"/>
              <a:t>r</a:t>
            </a:r>
            <a:r>
              <a:rPr lang="en-US" sz="1400" i="1" baseline="-25000" dirty="0">
                <a:latin typeface="Symbol" pitchFamily="2" charset="2"/>
              </a:rPr>
              <a:t>m </a:t>
            </a:r>
            <a:r>
              <a:rPr lang="en-US" sz="1400" dirty="0"/>
              <a:t>.</a:t>
            </a:r>
          </a:p>
          <a:p>
            <a:pPr marL="285750" indent="-285750" algn="just" eaLnBrk="1" hangingPunct="1">
              <a:buFont typeface="Arial" panose="020B0604020202020204" pitchFamily="34" charset="0"/>
              <a:buChar char="•"/>
            </a:pPr>
            <a:endParaRPr lang="en-US" sz="1400" dirty="0"/>
          </a:p>
          <a:p>
            <a:pPr marL="285750" indent="-285750" algn="just" eaLnBrk="1" hangingPunct="1">
              <a:buFont typeface="Arial" panose="020B0604020202020204" pitchFamily="34" charset="0"/>
              <a:buChar char="•"/>
            </a:pPr>
            <a:r>
              <a:rPr lang="en-US" sz="1400" dirty="0"/>
              <a:t>We show that, when the array supports a lattice resonance, the electromagnetic field away from the emitter is significantly enhanced compared to that of the emitter in vacuum. Moreover, we show that the enhanced field decays more slowly with distance.</a:t>
            </a:r>
          </a:p>
          <a:p>
            <a:pPr algn="just" eaLnBrk="1" hangingPunct="1"/>
            <a:r>
              <a:rPr lang="en-US" sz="1400" dirty="0"/>
              <a:t> </a:t>
            </a:r>
          </a:p>
          <a:p>
            <a:pPr algn="just" eaLnBrk="1" hangingPunct="1"/>
            <a:r>
              <a:rPr lang="en-US" sz="1400" dirty="0"/>
              <a:t>Reference:</a:t>
            </a:r>
          </a:p>
          <a:p>
            <a:pPr eaLnBrk="1" hangingPunct="1"/>
            <a:r>
              <a:rPr lang="en-US" sz="1400" dirty="0"/>
              <a:t>L. Zundel, A. Cuartero-González, S. Sanders, A. I. Fernández-Domínguez, and A. Manjavacas.  ACS Photonics. 9, 2 (2022)</a:t>
            </a:r>
          </a:p>
          <a:p>
            <a:pPr marL="285750" indent="-285750" algn="just" eaLnBrk="1" hangingPunct="1">
              <a:buFont typeface="Arial" panose="020B0604020202020204" pitchFamily="34" charset="0"/>
              <a:buChar char="•"/>
            </a:pPr>
            <a:endParaRPr lang="en-US" sz="1400" dirty="0"/>
          </a:p>
        </p:txBody>
      </p:sp>
      <p:sp>
        <p:nvSpPr>
          <p:cNvPr id="4" name="Text Box 34" descr="Electric field amplitude at position r produced by a periodic array of spherical silver nanoparticles that are 200 nm in diameter when excited by a dipole emitter located at a position rm , as depicted by the upper schematics (black dots). For comparison, we show the field of the emitter in vacuum using gray dots. The field of the array decays more slowly with distance than that of the dipole in vacuum, as indicated by the colored lines.&#10;">
            <a:extLst>
              <a:ext uri="{FF2B5EF4-FFF2-40B4-BE49-F238E27FC236}">
                <a16:creationId xmlns:a16="http://schemas.microsoft.com/office/drawing/2014/main" id="{908B0B0F-3B48-4251-9B0A-71D36EE688B7}"/>
              </a:ext>
            </a:extLst>
          </p:cNvPr>
          <p:cNvSpPr txBox="1">
            <a:spLocks noChangeArrowheads="1"/>
          </p:cNvSpPr>
          <p:nvPr/>
        </p:nvSpPr>
        <p:spPr bwMode="auto">
          <a:xfrm>
            <a:off x="9732579" y="1700128"/>
            <a:ext cx="2249212" cy="418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i="1" dirty="0"/>
              <a:t>Electric field amplitude at position </a:t>
            </a:r>
            <a:r>
              <a:rPr lang="en-US" sz="1400" b="1" dirty="0"/>
              <a:t>r</a:t>
            </a:r>
            <a:r>
              <a:rPr lang="en-US" sz="1400" i="1" dirty="0"/>
              <a:t> produced by a periodic array of spherical silver nanoparticles that are 200 nm in diameter when excited by a dipole emitter located at a position </a:t>
            </a:r>
            <a:r>
              <a:rPr lang="en-US" sz="1400" b="1" dirty="0"/>
              <a:t>r</a:t>
            </a:r>
            <a:r>
              <a:rPr lang="en-US" sz="1400" i="1" baseline="-25000" dirty="0">
                <a:latin typeface="Symbol" pitchFamily="2" charset="2"/>
              </a:rPr>
              <a:t>m </a:t>
            </a:r>
            <a:r>
              <a:rPr lang="en-US" sz="1400" i="1" dirty="0"/>
              <a:t>, as depicted by the upper schematics (black dots). For comparison, we show the field of the emitter in vacuum using gray dots. The field of the array decays more slowly with distance than that of the dipole in vacuum, as indicated by the colored lines.</a:t>
            </a:r>
          </a:p>
        </p:txBody>
      </p:sp>
      <p:sp>
        <p:nvSpPr>
          <p:cNvPr id="8" name="Rectangle 37">
            <a:extLst>
              <a:ext uri="{FF2B5EF4-FFF2-40B4-BE49-F238E27FC236}">
                <a16:creationId xmlns:a16="http://schemas.microsoft.com/office/drawing/2014/main" id="{0D7491B8-BB70-4859-9BB7-EB60800EB5C9}"/>
              </a:ext>
              <a:ext uri="{C183D7F6-B498-43B3-948B-1728B52AA6E4}">
                <adec:decorative xmlns:adec="http://schemas.microsoft.com/office/drawing/2017/decorative" val="1"/>
              </a:ext>
            </a:extLst>
          </p:cNvPr>
          <p:cNvSpPr>
            <a:spLocks noChangeArrowheads="1"/>
          </p:cNvSpPr>
          <p:nvPr/>
        </p:nvSpPr>
        <p:spPr bwMode="auto">
          <a:xfrm>
            <a:off x="6296296" y="1603856"/>
            <a:ext cx="5727538" cy="43396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Tree>
    <p:extLst>
      <p:ext uri="{BB962C8B-B14F-4D97-AF65-F5344CB8AC3E}">
        <p14:creationId xmlns:p14="http://schemas.microsoft.com/office/powerpoint/2010/main" val="3866026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F24B7D0C-5580-45C2-B5D3-0352FAC1DBBB}"/>
              </a:ext>
            </a:extLst>
          </p:cNvPr>
          <p:cNvSpPr txBox="1"/>
          <p:nvPr/>
        </p:nvSpPr>
        <p:spPr>
          <a:xfrm>
            <a:off x="100483" y="300183"/>
            <a:ext cx="1505540"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DMR 1941680</a:t>
            </a:r>
          </a:p>
        </p:txBody>
      </p:sp>
      <p:sp>
        <p:nvSpPr>
          <p:cNvPr id="30" name="Rectangle 29">
            <a:extLst>
              <a:ext uri="{FF2B5EF4-FFF2-40B4-BE49-F238E27FC236}">
                <a16:creationId xmlns:a16="http://schemas.microsoft.com/office/drawing/2014/main" id="{214F4D8C-0507-44C8-9197-44F32C14CB59}"/>
              </a:ext>
            </a:extLst>
          </p:cNvPr>
          <p:cNvSpPr/>
          <p:nvPr/>
        </p:nvSpPr>
        <p:spPr>
          <a:xfrm>
            <a:off x="100483" y="-27263"/>
            <a:ext cx="3003806" cy="338554"/>
          </a:xfrm>
          <a:prstGeom prst="rect">
            <a:avLst/>
          </a:prstGeom>
        </p:spPr>
        <p:txBody>
          <a:bodyPr wrap="square" anchor="ctr">
            <a:spAutoFit/>
          </a:bodyPr>
          <a:lstStyle/>
          <a:p>
            <a:r>
              <a:rPr lang="en-US" sz="1600" b="1" dirty="0">
                <a:solidFill>
                  <a:schemeClr val="accent2">
                    <a:lumMod val="20000"/>
                    <a:lumOff val="80000"/>
                  </a:schemeClr>
                </a:solidFill>
                <a:latin typeface="Arial" panose="020B0604020202020204" pitchFamily="34" charset="0"/>
                <a:cs typeface="Arial" panose="020B0604020202020204" pitchFamily="34" charset="0"/>
              </a:rPr>
              <a:t>2022  Broader Impacts</a:t>
            </a:r>
          </a:p>
        </p:txBody>
      </p:sp>
      <p:sp>
        <p:nvSpPr>
          <p:cNvPr id="11" name="Title 1">
            <a:extLst>
              <a:ext uri="{FF2B5EF4-FFF2-40B4-BE49-F238E27FC236}">
                <a16:creationId xmlns:a16="http://schemas.microsoft.com/office/drawing/2014/main" id="{D3B332F7-6EDD-4E4A-8EC3-FAC439648E78}"/>
              </a:ext>
            </a:extLst>
          </p:cNvPr>
          <p:cNvSpPr txBox="1">
            <a:spLocks noGrp="1"/>
          </p:cNvSpPr>
          <p:nvPr>
            <p:ph type="title" idx="4294967295"/>
          </p:nvPr>
        </p:nvSpPr>
        <p:spPr>
          <a:xfrm>
            <a:off x="3818375" y="151087"/>
            <a:ext cx="8457708" cy="566719"/>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000" b="1" i="0" u="none" strike="noStrike" kern="1200" cap="none" spc="0" normalizeH="0" baseline="0" noProof="0">
                <a:ln>
                  <a:noFill/>
                </a:ln>
                <a:solidFill>
                  <a:srgbClr val="C00000"/>
                </a:solidFill>
                <a:effectLst/>
                <a:uLnTx/>
                <a:uFillTx/>
                <a:latin typeface="Arial" panose="020B0604020202020204" pitchFamily="34" charset="0"/>
                <a:ea typeface="+mj-ea"/>
                <a:cs typeface="Arial" panose="020B0604020202020204" pitchFamily="34" charset="0"/>
              </a:rPr>
              <a:t>Long-Range Energy Transfer Mediated by Lattice Resonances</a:t>
            </a:r>
            <a:endParaRPr kumimoji="0" lang="en-US" sz="2000" b="1" i="0" u="none" strike="noStrike" kern="1200" cap="none" spc="0" normalizeH="0" baseline="0" noProof="0" dirty="0">
              <a:ln>
                <a:noFill/>
              </a:ln>
              <a:solidFill>
                <a:srgbClr val="C00000"/>
              </a:solidFill>
              <a:effectLst/>
              <a:uLnTx/>
              <a:uFillTx/>
              <a:latin typeface="Arial" panose="020B0604020202020204" pitchFamily="34" charset="0"/>
              <a:ea typeface="+mj-ea"/>
              <a:cs typeface="Arial" panose="020B0604020202020204" pitchFamily="34" charset="0"/>
            </a:endParaRPr>
          </a:p>
        </p:txBody>
      </p:sp>
      <p:sp>
        <p:nvSpPr>
          <p:cNvPr id="13" name="TextBox 12">
            <a:extLst>
              <a:ext uri="{FF2B5EF4-FFF2-40B4-BE49-F238E27FC236}">
                <a16:creationId xmlns:a16="http://schemas.microsoft.com/office/drawing/2014/main" id="{24293888-9B9A-4F52-848A-B96B0D67B3E9}"/>
              </a:ext>
            </a:extLst>
          </p:cNvPr>
          <p:cNvSpPr txBox="1"/>
          <p:nvPr/>
        </p:nvSpPr>
        <p:spPr>
          <a:xfrm>
            <a:off x="5622122" y="845156"/>
            <a:ext cx="4931158"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Alejandro Manjavacas, University of New Mexico</a:t>
            </a:r>
          </a:p>
        </p:txBody>
      </p:sp>
      <p:sp>
        <p:nvSpPr>
          <p:cNvPr id="2" name="Text Box 14" descr="Two graduate students Lauren Zundel (left) and Stephen Sanders (right) have participated in this research project.&#10;">
            <a:extLst>
              <a:ext uri="{FF2B5EF4-FFF2-40B4-BE49-F238E27FC236}">
                <a16:creationId xmlns:a16="http://schemas.microsoft.com/office/drawing/2014/main" id="{9DCB3C42-CDDE-26BC-292D-18A077881B3D}"/>
              </a:ext>
            </a:extLst>
          </p:cNvPr>
          <p:cNvSpPr txBox="1">
            <a:spLocks noChangeArrowheads="1"/>
          </p:cNvSpPr>
          <p:nvPr/>
        </p:nvSpPr>
        <p:spPr bwMode="auto">
          <a:xfrm>
            <a:off x="9345500" y="4441658"/>
            <a:ext cx="2558799"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i="1" dirty="0"/>
              <a:t>Two graduate students Lauren Zundel (left) and Stephen Sanders (right) have participated in this research project.</a:t>
            </a:r>
          </a:p>
        </p:txBody>
      </p:sp>
      <p:grpSp>
        <p:nvGrpSpPr>
          <p:cNvPr id="3" name="Grupo 17" descr="Pictures of the two graduate students that have participated in the research project">
            <a:extLst>
              <a:ext uri="{FF2B5EF4-FFF2-40B4-BE49-F238E27FC236}">
                <a16:creationId xmlns:a16="http://schemas.microsoft.com/office/drawing/2014/main" id="{5B87E4B1-CE27-5F0F-8136-7191BDF1399B}"/>
              </a:ext>
            </a:extLst>
          </p:cNvPr>
          <p:cNvGrpSpPr/>
          <p:nvPr/>
        </p:nvGrpSpPr>
        <p:grpSpPr>
          <a:xfrm>
            <a:off x="6065857" y="4259704"/>
            <a:ext cx="3175736" cy="1554480"/>
            <a:chOff x="5880088" y="3683369"/>
            <a:chExt cx="3175736" cy="1554480"/>
          </a:xfrm>
        </p:grpSpPr>
        <p:pic>
          <p:nvPicPr>
            <p:cNvPr id="4" name="Imagen 18" descr="Un joven sonriendo con una playera de color negro&#10;&#10;Descripción generada automáticamente">
              <a:extLst>
                <a:ext uri="{FF2B5EF4-FFF2-40B4-BE49-F238E27FC236}">
                  <a16:creationId xmlns:a16="http://schemas.microsoft.com/office/drawing/2014/main" id="{34F2A0FE-E377-3D75-5208-D1B03FA7DE57}"/>
                </a:ext>
              </a:extLst>
            </p:cNvPr>
            <p:cNvPicPr>
              <a:picLocks noChangeAspect="1"/>
            </p:cNvPicPr>
            <p:nvPr/>
          </p:nvPicPr>
          <p:blipFill>
            <a:blip r:embed="rId2"/>
            <a:stretch>
              <a:fillRect/>
            </a:stretch>
          </p:blipFill>
          <p:spPr>
            <a:xfrm>
              <a:off x="7501344" y="3683369"/>
              <a:ext cx="1554480" cy="1554480"/>
            </a:xfrm>
            <a:prstGeom prst="rect">
              <a:avLst/>
            </a:prstGeom>
          </p:spPr>
        </p:pic>
        <p:pic>
          <p:nvPicPr>
            <p:cNvPr id="5" name="Imagen 19" descr="Mujer sonriendo con pelo largo&#10;&#10;Descripción generada automáticamente">
              <a:extLst>
                <a:ext uri="{FF2B5EF4-FFF2-40B4-BE49-F238E27FC236}">
                  <a16:creationId xmlns:a16="http://schemas.microsoft.com/office/drawing/2014/main" id="{120DD358-300D-A21A-EAA7-DC40FA056EBD}"/>
                </a:ext>
              </a:extLst>
            </p:cNvPr>
            <p:cNvPicPr>
              <a:picLocks noChangeAspect="1"/>
            </p:cNvPicPr>
            <p:nvPr/>
          </p:nvPicPr>
          <p:blipFill>
            <a:blip r:embed="rId3"/>
            <a:stretch>
              <a:fillRect/>
            </a:stretch>
          </p:blipFill>
          <p:spPr>
            <a:xfrm>
              <a:off x="5880088" y="3683369"/>
              <a:ext cx="1554480" cy="1554480"/>
            </a:xfrm>
            <a:prstGeom prst="rect">
              <a:avLst/>
            </a:prstGeom>
          </p:spPr>
        </p:pic>
      </p:grpSp>
      <p:sp>
        <p:nvSpPr>
          <p:cNvPr id="6" name="Rectangle 37">
            <a:extLst>
              <a:ext uri="{FF2B5EF4-FFF2-40B4-BE49-F238E27FC236}">
                <a16:creationId xmlns:a16="http://schemas.microsoft.com/office/drawing/2014/main" id="{490CA601-B033-4EE5-96C2-BB25BCF471E4}"/>
              </a:ext>
              <a:ext uri="{C183D7F6-B498-43B3-948B-1728B52AA6E4}">
                <adec:decorative xmlns:adec="http://schemas.microsoft.com/office/drawing/2017/decorative" val="1"/>
              </a:ext>
            </a:extLst>
          </p:cNvPr>
          <p:cNvSpPr>
            <a:spLocks noChangeArrowheads="1"/>
          </p:cNvSpPr>
          <p:nvPr/>
        </p:nvSpPr>
        <p:spPr bwMode="auto">
          <a:xfrm>
            <a:off x="5749159" y="1603856"/>
            <a:ext cx="6274675" cy="43396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5" name="Text Box 28">
            <a:extLst>
              <a:ext uri="{FF2B5EF4-FFF2-40B4-BE49-F238E27FC236}">
                <a16:creationId xmlns:a16="http://schemas.microsoft.com/office/drawing/2014/main" id="{F6E36B55-6B30-2CE9-5513-C27758D6CA59}"/>
              </a:ext>
            </a:extLst>
          </p:cNvPr>
          <p:cNvSpPr txBox="1">
            <a:spLocks noChangeArrowheads="1"/>
          </p:cNvSpPr>
          <p:nvPr/>
        </p:nvSpPr>
        <p:spPr bwMode="auto">
          <a:xfrm>
            <a:off x="126344" y="1603856"/>
            <a:ext cx="5464466"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indent="-285750" algn="just" eaLnBrk="1" hangingPunct="1">
              <a:buFont typeface="Arial" panose="020B0604020202020204" pitchFamily="34" charset="0"/>
              <a:buChar char="•"/>
            </a:pPr>
            <a:r>
              <a:rPr lang="en-US" sz="1400" dirty="0"/>
              <a:t>Our work contributes to the fundamental understanding of the lattice resonances supported by periodic arrays of nanoparticles. While there has been much study into their response to illumination by a plane wave, there has been very little investigation of their excitation by localized sources.</a:t>
            </a:r>
          </a:p>
          <a:p>
            <a:pPr marL="285750" indent="-285750" algn="just" eaLnBrk="1" hangingPunct="1">
              <a:buFont typeface="Arial" panose="020B0604020202020204" pitchFamily="34" charset="0"/>
              <a:buChar char="•"/>
            </a:pPr>
            <a:endParaRPr lang="en-US" sz="1400" dirty="0"/>
          </a:p>
          <a:p>
            <a:pPr marL="285750" indent="-285750" algn="just" eaLnBrk="1" hangingPunct="1">
              <a:buFont typeface="Arial" panose="020B0604020202020204" pitchFamily="34" charset="0"/>
              <a:buChar char="•"/>
            </a:pPr>
            <a:r>
              <a:rPr lang="en-US" sz="1400" dirty="0"/>
              <a:t>Therefore, our results are expected to have significant  impact on applications, such as sensing and quantum information processing, which involve the interaction between quantum emitters and periodic arrays of nanostructures.</a:t>
            </a:r>
          </a:p>
          <a:p>
            <a:pPr marL="285750" indent="-285750" algn="just" eaLnBrk="1" hangingPunct="1">
              <a:buFont typeface="Arial" panose="020B0604020202020204" pitchFamily="34" charset="0"/>
              <a:buChar char="•"/>
            </a:pPr>
            <a:endParaRPr lang="en-US" sz="1400" dirty="0"/>
          </a:p>
          <a:p>
            <a:pPr marL="285750" indent="-285750" algn="just" eaLnBrk="1" hangingPunct="1">
              <a:buFont typeface="Arial" panose="020B0604020202020204" pitchFamily="34" charset="0"/>
              <a:buChar char="•"/>
            </a:pPr>
            <a:r>
              <a:rPr lang="en-US" sz="1400" dirty="0"/>
              <a:t>Because the electromagnetic field produced by a periodic array extends farther than that of a localized source in vacuum, our results can also be used to achieve long-distance nanoscale energy transfer.</a:t>
            </a:r>
          </a:p>
        </p:txBody>
      </p:sp>
      <p:pic>
        <p:nvPicPr>
          <p:cNvPr id="17" name="Picture 16" descr="Artistic rendering of the energy transfer between to quantum emitters mediated by a periodic array of nanostructures">
            <a:extLst>
              <a:ext uri="{FF2B5EF4-FFF2-40B4-BE49-F238E27FC236}">
                <a16:creationId xmlns:a16="http://schemas.microsoft.com/office/drawing/2014/main" id="{1FCD106D-1AF2-6435-C211-6769C27E31BB}"/>
              </a:ext>
            </a:extLst>
          </p:cNvPr>
          <p:cNvPicPr>
            <a:picLocks noChangeAspect="1"/>
          </p:cNvPicPr>
          <p:nvPr/>
        </p:nvPicPr>
        <p:blipFill>
          <a:blip r:embed="rId4"/>
          <a:stretch>
            <a:fillRect/>
          </a:stretch>
        </p:blipFill>
        <p:spPr>
          <a:xfrm>
            <a:off x="7713989" y="1915237"/>
            <a:ext cx="4127249" cy="2060247"/>
          </a:xfrm>
          <a:prstGeom prst="rect">
            <a:avLst/>
          </a:prstGeom>
        </p:spPr>
      </p:pic>
      <p:sp>
        <p:nvSpPr>
          <p:cNvPr id="18" name="Text Box 14" descr="Lattice resonances can be used to facilitate long-range energy transfer between quantum emitters, enabling new applications in sensing and quantum information processing.&#10;">
            <a:extLst>
              <a:ext uri="{FF2B5EF4-FFF2-40B4-BE49-F238E27FC236}">
                <a16:creationId xmlns:a16="http://schemas.microsoft.com/office/drawing/2014/main" id="{8A2A0ED0-F005-53C4-C40F-B3E482FA83E2}"/>
              </a:ext>
            </a:extLst>
          </p:cNvPr>
          <p:cNvSpPr txBox="1">
            <a:spLocks noChangeArrowheads="1"/>
          </p:cNvSpPr>
          <p:nvPr/>
        </p:nvSpPr>
        <p:spPr bwMode="auto">
          <a:xfrm>
            <a:off x="5864773" y="1810845"/>
            <a:ext cx="1849218"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i="1" dirty="0"/>
              <a:t>Lattice resonances can be used to facilitate long-range energy transfer between quantum emitters, enabling new applications in sensing and quantum information processing.</a:t>
            </a:r>
          </a:p>
        </p:txBody>
      </p:sp>
    </p:spTree>
    <p:extLst>
      <p:ext uri="{BB962C8B-B14F-4D97-AF65-F5344CB8AC3E}">
        <p14:creationId xmlns:p14="http://schemas.microsoft.com/office/powerpoint/2010/main" val="18309774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3175</TotalTime>
  <Words>461</Words>
  <Application>Microsoft Office PowerPoint</Application>
  <PresentationFormat>Widescreen</PresentationFormat>
  <Paragraphs>26</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Calibri</vt:lpstr>
      <vt:lpstr>Calibri Light</vt:lpstr>
      <vt:lpstr>Sitka Subheading</vt:lpstr>
      <vt:lpstr>Symbol</vt:lpstr>
      <vt:lpstr>Times New Roman</vt:lpstr>
      <vt:lpstr>Wingdings</vt:lpstr>
      <vt:lpstr>Office Theme</vt:lpstr>
      <vt:lpstr>Long-Range Energy Transfer Mediated by Lattice Resonances</vt:lpstr>
      <vt:lpstr>Long-Range Energy Transfer Mediated by Lattice Resonances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Schneider, Jamison T</cp:lastModifiedBy>
  <cp:revision>280</cp:revision>
  <cp:lastPrinted>2018-03-20T12:31:18Z</cp:lastPrinted>
  <dcterms:created xsi:type="dcterms:W3CDTF">2017-10-05T17:34:54Z</dcterms:created>
  <dcterms:modified xsi:type="dcterms:W3CDTF">2023-03-22T17:43:30Z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fe473acb-eedb-4f30-be20-cddd369c91c6</vt:lpwstr>
  </property>
  <property fmtid="{D5CDD505-2E9C-101B-9397-08002B2CF9AE}" pid="3" name="ContainsCUI">
    <vt:lpwstr>No</vt:lpwstr>
  </property>
</Properties>
</file>