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7010400" cy="9296400"/>
  <p:embeddedFontLst>
    <p:embeddedFont>
      <p:font typeface="Calibri" panose="020F050202020403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jkSiwU40PT6/UoZg2uLiIaqIp9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54" autoAdjust="0"/>
    <p:restoredTop sz="95097" autoAdjust="0"/>
  </p:normalViewPr>
  <p:slideViewPr>
    <p:cSldViewPr snapToGrid="0" showGuides="1">
      <p:cViewPr varScale="1">
        <p:scale>
          <a:sx n="79" d="100"/>
          <a:sy n="79" d="100"/>
        </p:scale>
        <p:origin x="552" y="5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6" d="100"/>
          <a:sy n="96" d="100"/>
        </p:scale>
        <p:origin x="35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5" Type="http://schemas.openxmlformats.org/officeDocument/2006/relationships/theme" Target="theme/theme1.xml"/><Relationship Id="rId4"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1"/>
            <a:ext cx="3037840" cy="466434"/>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3"/>
            <a:ext cx="5608320" cy="3660458"/>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8"/>
            <a:ext cx="3037840" cy="466433"/>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8"/>
            <a:ext cx="3037840" cy="466433"/>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701040" y="4473893"/>
            <a:ext cx="5608320" cy="3660458"/>
          </a:xfrm>
          <a:prstGeom prst="rect">
            <a:avLst/>
          </a:prstGeom>
          <a:noFill/>
          <a:ln>
            <a:noFill/>
          </a:ln>
        </p:spPr>
        <p:txBody>
          <a:bodyPr spcFirstLastPara="1" wrap="square" lIns="93150" tIns="46575" rIns="93150" bIns="46575" anchor="t" anchorCtr="0">
            <a:noAutofit/>
          </a:bodyPr>
          <a:lstStyle/>
          <a:p>
            <a:pPr rtl="0"/>
            <a:r>
              <a:rPr lang="en-US" sz="1200" b="1" i="0" u="none" strike="noStrike" cap="none" dirty="0">
                <a:solidFill>
                  <a:schemeClr val="dk1"/>
                </a:solidFill>
                <a:effectLst/>
                <a:latin typeface="Calibri"/>
                <a:ea typeface="Calibri"/>
                <a:cs typeface="Calibri"/>
                <a:sym typeface="Calibri"/>
              </a:rPr>
              <a:t>What Has Been Achieved:</a:t>
            </a:r>
            <a:r>
              <a:rPr lang="en-US" sz="1200" b="0" i="0" u="none" strike="noStrike" cap="none" dirty="0">
                <a:solidFill>
                  <a:schemeClr val="dk1"/>
                </a:solidFill>
                <a:effectLst/>
                <a:latin typeface="Calibri"/>
                <a:ea typeface="Calibri"/>
                <a:cs typeface="Calibri"/>
                <a:sym typeface="Calibri"/>
              </a:rPr>
              <a:t> GlycoMIP’s second annual summer school was held in the VT GlycoMIP facility June 13-17, 2022.  A diverse group of 22 academic and industry scientists from 11 different universities and companies participated in the program. The in-person format allowed for instrument and technique demonstrations as well as hands-on exercises to accompany the lectures and panel discussions central to glycomaterial synthesis, characterization, and modeling.  </a:t>
            </a:r>
            <a:r>
              <a:rPr lang="en-US" sz="1200" b="0" i="1" u="none" strike="noStrike" cap="none" dirty="0">
                <a:solidFill>
                  <a:schemeClr val="dk1"/>
                </a:solidFill>
                <a:effectLst/>
                <a:latin typeface="Calibri"/>
                <a:ea typeface="Calibri"/>
                <a:cs typeface="Calibri"/>
                <a:sym typeface="Calibri"/>
              </a:rPr>
              <a:t>GlycoMIP 2022 Summer School @ VT </a:t>
            </a:r>
            <a:r>
              <a:rPr lang="en-US" sz="1200" b="0" i="0" u="none" strike="noStrike" cap="none" dirty="0">
                <a:solidFill>
                  <a:schemeClr val="dk1"/>
                </a:solidFill>
                <a:effectLst/>
                <a:latin typeface="Calibri"/>
                <a:ea typeface="Calibri"/>
                <a:cs typeface="Calibri"/>
                <a:sym typeface="Calibri"/>
              </a:rPr>
              <a:t>supports the MIP’s goals of broadening participation and diversity in glycomaterials research and training the next generation of glycomaterial scientists.    </a:t>
            </a:r>
            <a:endParaRPr lang="en-US" sz="1000" b="0" dirty="0">
              <a:effectLst/>
            </a:endParaRPr>
          </a:p>
          <a:p>
            <a:pPr rtl="0"/>
            <a:r>
              <a:rPr lang="en-US" sz="1200" b="1" i="0" u="none" strike="noStrike" cap="none" dirty="0">
                <a:solidFill>
                  <a:schemeClr val="dk1"/>
                </a:solidFill>
                <a:effectLst/>
                <a:latin typeface="Calibri"/>
                <a:ea typeface="Calibri"/>
                <a:cs typeface="Calibri"/>
                <a:sym typeface="Calibri"/>
              </a:rPr>
              <a:t>Importance of the Achievement: </a:t>
            </a:r>
            <a:r>
              <a:rPr lang="en-US" sz="1200" b="0" i="0" u="none" strike="noStrike" cap="none" dirty="0">
                <a:solidFill>
                  <a:schemeClr val="dk1"/>
                </a:solidFill>
                <a:effectLst/>
                <a:latin typeface="Calibri"/>
                <a:ea typeface="Calibri"/>
                <a:cs typeface="Calibri"/>
                <a:sym typeface="Calibri"/>
              </a:rPr>
              <a:t>Glycomaterials research is a challenging discipline to enter mostly due to a lack of educational programs and resources. GlycoMIP is dedicated to broadening participation in this field and the in-person Summer School provides a foundation for students and scientists to begin designing glycomaterials and analyzing them towards desired outcomes. The professional networks established during this one-week program are anticipated to foster continued interest and collaboration in glycomaterials science and retain researchers in the field. </a:t>
            </a:r>
            <a:endParaRPr lang="en-US" sz="1200" b="1" i="0" u="none" strike="noStrike" cap="none" dirty="0">
              <a:solidFill>
                <a:schemeClr val="dk1"/>
              </a:solidFill>
              <a:effectLst/>
              <a:latin typeface="Calibri"/>
              <a:ea typeface="Calibri"/>
              <a:cs typeface="Calibri"/>
              <a:sym typeface="Calibri"/>
            </a:endParaRPr>
          </a:p>
          <a:p>
            <a:pPr rtl="0"/>
            <a:r>
              <a:rPr lang="en-US" sz="1200" b="1" i="0" u="none" strike="noStrike" cap="none" dirty="0">
                <a:solidFill>
                  <a:schemeClr val="dk1"/>
                </a:solidFill>
                <a:effectLst/>
                <a:latin typeface="Calibri"/>
                <a:ea typeface="Calibri"/>
                <a:cs typeface="Calibri"/>
                <a:sym typeface="Calibri"/>
              </a:rPr>
              <a:t>Unique Feature(s) of the MIP that Enabled this Achievement:</a:t>
            </a:r>
            <a:r>
              <a:rPr lang="en-US" sz="1200" b="0" i="0" u="none" strike="noStrike" cap="none" dirty="0">
                <a:solidFill>
                  <a:schemeClr val="dk1"/>
                </a:solidFill>
                <a:effectLst/>
                <a:latin typeface="Calibri"/>
                <a:ea typeface="Calibri"/>
                <a:cs typeface="Calibri"/>
                <a:sym typeface="Calibri"/>
              </a:rPr>
              <a:t> GlycoMIP has a large and renown group of faculty investigators, many of which are on the VT campus.  The in-person format allowed participants to speak directly and personally with these experts, providing a unique resource towards their own interests and projects.  These experts were crucial to the developing of an exceptional and comprehensive introduction to glycomaterials research. Also, the VT GlycoMIP facility is equipped with the majority of instrumentation critical to GlycoMIP’s synthesis and characterization areas and has adequate lab space to accommodate the 21 participants.   </a:t>
            </a:r>
          </a:p>
        </p:txBody>
      </p:sp>
      <p:sp>
        <p:nvSpPr>
          <p:cNvPr id="62" name="Google Shape;62;p1:notes"/>
          <p:cNvSpPr txBox="1">
            <a:spLocks noGrp="1"/>
          </p:cNvSpPr>
          <p:nvPr>
            <p:ph type="sldNum" idx="12"/>
          </p:nvPr>
        </p:nvSpPr>
        <p:spPr>
          <a:xfrm>
            <a:off x="3970938"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3"/>
          <p:cNvSpPr txBox="1"/>
          <p:nvPr/>
        </p:nvSpPr>
        <p:spPr>
          <a:xfrm>
            <a:off x="1" y="0"/>
            <a:ext cx="12191998" cy="769401"/>
          </a:xfrm>
          <a:prstGeom prst="rect">
            <a:avLst/>
          </a:prstGeom>
          <a:gradFill>
            <a:gsLst>
              <a:gs pos="0">
                <a:srgbClr val="FFFFFF"/>
              </a:gs>
              <a:gs pos="16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dirty="0">
              <a:solidFill>
                <a:srgbClr val="0BC564"/>
              </a:solidFill>
              <a:latin typeface="Arial" panose="020B0604020202020204" pitchFamily="34" charset="0"/>
              <a:ea typeface="Arial"/>
              <a:cs typeface="Arial" panose="020B0604020202020204" pitchFamily="34" charset="0"/>
              <a:sym typeface="Arial"/>
            </a:endParaRPr>
          </a:p>
        </p:txBody>
      </p:sp>
      <p:sp>
        <p:nvSpPr>
          <p:cNvPr id="17" name="Google Shape;17;p3"/>
          <p:cNvSpPr txBox="1">
            <a:spLocks noGrp="1"/>
          </p:cNvSpPr>
          <p:nvPr>
            <p:ph type="body" idx="1"/>
          </p:nvPr>
        </p:nvSpPr>
        <p:spPr>
          <a:xfrm>
            <a:off x="505332" y="1334133"/>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atin typeface="Arial" panose="020B0604020202020204" pitchFamily="34" charset="0"/>
                <a:cs typeface="Arial" panose="020B0604020202020204" pitchFamily="34" charset="0"/>
              </a:defRPr>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grpSp>
        <p:nvGrpSpPr>
          <p:cNvPr id="27" name="Google Shape;27;p3"/>
          <p:cNvGrpSpPr/>
          <p:nvPr/>
        </p:nvGrpSpPr>
        <p:grpSpPr>
          <a:xfrm>
            <a:off x="1" y="136525"/>
            <a:ext cx="3219519" cy="417702"/>
            <a:chOff x="0" y="261462"/>
            <a:chExt cx="3219519" cy="417702"/>
          </a:xfrm>
        </p:grpSpPr>
        <p:sp>
          <p:nvSpPr>
            <p:cNvPr id="28" name="Google Shape;28;p3"/>
            <p:cNvSpPr/>
            <p:nvPr/>
          </p:nvSpPr>
          <p:spPr>
            <a:xfrm>
              <a:off x="0" y="262753"/>
              <a:ext cx="2765425" cy="416411"/>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9" name="Google Shape;29;p3"/>
            <p:cNvSpPr/>
            <p:nvPr/>
          </p:nvSpPr>
          <p:spPr>
            <a:xfrm>
              <a:off x="2762250" y="261462"/>
              <a:ext cx="457269" cy="417701"/>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0" name="Google Shape;30;p3"/>
          <p:cNvGrpSpPr/>
          <p:nvPr/>
        </p:nvGrpSpPr>
        <p:grpSpPr>
          <a:xfrm>
            <a:off x="4707584" y="807282"/>
            <a:ext cx="7484416" cy="444970"/>
            <a:chOff x="4707584" y="910048"/>
            <a:chExt cx="7484416" cy="444970"/>
          </a:xfrm>
        </p:grpSpPr>
        <p:sp>
          <p:nvSpPr>
            <p:cNvPr id="31" name="Google Shape;31;p3"/>
            <p:cNvSpPr/>
            <p:nvPr/>
          </p:nvSpPr>
          <p:spPr>
            <a:xfrm>
              <a:off x="5164853" y="910048"/>
              <a:ext cx="7027147" cy="444969"/>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2" name="Google Shape;32;p3"/>
            <p:cNvSpPr/>
            <p:nvPr/>
          </p:nvSpPr>
          <p:spPr>
            <a:xfrm rot="10800000">
              <a:off x="4707584" y="910048"/>
              <a:ext cx="457269" cy="444970"/>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4" name="Google Shape;34;p3"/>
          <p:cNvSpPr/>
          <p:nvPr/>
        </p:nvSpPr>
        <p:spPr>
          <a:xfrm>
            <a:off x="-3174" y="121591"/>
            <a:ext cx="2765425" cy="416411"/>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nvGrpSpPr>
          <p:cNvPr id="37" name="Google Shape;21;p3">
            <a:extLst>
              <a:ext uri="{FF2B5EF4-FFF2-40B4-BE49-F238E27FC236}">
                <a16:creationId xmlns:a16="http://schemas.microsoft.com/office/drawing/2014/main" id="{145A6F10-E194-4B65-950A-71983CA813BD}"/>
              </a:ext>
            </a:extLst>
          </p:cNvPr>
          <p:cNvGrpSpPr/>
          <p:nvPr userDrawn="1"/>
        </p:nvGrpSpPr>
        <p:grpSpPr>
          <a:xfrm>
            <a:off x="0" y="6204021"/>
            <a:ext cx="12192000" cy="653979"/>
            <a:chOff x="0" y="5927700"/>
            <a:chExt cx="12192000" cy="653979"/>
          </a:xfrm>
        </p:grpSpPr>
        <p:sp>
          <p:nvSpPr>
            <p:cNvPr id="38" name="Google Shape;22;p3">
              <a:extLst>
                <a:ext uri="{FF2B5EF4-FFF2-40B4-BE49-F238E27FC236}">
                  <a16:creationId xmlns:a16="http://schemas.microsoft.com/office/drawing/2014/main" id="{39D1F1D6-E478-4CB2-963E-1675F3CCF8E6}"/>
                </a:ext>
              </a:extLst>
            </p:cNvPr>
            <p:cNvSpPr/>
            <p:nvPr/>
          </p:nvSpPr>
          <p:spPr>
            <a:xfrm>
              <a:off x="0" y="5927700"/>
              <a:ext cx="12192000" cy="653979"/>
            </a:xfrm>
            <a:prstGeom prst="rect">
              <a:avLst/>
            </a:prstGeom>
            <a:gradFill>
              <a:gsLst>
                <a:gs pos="0">
                  <a:srgbClr val="F5F7FC"/>
                </a:gs>
                <a:gs pos="100000">
                  <a:srgbClr val="CFAEC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Times New Roman"/>
                <a:cs typeface="Arial" panose="020B0604020202020204" pitchFamily="34" charset="0"/>
                <a:sym typeface="Times New Roman"/>
              </a:endParaRPr>
            </a:p>
          </p:txBody>
        </p:sp>
        <p:pic>
          <p:nvPicPr>
            <p:cNvPr id="39" name="Google Shape;23;p3">
              <a:extLst>
                <a:ext uri="{FF2B5EF4-FFF2-40B4-BE49-F238E27FC236}">
                  <a16:creationId xmlns:a16="http://schemas.microsoft.com/office/drawing/2014/main" id="{87344447-DCCA-4769-87D7-9FDD08C6FAAE}"/>
                </a:ext>
              </a:extLst>
            </p:cNvPr>
            <p:cNvPicPr preferRelativeResize="0"/>
            <p:nvPr/>
          </p:nvPicPr>
          <p:blipFill rotWithShape="1">
            <a:blip r:embed="rId2">
              <a:alphaModFix/>
            </a:blip>
            <a:srcRect/>
            <a:stretch/>
          </p:blipFill>
          <p:spPr>
            <a:xfrm>
              <a:off x="872223" y="5961097"/>
              <a:ext cx="2200675" cy="547540"/>
            </a:xfrm>
            <a:prstGeom prst="rect">
              <a:avLst/>
            </a:prstGeom>
            <a:noFill/>
            <a:ln>
              <a:noFill/>
            </a:ln>
          </p:spPr>
        </p:pic>
        <p:sp>
          <p:nvSpPr>
            <p:cNvPr id="40" name="Google Shape;24;p3">
              <a:extLst>
                <a:ext uri="{FF2B5EF4-FFF2-40B4-BE49-F238E27FC236}">
                  <a16:creationId xmlns:a16="http://schemas.microsoft.com/office/drawing/2014/main" id="{A220D1ED-4F3F-415B-92BB-2496E8A5659D}"/>
                </a:ext>
              </a:extLst>
            </p:cNvPr>
            <p:cNvSpPr/>
            <p:nvPr/>
          </p:nvSpPr>
          <p:spPr>
            <a:xfrm>
              <a:off x="2970976" y="6140572"/>
              <a:ext cx="287720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0" i="1" dirty="0">
                  <a:solidFill>
                    <a:schemeClr val="accent1"/>
                  </a:solidFill>
                  <a:latin typeface="Arial" panose="020B0604020202020204" pitchFamily="34" charset="0"/>
                  <a:ea typeface="Arial"/>
                  <a:cs typeface="Arial" panose="020B0604020202020204" pitchFamily="34" charset="0"/>
                  <a:sym typeface="Arial"/>
                </a:rPr>
                <a:t>Where Materials Begin and Society Benefits</a:t>
              </a:r>
              <a:endParaRPr dirty="0">
                <a:latin typeface="Arial" panose="020B0604020202020204" pitchFamily="34" charset="0"/>
                <a:cs typeface="Arial" panose="020B0604020202020204" pitchFamily="34" charset="0"/>
              </a:endParaRPr>
            </a:p>
          </p:txBody>
        </p:sp>
        <p:pic>
          <p:nvPicPr>
            <p:cNvPr id="41" name="Google Shape;25;p3" descr="G:\Apodaca Work Current\NSF logo\NEW NSF Logo Design\Final\BitmapLogo_NOLayers_F.png">
              <a:extLst>
                <a:ext uri="{FF2B5EF4-FFF2-40B4-BE49-F238E27FC236}">
                  <a16:creationId xmlns:a16="http://schemas.microsoft.com/office/drawing/2014/main" id="{1972425C-270F-4FF9-B6FC-2494708E2886}"/>
                </a:ext>
              </a:extLst>
            </p:cNvPr>
            <p:cNvPicPr preferRelativeResize="0"/>
            <p:nvPr/>
          </p:nvPicPr>
          <p:blipFill rotWithShape="1">
            <a:blip r:embed="rId3">
              <a:alphaModFix/>
            </a:blip>
            <a:srcRect/>
            <a:stretch/>
          </p:blipFill>
          <p:spPr>
            <a:xfrm>
              <a:off x="114546" y="5946808"/>
              <a:ext cx="616493" cy="619937"/>
            </a:xfrm>
            <a:prstGeom prst="rect">
              <a:avLst/>
            </a:prstGeom>
            <a:noFill/>
            <a:ln>
              <a:noFill/>
            </a:ln>
          </p:spPr>
        </p:pic>
      </p:grpSp>
      <p:pic>
        <p:nvPicPr>
          <p:cNvPr id="36" name="Google Shape;71;p1">
            <a:extLst>
              <a:ext uri="{FF2B5EF4-FFF2-40B4-BE49-F238E27FC236}">
                <a16:creationId xmlns:a16="http://schemas.microsoft.com/office/drawing/2014/main" id="{6456D77D-2EBE-48E3-B3A7-B8A86681AD5A}"/>
              </a:ext>
            </a:extLst>
          </p:cNvPr>
          <p:cNvPicPr preferRelativeResize="0"/>
          <p:nvPr userDrawn="1"/>
        </p:nvPicPr>
        <p:blipFill rotWithShape="1">
          <a:blip r:embed="rId4">
            <a:alphaModFix/>
          </a:blip>
          <a:srcRect/>
          <a:stretch/>
        </p:blipFill>
        <p:spPr>
          <a:xfrm>
            <a:off x="9681327" y="6143575"/>
            <a:ext cx="2495449" cy="714425"/>
          </a:xfrm>
          <a:prstGeom prst="rect">
            <a:avLst/>
          </a:prstGeom>
          <a:noFill/>
          <a:ln>
            <a:noFill/>
          </a:ln>
        </p:spPr>
      </p:pic>
      <p:sp>
        <p:nvSpPr>
          <p:cNvPr id="2" name="hcSlideMaster.Title and ContentHeader">
            <a:extLst>
              <a:ext uri="{FF2B5EF4-FFF2-40B4-BE49-F238E27FC236}">
                <a16:creationId xmlns:a16="http://schemas.microsoft.com/office/drawing/2014/main" id="{CC9CEFD3-881E-8AD1-DD57-BAFB4936ADEC}"/>
              </a:ext>
            </a:extLst>
          </p:cNvPr>
          <p:cNvSpPr txBox="1"/>
          <p:nvPr userDrawn="1"/>
        </p:nvSpPr>
        <p:spPr>
          <a:xfrm>
            <a:off x="0" y="0"/>
            <a:ext cx="12192000" cy="307777"/>
          </a:xfrm>
          <a:prstGeom prst="rect">
            <a:avLst/>
          </a:prstGeom>
          <a:noFill/>
        </p:spPr>
        <p:txBody>
          <a:bodyPr vert="horz" rtlCol="0">
            <a:spAutoFit/>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TITUS">
    <p:spTree>
      <p:nvGrpSpPr>
        <p:cNvPr id="1" name="Shape 15"/>
        <p:cNvGrpSpPr/>
        <p:nvPr/>
      </p:nvGrpSpPr>
      <p:grpSpPr>
        <a:xfrm>
          <a:off x="0" y="0"/>
          <a:ext cx="0" cy="0"/>
          <a:chOff x="0" y="0"/>
          <a:chExt cx="0" cy="0"/>
        </a:xfrm>
      </p:grpSpPr>
      <p:sp>
        <p:nvSpPr>
          <p:cNvPr id="16" name="Google Shape;16;p3"/>
          <p:cNvSpPr txBox="1"/>
          <p:nvPr/>
        </p:nvSpPr>
        <p:spPr>
          <a:xfrm>
            <a:off x="1" y="0"/>
            <a:ext cx="12191998" cy="769401"/>
          </a:xfrm>
          <a:prstGeom prst="rect">
            <a:avLst/>
          </a:prstGeom>
          <a:gradFill>
            <a:gsLst>
              <a:gs pos="0">
                <a:srgbClr val="FFFFFF"/>
              </a:gs>
              <a:gs pos="16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dirty="0">
              <a:solidFill>
                <a:srgbClr val="0BC564"/>
              </a:solidFill>
              <a:latin typeface="Arial" panose="020B0604020202020204" pitchFamily="34" charset="0"/>
              <a:ea typeface="Arial"/>
              <a:cs typeface="Arial" panose="020B0604020202020204" pitchFamily="34" charset="0"/>
              <a:sym typeface="Arial"/>
            </a:endParaRPr>
          </a:p>
        </p:txBody>
      </p:sp>
      <p:sp>
        <p:nvSpPr>
          <p:cNvPr id="17" name="Google Shape;17;p3"/>
          <p:cNvSpPr txBox="1">
            <a:spLocks noGrp="1"/>
          </p:cNvSpPr>
          <p:nvPr>
            <p:ph type="body" idx="1"/>
          </p:nvPr>
        </p:nvSpPr>
        <p:spPr>
          <a:xfrm>
            <a:off x="505332" y="1334133"/>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atin typeface="Arial" panose="020B0604020202020204" pitchFamily="34" charset="0"/>
                <a:cs typeface="Arial" panose="020B0604020202020204" pitchFamily="34" charset="0"/>
              </a:defRPr>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grpSp>
        <p:nvGrpSpPr>
          <p:cNvPr id="27" name="Google Shape;27;p3"/>
          <p:cNvGrpSpPr/>
          <p:nvPr/>
        </p:nvGrpSpPr>
        <p:grpSpPr>
          <a:xfrm>
            <a:off x="1" y="136525"/>
            <a:ext cx="3219519" cy="417702"/>
            <a:chOff x="0" y="261462"/>
            <a:chExt cx="3219519" cy="417702"/>
          </a:xfrm>
        </p:grpSpPr>
        <p:sp>
          <p:nvSpPr>
            <p:cNvPr id="28" name="Google Shape;28;p3"/>
            <p:cNvSpPr/>
            <p:nvPr/>
          </p:nvSpPr>
          <p:spPr>
            <a:xfrm>
              <a:off x="0" y="262753"/>
              <a:ext cx="2765425" cy="416411"/>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9" name="Google Shape;29;p3"/>
            <p:cNvSpPr/>
            <p:nvPr/>
          </p:nvSpPr>
          <p:spPr>
            <a:xfrm>
              <a:off x="2762250" y="261462"/>
              <a:ext cx="457269" cy="417701"/>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0" name="Google Shape;30;p3"/>
          <p:cNvGrpSpPr/>
          <p:nvPr/>
        </p:nvGrpSpPr>
        <p:grpSpPr>
          <a:xfrm>
            <a:off x="4707584" y="807282"/>
            <a:ext cx="7484416" cy="444970"/>
            <a:chOff x="4707584" y="910048"/>
            <a:chExt cx="7484416" cy="444970"/>
          </a:xfrm>
        </p:grpSpPr>
        <p:sp>
          <p:nvSpPr>
            <p:cNvPr id="31" name="Google Shape;31;p3"/>
            <p:cNvSpPr/>
            <p:nvPr/>
          </p:nvSpPr>
          <p:spPr>
            <a:xfrm>
              <a:off x="5164853" y="910048"/>
              <a:ext cx="7027147" cy="444969"/>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2" name="Google Shape;32;p3"/>
            <p:cNvSpPr/>
            <p:nvPr/>
          </p:nvSpPr>
          <p:spPr>
            <a:xfrm rot="10800000">
              <a:off x="4707584" y="910048"/>
              <a:ext cx="457269" cy="444970"/>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4" name="Google Shape;34;p3"/>
          <p:cNvSpPr/>
          <p:nvPr/>
        </p:nvSpPr>
        <p:spPr>
          <a:xfrm>
            <a:off x="-3174" y="121591"/>
            <a:ext cx="2765425" cy="416411"/>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nvGrpSpPr>
          <p:cNvPr id="37" name="Google Shape;21;p3">
            <a:extLst>
              <a:ext uri="{FF2B5EF4-FFF2-40B4-BE49-F238E27FC236}">
                <a16:creationId xmlns:a16="http://schemas.microsoft.com/office/drawing/2014/main" id="{145A6F10-E194-4B65-950A-71983CA813BD}"/>
              </a:ext>
            </a:extLst>
          </p:cNvPr>
          <p:cNvGrpSpPr/>
          <p:nvPr userDrawn="1"/>
        </p:nvGrpSpPr>
        <p:grpSpPr>
          <a:xfrm>
            <a:off x="0" y="6204021"/>
            <a:ext cx="12192000" cy="653979"/>
            <a:chOff x="0" y="5927700"/>
            <a:chExt cx="12192000" cy="653979"/>
          </a:xfrm>
        </p:grpSpPr>
        <p:sp>
          <p:nvSpPr>
            <p:cNvPr id="38" name="Google Shape;22;p3">
              <a:extLst>
                <a:ext uri="{FF2B5EF4-FFF2-40B4-BE49-F238E27FC236}">
                  <a16:creationId xmlns:a16="http://schemas.microsoft.com/office/drawing/2014/main" id="{39D1F1D6-E478-4CB2-963E-1675F3CCF8E6}"/>
                </a:ext>
              </a:extLst>
            </p:cNvPr>
            <p:cNvSpPr/>
            <p:nvPr/>
          </p:nvSpPr>
          <p:spPr>
            <a:xfrm>
              <a:off x="0" y="5927700"/>
              <a:ext cx="12192000" cy="653979"/>
            </a:xfrm>
            <a:prstGeom prst="rect">
              <a:avLst/>
            </a:prstGeom>
            <a:gradFill>
              <a:gsLst>
                <a:gs pos="0">
                  <a:srgbClr val="F5F7FC"/>
                </a:gs>
                <a:gs pos="100000">
                  <a:srgbClr val="CFAEC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Times New Roman"/>
                <a:cs typeface="Arial" panose="020B0604020202020204" pitchFamily="34" charset="0"/>
                <a:sym typeface="Times New Roman"/>
              </a:endParaRPr>
            </a:p>
          </p:txBody>
        </p:sp>
        <p:pic>
          <p:nvPicPr>
            <p:cNvPr id="39" name="Google Shape;23;p3">
              <a:extLst>
                <a:ext uri="{FF2B5EF4-FFF2-40B4-BE49-F238E27FC236}">
                  <a16:creationId xmlns:a16="http://schemas.microsoft.com/office/drawing/2014/main" id="{87344447-DCCA-4769-87D7-9FDD08C6FAAE}"/>
                </a:ext>
              </a:extLst>
            </p:cNvPr>
            <p:cNvPicPr preferRelativeResize="0"/>
            <p:nvPr/>
          </p:nvPicPr>
          <p:blipFill rotWithShape="1">
            <a:blip r:embed="rId2">
              <a:alphaModFix/>
            </a:blip>
            <a:srcRect/>
            <a:stretch/>
          </p:blipFill>
          <p:spPr>
            <a:xfrm>
              <a:off x="872223" y="5961097"/>
              <a:ext cx="2200675" cy="547540"/>
            </a:xfrm>
            <a:prstGeom prst="rect">
              <a:avLst/>
            </a:prstGeom>
            <a:noFill/>
            <a:ln>
              <a:noFill/>
            </a:ln>
          </p:spPr>
        </p:pic>
        <p:sp>
          <p:nvSpPr>
            <p:cNvPr id="40" name="Google Shape;24;p3">
              <a:extLst>
                <a:ext uri="{FF2B5EF4-FFF2-40B4-BE49-F238E27FC236}">
                  <a16:creationId xmlns:a16="http://schemas.microsoft.com/office/drawing/2014/main" id="{A220D1ED-4F3F-415B-92BB-2496E8A5659D}"/>
                </a:ext>
              </a:extLst>
            </p:cNvPr>
            <p:cNvSpPr/>
            <p:nvPr/>
          </p:nvSpPr>
          <p:spPr>
            <a:xfrm>
              <a:off x="2970976" y="6140572"/>
              <a:ext cx="287720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0" i="1" dirty="0">
                  <a:solidFill>
                    <a:schemeClr val="accent1"/>
                  </a:solidFill>
                  <a:latin typeface="Arial" panose="020B0604020202020204" pitchFamily="34" charset="0"/>
                  <a:ea typeface="Arial"/>
                  <a:cs typeface="Arial" panose="020B0604020202020204" pitchFamily="34" charset="0"/>
                  <a:sym typeface="Arial"/>
                </a:rPr>
                <a:t>Where Materials Begin and Society Benefits</a:t>
              </a:r>
              <a:endParaRPr dirty="0">
                <a:latin typeface="Arial" panose="020B0604020202020204" pitchFamily="34" charset="0"/>
                <a:cs typeface="Arial" panose="020B0604020202020204" pitchFamily="34" charset="0"/>
              </a:endParaRPr>
            </a:p>
          </p:txBody>
        </p:sp>
        <p:pic>
          <p:nvPicPr>
            <p:cNvPr id="41" name="Google Shape;25;p3" descr="G:\Apodaca Work Current\NSF logo\NEW NSF Logo Design\Final\BitmapLogo_NOLayers_F.png">
              <a:extLst>
                <a:ext uri="{FF2B5EF4-FFF2-40B4-BE49-F238E27FC236}">
                  <a16:creationId xmlns:a16="http://schemas.microsoft.com/office/drawing/2014/main" id="{1972425C-270F-4FF9-B6FC-2494708E2886}"/>
                </a:ext>
              </a:extLst>
            </p:cNvPr>
            <p:cNvPicPr preferRelativeResize="0"/>
            <p:nvPr/>
          </p:nvPicPr>
          <p:blipFill rotWithShape="1">
            <a:blip r:embed="rId3">
              <a:alphaModFix/>
            </a:blip>
            <a:srcRect/>
            <a:stretch/>
          </p:blipFill>
          <p:spPr>
            <a:xfrm>
              <a:off x="114546" y="5946808"/>
              <a:ext cx="616493" cy="619937"/>
            </a:xfrm>
            <a:prstGeom prst="rect">
              <a:avLst/>
            </a:prstGeom>
            <a:noFill/>
            <a:ln>
              <a:noFill/>
            </a:ln>
          </p:spPr>
        </p:pic>
      </p:grpSp>
      <p:pic>
        <p:nvPicPr>
          <p:cNvPr id="36" name="Google Shape;71;p1">
            <a:extLst>
              <a:ext uri="{FF2B5EF4-FFF2-40B4-BE49-F238E27FC236}">
                <a16:creationId xmlns:a16="http://schemas.microsoft.com/office/drawing/2014/main" id="{6456D77D-2EBE-48E3-B3A7-B8A86681AD5A}"/>
              </a:ext>
            </a:extLst>
          </p:cNvPr>
          <p:cNvPicPr preferRelativeResize="0"/>
          <p:nvPr userDrawn="1"/>
        </p:nvPicPr>
        <p:blipFill rotWithShape="1">
          <a:blip r:embed="rId4">
            <a:alphaModFix/>
          </a:blip>
          <a:srcRect/>
          <a:stretch/>
        </p:blipFill>
        <p:spPr>
          <a:xfrm>
            <a:off x="9681327" y="6143575"/>
            <a:ext cx="2495449" cy="714425"/>
          </a:xfrm>
          <a:prstGeom prst="rect">
            <a:avLst/>
          </a:prstGeom>
          <a:noFill/>
          <a:ln>
            <a:noFill/>
          </a:ln>
        </p:spPr>
      </p:pic>
    </p:spTree>
    <p:extLst>
      <p:ext uri="{BB962C8B-B14F-4D97-AF65-F5344CB8AC3E}">
        <p14:creationId xmlns:p14="http://schemas.microsoft.com/office/powerpoint/2010/main" val="130724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614515" y="152008"/>
            <a:ext cx="10962967" cy="56671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C00000"/>
              </a:buClr>
              <a:buSzPts val="2800"/>
              <a:buFont typeface="Arial"/>
              <a:buNone/>
              <a:defRPr sz="2800" b="0">
                <a:solidFill>
                  <a:srgbClr val="C00000"/>
                </a:solidFill>
                <a:latin typeface="Arial" panose="020B0604020202020204" pitchFamily="34" charset="0"/>
                <a:ea typeface="Arial" panose="020B0604020202020204" pitchFamily="34" charset="0"/>
                <a:cs typeface="Arial" panose="020B0604020202020204" pitchFamily="34" charset="0"/>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614514" y="1211301"/>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atin typeface="Arial" panose="020B0604020202020204" pitchFamily="34" charset="0"/>
                <a:cs typeface="Arial" panose="020B0604020202020204" pitchFamily="34" charset="0"/>
              </a:defRPr>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panose="020B0604020202020204" pitchFamily="34" charset="0"/>
                <a:cs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6" name="Google Shape;4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panose="020B0604020202020204" pitchFamily="34" charset="0"/>
                <a:cs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Arial" panose="020B0604020202020204" pitchFamily="34" charset="0"/>
                <a:cs typeface="Arial" panose="020B060402020202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grpSp>
        <p:nvGrpSpPr>
          <p:cNvPr id="48" name="Google Shape;48;p5"/>
          <p:cNvGrpSpPr/>
          <p:nvPr/>
        </p:nvGrpSpPr>
        <p:grpSpPr>
          <a:xfrm>
            <a:off x="0" y="6163799"/>
            <a:ext cx="12192000" cy="733878"/>
            <a:chOff x="0" y="6163799"/>
            <a:chExt cx="12192000" cy="733878"/>
          </a:xfrm>
        </p:grpSpPr>
        <p:sp>
          <p:nvSpPr>
            <p:cNvPr id="49" name="Google Shape;49;p5"/>
            <p:cNvSpPr/>
            <p:nvPr/>
          </p:nvSpPr>
          <p:spPr>
            <a:xfrm>
              <a:off x="0" y="6163799"/>
              <a:ext cx="12192000" cy="733878"/>
            </a:xfrm>
            <a:prstGeom prst="rect">
              <a:avLst/>
            </a:prstGeom>
            <a:gradFill>
              <a:gsLst>
                <a:gs pos="0">
                  <a:srgbClr val="F5F7FC"/>
                </a:gs>
                <a:gs pos="100000">
                  <a:srgbClr val="CFAEC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Times New Roman"/>
                <a:cs typeface="Arial" panose="020B0604020202020204" pitchFamily="34" charset="0"/>
                <a:sym typeface="Times New Roman"/>
              </a:endParaRPr>
            </a:p>
          </p:txBody>
        </p:sp>
        <p:pic>
          <p:nvPicPr>
            <p:cNvPr id="50" name="Google Shape;50;p5"/>
            <p:cNvPicPr preferRelativeResize="0"/>
            <p:nvPr/>
          </p:nvPicPr>
          <p:blipFill rotWithShape="1">
            <a:blip r:embed="rId2">
              <a:alphaModFix/>
            </a:blip>
            <a:srcRect/>
            <a:stretch/>
          </p:blipFill>
          <p:spPr>
            <a:xfrm>
              <a:off x="1304694" y="6201502"/>
              <a:ext cx="2445810" cy="608531"/>
            </a:xfrm>
            <a:prstGeom prst="rect">
              <a:avLst/>
            </a:prstGeom>
            <a:noFill/>
            <a:ln>
              <a:noFill/>
            </a:ln>
          </p:spPr>
        </p:pic>
        <p:sp>
          <p:nvSpPr>
            <p:cNvPr id="51" name="Google Shape;51;p5"/>
            <p:cNvSpPr/>
            <p:nvPr/>
          </p:nvSpPr>
          <p:spPr>
            <a:xfrm>
              <a:off x="3921219" y="6374350"/>
              <a:ext cx="4693357"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accent1"/>
                  </a:solidFill>
                  <a:latin typeface="Arial" panose="020B0604020202020204" pitchFamily="34" charset="0"/>
                  <a:ea typeface="Times New Roman"/>
                  <a:cs typeface="Arial" panose="020B0604020202020204" pitchFamily="34" charset="0"/>
                  <a:sym typeface="Times New Roman"/>
                </a:rPr>
                <a:t>Where Materials Begin &amp; Society Benefits</a:t>
              </a:r>
              <a:endParaRPr sz="1200" dirty="0">
                <a:latin typeface="Arial" panose="020B0604020202020204" pitchFamily="34" charset="0"/>
                <a:cs typeface="Arial" panose="020B0604020202020204" pitchFamily="34" charset="0"/>
              </a:endParaRPr>
            </a:p>
          </p:txBody>
        </p:sp>
        <p:pic>
          <p:nvPicPr>
            <p:cNvPr id="52" name="Google Shape;52;p5" descr="G:\Apodaca Work Current\NSF logo\NEW NSF Logo Design\Final\BitmapLogo_NOLayers_F.png"/>
            <p:cNvPicPr preferRelativeResize="0"/>
            <p:nvPr/>
          </p:nvPicPr>
          <p:blipFill rotWithShape="1">
            <a:blip r:embed="rId2">
              <a:alphaModFix/>
            </a:blip>
            <a:srcRect/>
            <a:stretch/>
          </p:blipFill>
          <p:spPr>
            <a:xfrm>
              <a:off x="350381" y="6201502"/>
              <a:ext cx="647112" cy="650727"/>
            </a:xfrm>
            <a:prstGeom prst="rect">
              <a:avLst/>
            </a:prstGeom>
            <a:noFill/>
            <a:ln>
              <a:noFill/>
            </a:ln>
          </p:spPr>
        </p:pic>
      </p:grpSp>
      <p:sp>
        <p:nvSpPr>
          <p:cNvPr id="53" name="Google Shape;53;p5"/>
          <p:cNvSpPr txBox="1"/>
          <p:nvPr/>
        </p:nvSpPr>
        <p:spPr>
          <a:xfrm>
            <a:off x="87630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a:solidFill>
                  <a:schemeClr val="dk1"/>
                </a:solidFill>
                <a:latin typeface="Arial" panose="020B0604020202020204" pitchFamily="34" charset="0"/>
                <a:ea typeface="Calibri"/>
                <a:cs typeface="Arial" panose="020B0604020202020204" pitchFamily="34" charset="0"/>
                <a:sym typeface="Calibri"/>
              </a:rPr>
              <a:t>‹#›</a:t>
            </a:fld>
            <a:endParaRPr sz="2000" dirty="0">
              <a:solidFill>
                <a:schemeClr val="dk1"/>
              </a:solidFill>
              <a:latin typeface="Arial" panose="020B0604020202020204" pitchFamily="34" charset="0"/>
              <a:ea typeface="Calibri"/>
              <a:cs typeface="Arial" panose="020B0604020202020204" pitchFamily="34" charset="0"/>
              <a:sym typeface="Calibri"/>
            </a:endParaRPr>
          </a:p>
        </p:txBody>
      </p:sp>
      <p:sp>
        <p:nvSpPr>
          <p:cNvPr id="54" name="Google Shape;54;p5"/>
          <p:cNvSpPr txBox="1"/>
          <p:nvPr/>
        </p:nvSpPr>
        <p:spPr>
          <a:xfrm>
            <a:off x="25052" y="-3562"/>
            <a:ext cx="12192000" cy="153848"/>
          </a:xfrm>
          <a:prstGeom prst="rect">
            <a:avLst/>
          </a:prstGeom>
          <a:gradFill>
            <a:gsLst>
              <a:gs pos="0">
                <a:schemeClr val="accent6"/>
              </a:gs>
              <a:gs pos="35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00" dirty="0">
              <a:solidFill>
                <a:schemeClr val="dk1"/>
              </a:solidFill>
              <a:latin typeface="Arial" panose="020B0604020202020204" pitchFamily="34" charset="0"/>
              <a:ea typeface="Calibri"/>
              <a:cs typeface="Arial" panose="020B0604020202020204" pitchFamily="34" charset="0"/>
              <a:sym typeface="Calibri"/>
            </a:endParaRPr>
          </a:p>
        </p:txBody>
      </p:sp>
      <p:sp>
        <p:nvSpPr>
          <p:cNvPr id="2" name="hcSlideMaster.OBJECTHeader">
            <a:extLst>
              <a:ext uri="{FF2B5EF4-FFF2-40B4-BE49-F238E27FC236}">
                <a16:creationId xmlns:a16="http://schemas.microsoft.com/office/drawing/2014/main" id="{3D639CDD-687B-9534-5B7B-A8F79F8198FD}"/>
              </a:ext>
            </a:extLst>
          </p:cNvPr>
          <p:cNvSpPr txBox="1"/>
          <p:nvPr userDrawn="1"/>
        </p:nvSpPr>
        <p:spPr>
          <a:xfrm>
            <a:off x="0" y="0"/>
            <a:ext cx="12192000" cy="307777"/>
          </a:xfrm>
          <a:prstGeom prst="rect">
            <a:avLst/>
          </a:prstGeom>
          <a:noFill/>
        </p:spPr>
        <p:txBody>
          <a:bodyPr vert="horz" rtlCol="0">
            <a:spAutoFit/>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panose="020B0604020202020204" pitchFamily="34" charset="0"/>
                <a:cs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panose="020B0604020202020204" pitchFamily="34" charset="0"/>
                <a:cs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8" name="Google Shape;5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Arial" panose="020B0604020202020204" pitchFamily="34" charset="0"/>
                <a:cs typeface="Arial" panose="020B060402020202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
        <p:nvSpPr>
          <p:cNvPr id="2" name="hcSlideMaster.BLANKHeader">
            <a:extLst>
              <a:ext uri="{FF2B5EF4-FFF2-40B4-BE49-F238E27FC236}">
                <a16:creationId xmlns:a16="http://schemas.microsoft.com/office/drawing/2014/main" id="{89207A03-A361-4990-A48F-5E3F4CD47C2B}"/>
              </a:ext>
            </a:extLst>
          </p:cNvPr>
          <p:cNvSpPr txBox="1"/>
          <p:nvPr userDrawn="1"/>
        </p:nvSpPr>
        <p:spPr>
          <a:xfrm>
            <a:off x="0" y="0"/>
            <a:ext cx="12192000" cy="307777"/>
          </a:xfrm>
          <a:prstGeom prst="rect">
            <a:avLst/>
          </a:prstGeom>
          <a:noFill/>
        </p:spPr>
        <p:txBody>
          <a:bodyPr vert="horz" rtlCol="0">
            <a:spAutoFit/>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tx.vt.edu/videos/k/2022/06/1_issa7mkt.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txBox="1">
            <a:spLocks noGrp="1"/>
          </p:cNvSpPr>
          <p:nvPr>
            <p:ph type="title" idx="4294967295"/>
          </p:nvPr>
        </p:nvSpPr>
        <p:spPr>
          <a:xfrm>
            <a:off x="2941638" y="-22225"/>
            <a:ext cx="9250362" cy="766763"/>
          </a:xfrm>
          <a:prstGeom prst="rect">
            <a:avLst/>
          </a:prstGeom>
          <a:noFill/>
          <a:ln>
            <a:noFill/>
          </a:ln>
        </p:spPr>
        <p:txBody>
          <a:bodyPr spcFirstLastPara="1" wrap="square" lIns="91425" tIns="45700" rIns="91425" bIns="45700" anchor="ctr" anchorCtr="0">
            <a:normAutofit/>
          </a:bodyPr>
          <a:lstStyle/>
          <a:p>
            <a:pPr lvl="0" algn="ctr">
              <a:buClr>
                <a:srgbClr val="C00000"/>
              </a:buClr>
              <a:buSzPct val="100000"/>
            </a:pPr>
            <a:r>
              <a:rPr lang="en-US" sz="2000" b="1" dirty="0">
                <a:solidFill>
                  <a:srgbClr val="C00000"/>
                </a:solidFill>
                <a:latin typeface="Arial" panose="020B0604020202020204" pitchFamily="34" charset="0"/>
                <a:ea typeface="Arial"/>
                <a:cs typeface="Arial" panose="020B0604020202020204" pitchFamily="34" charset="0"/>
                <a:sym typeface="Arial"/>
              </a:rPr>
              <a:t>GlycoMIP Hosts 2</a:t>
            </a:r>
            <a:r>
              <a:rPr lang="en-US" sz="2000" b="1" baseline="30000" dirty="0">
                <a:solidFill>
                  <a:srgbClr val="C00000"/>
                </a:solidFill>
                <a:latin typeface="Arial" panose="020B0604020202020204" pitchFamily="34" charset="0"/>
                <a:ea typeface="Arial"/>
                <a:cs typeface="Arial" panose="020B0604020202020204" pitchFamily="34" charset="0"/>
                <a:sym typeface="Arial"/>
              </a:rPr>
              <a:t>nd</a:t>
            </a:r>
            <a:r>
              <a:rPr lang="en-US" sz="2000" b="1" dirty="0">
                <a:solidFill>
                  <a:srgbClr val="C00000"/>
                </a:solidFill>
                <a:latin typeface="Arial" panose="020B0604020202020204" pitchFamily="34" charset="0"/>
                <a:ea typeface="Arial"/>
                <a:cs typeface="Arial" panose="020B0604020202020204" pitchFamily="34" charset="0"/>
                <a:sym typeface="Arial"/>
              </a:rPr>
              <a:t> Annual Summer School at VT</a:t>
            </a:r>
            <a:endParaRPr dirty="0">
              <a:latin typeface="Arial" panose="020B0604020202020204" pitchFamily="34" charset="0"/>
              <a:cs typeface="Arial" panose="020B0604020202020204" pitchFamily="34" charset="0"/>
            </a:endParaRPr>
          </a:p>
        </p:txBody>
      </p:sp>
      <p:sp>
        <p:nvSpPr>
          <p:cNvPr id="65" name="Google Shape;65;p1"/>
          <p:cNvSpPr txBox="1"/>
          <p:nvPr/>
        </p:nvSpPr>
        <p:spPr>
          <a:xfrm>
            <a:off x="100482" y="59556"/>
            <a:ext cx="28937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chemeClr val="dk1"/>
                </a:solidFill>
                <a:latin typeface="Arial" panose="020B0604020202020204" pitchFamily="34" charset="0"/>
                <a:cs typeface="Arial" panose="020B0604020202020204" pitchFamily="34" charset="0"/>
                <a:sym typeface="Arial"/>
              </a:rPr>
              <a:t>GlycoMIP at Virginia Tech &amp; Univ. of Georgia, DMR-1933525</a:t>
            </a:r>
            <a:endParaRPr dirty="0">
              <a:latin typeface="Arial" panose="020B0604020202020204" pitchFamily="34" charset="0"/>
              <a:cs typeface="Arial" panose="020B0604020202020204" pitchFamily="34" charset="0"/>
            </a:endParaRPr>
          </a:p>
        </p:txBody>
      </p:sp>
      <p:sp>
        <p:nvSpPr>
          <p:cNvPr id="66" name="Google Shape;66;p1"/>
          <p:cNvSpPr/>
          <p:nvPr/>
        </p:nvSpPr>
        <p:spPr>
          <a:xfrm>
            <a:off x="100482" y="526178"/>
            <a:ext cx="4319679" cy="27695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b="1" dirty="0">
                <a:solidFill>
                  <a:srgbClr val="FBE4D4"/>
                </a:solidFill>
                <a:latin typeface="Arial" panose="020B0604020202020204" pitchFamily="34" charset="0"/>
                <a:cs typeface="Arial" panose="020B0604020202020204" pitchFamily="34" charset="0"/>
                <a:sym typeface="Arial"/>
              </a:rPr>
              <a:t>Education and Outreach: </a:t>
            </a:r>
            <a:r>
              <a:rPr lang="en-US" sz="1200" b="1" dirty="0">
                <a:solidFill>
                  <a:srgbClr val="FBE4D4"/>
                </a:solidFill>
                <a:latin typeface="Arial" panose="020B0604020202020204" pitchFamily="34" charset="0"/>
                <a:cs typeface="Arial" panose="020B0604020202020204" pitchFamily="34" charset="0"/>
              </a:rPr>
              <a:t>2022 Summer School @ VT</a:t>
            </a:r>
            <a:endParaRPr dirty="0">
              <a:latin typeface="Arial" panose="020B0604020202020204" pitchFamily="34" charset="0"/>
              <a:cs typeface="Arial" panose="020B0604020202020204" pitchFamily="34" charset="0"/>
            </a:endParaRPr>
          </a:p>
        </p:txBody>
      </p:sp>
      <p:sp>
        <p:nvSpPr>
          <p:cNvPr id="67" name="Google Shape;67;p1"/>
          <p:cNvSpPr txBox="1"/>
          <p:nvPr/>
        </p:nvSpPr>
        <p:spPr>
          <a:xfrm>
            <a:off x="5390474" y="845156"/>
            <a:ext cx="686091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Arial" panose="020B0604020202020204" pitchFamily="34" charset="0"/>
                <a:cs typeface="Arial" panose="020B0604020202020204" pitchFamily="34" charset="0"/>
                <a:sym typeface="Arial"/>
              </a:rPr>
              <a:t>Maren Roman, Virginia Tech, Robert J. Woods, University of Georgia</a:t>
            </a:r>
            <a:endParaRPr dirty="0">
              <a:latin typeface="Arial" panose="020B0604020202020204" pitchFamily="34" charset="0"/>
              <a:cs typeface="Arial" panose="020B0604020202020204" pitchFamily="34" charset="0"/>
            </a:endParaRPr>
          </a:p>
        </p:txBody>
      </p:sp>
      <p:sp>
        <p:nvSpPr>
          <p:cNvPr id="68" name="Google Shape;68;p1"/>
          <p:cNvSpPr txBox="1"/>
          <p:nvPr/>
        </p:nvSpPr>
        <p:spPr>
          <a:xfrm>
            <a:off x="62569" y="866553"/>
            <a:ext cx="4886024" cy="5286118"/>
          </a:xfrm>
          <a:prstGeom prst="rect">
            <a:avLst/>
          </a:prstGeom>
          <a:noFill/>
          <a:ln>
            <a:noFill/>
          </a:ln>
        </p:spPr>
        <p:txBody>
          <a:bodyPr spcFirstLastPara="1" wrap="square" lIns="91425" tIns="45700" rIns="91425" bIns="45700" anchor="t" anchorCtr="0">
            <a:noAutofit/>
          </a:bodyPr>
          <a:lstStyle/>
          <a:p>
            <a:pPr algn="just"/>
            <a:r>
              <a:rPr lang="en-US" sz="1300" dirty="0"/>
              <a:t>GlycoMIP held its 2</a:t>
            </a:r>
            <a:r>
              <a:rPr lang="en-US" sz="1300" baseline="30000" dirty="0"/>
              <a:t>nd</a:t>
            </a:r>
            <a:r>
              <a:rPr lang="en-US" sz="1300" dirty="0"/>
              <a:t> Summer School at the VT-GlycoMIP facility</a:t>
            </a:r>
            <a:r>
              <a:rPr lang="en-US" sz="1300" i="1" dirty="0"/>
              <a:t> </a:t>
            </a:r>
            <a:r>
              <a:rPr lang="en-US" sz="1300" dirty="0"/>
              <a:t>with an</a:t>
            </a:r>
            <a:r>
              <a:rPr lang="en-US" sz="1300" i="1" dirty="0"/>
              <a:t> </a:t>
            </a:r>
            <a:r>
              <a:rPr lang="en-US" sz="1300" dirty="0"/>
              <a:t>engaging, in-person agenda featuring hands-on analyses, demonstrations, panel discussions and lectures from leading experts. A diverse audience of 22 academic and industry scientists from across the US participated in the program, which contributed unique perspectives and varied interests in glycomaterial science. Modeled after GlycoMIP user facility capabilities, program content ranged from glycomaterial basics and applications, synthesis and automated glycan assembly, characterization of structure and properties, to computational methods and modeling. An interactive rheology competition comprised 6 stations and allowed small teams to prepare and test glycomaterials flow properties, gelation, and film-casting. The events was video-recorded and featured in the VT daily online newsletter, </a:t>
            </a:r>
            <a:r>
              <a:rPr lang="en-US" sz="1300" dirty="0">
                <a:hlinkClick r:id="rId3"/>
              </a:rPr>
              <a:t>Virginia Tech X Daily</a:t>
            </a:r>
            <a:r>
              <a:rPr lang="en-US" sz="1300" dirty="0"/>
              <a:t>.   </a:t>
            </a:r>
          </a:p>
          <a:p>
            <a:pPr algn="just"/>
            <a:endParaRPr lang="en-US" sz="1300" dirty="0"/>
          </a:p>
          <a:p>
            <a:pPr algn="just"/>
            <a:r>
              <a:rPr lang="en-US" sz="1300" dirty="0"/>
              <a:t>Course evaluation feedback was highly positive, summarized well by one participant, “</a:t>
            </a:r>
            <a:r>
              <a:rPr lang="en-US" sz="1300" i="1" dirty="0"/>
              <a:t>GlycoMIP Summer School was a profoundly enriching experience and positively engaging environment that deepened my appreciation for glycomaterials</a:t>
            </a:r>
            <a:r>
              <a:rPr lang="en-US" sz="1300" dirty="0"/>
              <a:t>” (S. Negedu, LSU). The event attracted 11 students from 5 MSIs with 7 travel awards provided to broaden event participation and diversity. Summer School supports GlycoMIP’s goals of educating the next generation of glycomaterial scientists and engaging users and prospective users in services available through the GlycoMIP user facilities. </a:t>
            </a:r>
          </a:p>
          <a:p>
            <a:br>
              <a:rPr lang="en-US" dirty="0"/>
            </a:br>
            <a:endParaRPr lang="en-US"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69" name="Google Shape;69;p1">
            <a:extLst>
              <a:ext uri="{C183D7F6-B498-43B3-948B-1728B52AA6E4}">
                <adec:decorative xmlns:adec="http://schemas.microsoft.com/office/drawing/2017/decorative" val="1"/>
              </a:ext>
            </a:extLst>
          </p:cNvPr>
          <p:cNvSpPr/>
          <p:nvPr/>
        </p:nvSpPr>
        <p:spPr>
          <a:xfrm>
            <a:off x="5060678" y="1333989"/>
            <a:ext cx="7070595" cy="4796648"/>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panose="020B0604020202020204" pitchFamily="34" charset="0"/>
              <a:ea typeface="Calibri"/>
              <a:cs typeface="Arial" panose="020B0604020202020204" pitchFamily="34" charset="0"/>
              <a:sym typeface="Calibri"/>
            </a:endParaRPr>
          </a:p>
        </p:txBody>
      </p:sp>
      <p:sp>
        <p:nvSpPr>
          <p:cNvPr id="70" name="Google Shape;70;p1"/>
          <p:cNvSpPr txBox="1"/>
          <p:nvPr/>
        </p:nvSpPr>
        <p:spPr>
          <a:xfrm>
            <a:off x="8918267" y="4166009"/>
            <a:ext cx="3121455" cy="338554"/>
          </a:xfrm>
          <a:prstGeom prst="rect">
            <a:avLst/>
          </a:prstGeom>
          <a:solidFill>
            <a:schemeClr val="bg1"/>
          </a:solidFill>
          <a:ln w="19050">
            <a:solidFill>
              <a:schemeClr val="accent1"/>
            </a:solidFill>
          </a:ln>
        </p:spPr>
        <p:txBody>
          <a:bodyPr spcFirstLastPara="1" wrap="square" lIns="0" tIns="0" rIns="0" bIns="0" anchor="t" anchorCtr="0">
            <a:spAutoFit/>
          </a:bodyPr>
          <a:lstStyle/>
          <a:p>
            <a:pPr marL="91440" lvl="0">
              <a:spcBef>
                <a:spcPts val="600"/>
              </a:spcBef>
              <a:spcAft>
                <a:spcPts val="600"/>
              </a:spcAft>
            </a:pPr>
            <a:r>
              <a:rPr lang="en-US" sz="1200" i="1" dirty="0">
                <a:solidFill>
                  <a:srgbClr val="FF0000"/>
                </a:solidFill>
                <a:latin typeface="Arial" panose="020B0604020202020204" pitchFamily="34" charset="0"/>
                <a:cs typeface="Arial" panose="020B0604020202020204" pitchFamily="34" charset="0"/>
              </a:rPr>
              <a:t>Automated Glycan Assembly demonstration</a:t>
            </a:r>
            <a:endParaRPr lang="en-US" sz="1200" i="1" dirty="0">
              <a:solidFill>
                <a:srgbClr val="FF0000"/>
              </a:solidFill>
              <a:latin typeface="Arial" panose="020B0604020202020204" pitchFamily="34" charset="0"/>
              <a:cs typeface="Arial" panose="020B0604020202020204" pitchFamily="34" charset="0"/>
              <a:sym typeface="Arial"/>
            </a:endParaRPr>
          </a:p>
        </p:txBody>
      </p:sp>
      <p:sp>
        <p:nvSpPr>
          <p:cNvPr id="15" name="TextBox 14">
            <a:extLst>
              <a:ext uri="{FF2B5EF4-FFF2-40B4-BE49-F238E27FC236}">
                <a16:creationId xmlns:a16="http://schemas.microsoft.com/office/drawing/2014/main" id="{B36A806D-2B76-C540-A538-839788176915}"/>
              </a:ext>
              <a:ext uri="{C183D7F6-B498-43B3-948B-1728B52AA6E4}">
                <adec:decorative xmlns:adec="http://schemas.microsoft.com/office/drawing/2017/decorative" val="1"/>
              </a:ext>
            </a:extLst>
          </p:cNvPr>
          <p:cNvSpPr txBox="1"/>
          <p:nvPr/>
        </p:nvSpPr>
        <p:spPr>
          <a:xfrm>
            <a:off x="2240924" y="6993228"/>
            <a:ext cx="184731" cy="307777"/>
          </a:xfrm>
          <a:prstGeom prst="rect">
            <a:avLst/>
          </a:prstGeom>
          <a:noFill/>
        </p:spPr>
        <p:txBody>
          <a:bodyPr wrap="none" rtlCol="0">
            <a:spAutoFit/>
          </a:bodyPr>
          <a:lstStyle/>
          <a:p>
            <a:endParaRPr lang="en-US" dirty="0"/>
          </a:p>
        </p:txBody>
      </p:sp>
      <p:grpSp>
        <p:nvGrpSpPr>
          <p:cNvPr id="26" name="Group 25">
            <a:extLst>
              <a:ext uri="{FF2B5EF4-FFF2-40B4-BE49-F238E27FC236}">
                <a16:creationId xmlns:a16="http://schemas.microsoft.com/office/drawing/2014/main" id="{EFBC2928-42DC-417F-8A29-300995EA370F}"/>
              </a:ext>
              <a:ext uri="{C183D7F6-B498-43B3-948B-1728B52AA6E4}">
                <adec:decorative xmlns:adec="http://schemas.microsoft.com/office/drawing/2017/decorative" val="1"/>
              </a:ext>
            </a:extLst>
          </p:cNvPr>
          <p:cNvGrpSpPr/>
          <p:nvPr/>
        </p:nvGrpSpPr>
        <p:grpSpPr>
          <a:xfrm>
            <a:off x="5792527" y="1406605"/>
            <a:ext cx="5542037" cy="593566"/>
            <a:chOff x="6524637" y="1451536"/>
            <a:chExt cx="4998558" cy="593566"/>
          </a:xfrm>
        </p:grpSpPr>
        <p:sp>
          <p:nvSpPr>
            <p:cNvPr id="4" name="Rectangle 3">
              <a:extLst>
                <a:ext uri="{FF2B5EF4-FFF2-40B4-BE49-F238E27FC236}">
                  <a16:creationId xmlns:a16="http://schemas.microsoft.com/office/drawing/2014/main" id="{E5431DB9-D7A1-4C21-AF9F-62579F9229A2}"/>
                </a:ext>
              </a:extLst>
            </p:cNvPr>
            <p:cNvSpPr/>
            <p:nvPr/>
          </p:nvSpPr>
          <p:spPr>
            <a:xfrm>
              <a:off x="6524637" y="1451536"/>
              <a:ext cx="4998558" cy="3649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4F7E632-FC2B-4FA9-BA3E-334F9FD4876B}"/>
                </a:ext>
              </a:extLst>
            </p:cNvPr>
            <p:cNvSpPr txBox="1"/>
            <p:nvPr/>
          </p:nvSpPr>
          <p:spPr>
            <a:xfrm>
              <a:off x="6570646" y="1460327"/>
              <a:ext cx="4906539" cy="584775"/>
            </a:xfrm>
            <a:prstGeom prst="rect">
              <a:avLst/>
            </a:prstGeom>
            <a:noFill/>
          </p:spPr>
          <p:txBody>
            <a:bodyPr wrap="square" rtlCol="0">
              <a:spAutoFit/>
            </a:bodyPr>
            <a:lstStyle/>
            <a:p>
              <a:r>
                <a:rPr lang="en-US" sz="1600" i="1" dirty="0"/>
                <a:t>GlycoMIP 2022 Summer School @ VT:</a:t>
              </a:r>
              <a:r>
                <a:rPr lang="en-US" sz="1600" dirty="0"/>
                <a:t> June 13-17, 2022 </a:t>
              </a:r>
            </a:p>
          </p:txBody>
        </p:sp>
      </p:grpSp>
      <p:grpSp>
        <p:nvGrpSpPr>
          <p:cNvPr id="27" name="Group 26">
            <a:extLst>
              <a:ext uri="{FF2B5EF4-FFF2-40B4-BE49-F238E27FC236}">
                <a16:creationId xmlns:a16="http://schemas.microsoft.com/office/drawing/2014/main" id="{E9BD7005-265B-420F-ABAA-42518D1704AF}"/>
              </a:ext>
              <a:ext uri="{C183D7F6-B498-43B3-948B-1728B52AA6E4}">
                <adec:decorative xmlns:adec="http://schemas.microsoft.com/office/drawing/2017/decorative" val="1"/>
              </a:ext>
            </a:extLst>
          </p:cNvPr>
          <p:cNvGrpSpPr/>
          <p:nvPr/>
        </p:nvGrpSpPr>
        <p:grpSpPr>
          <a:xfrm>
            <a:off x="5196626" y="1900167"/>
            <a:ext cx="3604279" cy="1014782"/>
            <a:chOff x="6007509" y="1984533"/>
            <a:chExt cx="3604279" cy="1014782"/>
          </a:xfrm>
        </p:grpSpPr>
        <p:sp>
          <p:nvSpPr>
            <p:cNvPr id="9" name="TextBox 8">
              <a:extLst>
                <a:ext uri="{FF2B5EF4-FFF2-40B4-BE49-F238E27FC236}">
                  <a16:creationId xmlns:a16="http://schemas.microsoft.com/office/drawing/2014/main" id="{C4D503EA-3081-41BC-8CB3-57482BF26AB1}"/>
                </a:ext>
              </a:extLst>
            </p:cNvPr>
            <p:cNvSpPr txBox="1"/>
            <p:nvPr/>
          </p:nvSpPr>
          <p:spPr>
            <a:xfrm>
              <a:off x="6577586" y="1984533"/>
              <a:ext cx="1933543" cy="307777"/>
            </a:xfrm>
            <a:prstGeom prst="rect">
              <a:avLst/>
            </a:prstGeom>
            <a:noFill/>
          </p:spPr>
          <p:txBody>
            <a:bodyPr wrap="none" rtlCol="0">
              <a:spAutoFit/>
            </a:bodyPr>
            <a:lstStyle/>
            <a:p>
              <a:r>
                <a:rPr lang="en-US" b="1" dirty="0">
                  <a:solidFill>
                    <a:schemeClr val="tx1"/>
                  </a:solidFill>
                </a:rPr>
                <a:t>22 Total Participants</a:t>
              </a:r>
            </a:p>
          </p:txBody>
        </p:sp>
        <p:sp>
          <p:nvSpPr>
            <p:cNvPr id="10" name="TextBox 9">
              <a:extLst>
                <a:ext uri="{FF2B5EF4-FFF2-40B4-BE49-F238E27FC236}">
                  <a16:creationId xmlns:a16="http://schemas.microsoft.com/office/drawing/2014/main" id="{0EF61EB7-4C0D-4C5F-972D-E82202361571}"/>
                </a:ext>
              </a:extLst>
            </p:cNvPr>
            <p:cNvSpPr txBox="1"/>
            <p:nvPr/>
          </p:nvSpPr>
          <p:spPr>
            <a:xfrm>
              <a:off x="7277495" y="2260651"/>
              <a:ext cx="2334293" cy="738664"/>
            </a:xfrm>
            <a:prstGeom prst="rect">
              <a:avLst/>
            </a:prstGeom>
            <a:noFill/>
          </p:spPr>
          <p:txBody>
            <a:bodyPr wrap="none" rtlCol="0">
              <a:spAutoFit/>
            </a:bodyPr>
            <a:lstStyle/>
            <a:p>
              <a:r>
                <a:rPr lang="en-US" b="1" dirty="0"/>
                <a:t>18</a:t>
              </a:r>
              <a:r>
                <a:rPr lang="en-US" dirty="0"/>
                <a:t> Academic Researchers </a:t>
              </a:r>
            </a:p>
            <a:p>
              <a:endParaRPr lang="en-US" dirty="0"/>
            </a:p>
            <a:p>
              <a:r>
                <a:rPr lang="en-US" b="1" dirty="0"/>
                <a:t>4</a:t>
              </a:r>
              <a:r>
                <a:rPr lang="en-US" dirty="0"/>
                <a:t> Industry Scientists</a:t>
              </a:r>
            </a:p>
          </p:txBody>
        </p:sp>
        <p:sp>
          <p:nvSpPr>
            <p:cNvPr id="21" name="TextBox 20">
              <a:extLst>
                <a:ext uri="{FF2B5EF4-FFF2-40B4-BE49-F238E27FC236}">
                  <a16:creationId xmlns:a16="http://schemas.microsoft.com/office/drawing/2014/main" id="{325D0E06-1B61-4320-BAD3-F7BB19E63519}"/>
                </a:ext>
              </a:extLst>
            </p:cNvPr>
            <p:cNvSpPr txBox="1"/>
            <p:nvPr/>
          </p:nvSpPr>
          <p:spPr>
            <a:xfrm>
              <a:off x="6007509" y="2260651"/>
              <a:ext cx="1260281" cy="738664"/>
            </a:xfrm>
            <a:prstGeom prst="rect">
              <a:avLst/>
            </a:prstGeom>
            <a:noFill/>
          </p:spPr>
          <p:txBody>
            <a:bodyPr wrap="none" rtlCol="0">
              <a:spAutoFit/>
            </a:bodyPr>
            <a:lstStyle/>
            <a:p>
              <a:r>
                <a:rPr lang="en-US" b="1" dirty="0"/>
                <a:t>9</a:t>
              </a:r>
              <a:r>
                <a:rPr lang="en-US" dirty="0"/>
                <a:t> Universities</a:t>
              </a:r>
            </a:p>
            <a:p>
              <a:endParaRPr lang="en-US" dirty="0"/>
            </a:p>
            <a:p>
              <a:r>
                <a:rPr lang="en-US" b="1" dirty="0"/>
                <a:t>2</a:t>
              </a:r>
              <a:r>
                <a:rPr lang="en-US" dirty="0"/>
                <a:t> Companies</a:t>
              </a:r>
            </a:p>
          </p:txBody>
        </p:sp>
        <p:cxnSp>
          <p:nvCxnSpPr>
            <p:cNvPr id="12" name="Straight Connector 11">
              <a:extLst>
                <a:ext uri="{FF2B5EF4-FFF2-40B4-BE49-F238E27FC236}">
                  <a16:creationId xmlns:a16="http://schemas.microsoft.com/office/drawing/2014/main" id="{42124927-BDC2-4CAA-BE4E-3E44F865F0C3}"/>
                </a:ext>
              </a:extLst>
            </p:cNvPr>
            <p:cNvCxnSpPr>
              <a:cxnSpLocks/>
            </p:cNvCxnSpPr>
            <p:nvPr/>
          </p:nvCxnSpPr>
          <p:spPr>
            <a:xfrm flipV="1">
              <a:off x="7257831" y="2305455"/>
              <a:ext cx="0" cy="66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637C4BB-B20D-4132-8614-C68E2B73CBA2}"/>
                </a:ext>
              </a:extLst>
            </p:cNvPr>
            <p:cNvCxnSpPr>
              <a:cxnSpLocks/>
            </p:cNvCxnSpPr>
            <p:nvPr/>
          </p:nvCxnSpPr>
          <p:spPr>
            <a:xfrm flipV="1">
              <a:off x="6115664" y="2629983"/>
              <a:ext cx="3352800"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BCC42A2A-5AC0-4E00-BD90-CAB918C16F90}"/>
              </a:ext>
            </a:extLst>
          </p:cNvPr>
          <p:cNvSpPr txBox="1"/>
          <p:nvPr/>
        </p:nvSpPr>
        <p:spPr>
          <a:xfrm>
            <a:off x="9707013" y="4582490"/>
            <a:ext cx="1526380" cy="307777"/>
          </a:xfrm>
          <a:prstGeom prst="rect">
            <a:avLst/>
          </a:prstGeom>
          <a:noFill/>
        </p:spPr>
        <p:txBody>
          <a:bodyPr wrap="none" rtlCol="0">
            <a:spAutoFit/>
          </a:bodyPr>
          <a:lstStyle/>
          <a:p>
            <a:r>
              <a:rPr lang="en-US" b="1" dirty="0"/>
              <a:t>Topics Covered</a:t>
            </a:r>
          </a:p>
        </p:txBody>
      </p:sp>
      <p:sp>
        <p:nvSpPr>
          <p:cNvPr id="22" name="TextBox 21">
            <a:extLst>
              <a:ext uri="{FF2B5EF4-FFF2-40B4-BE49-F238E27FC236}">
                <a16:creationId xmlns:a16="http://schemas.microsoft.com/office/drawing/2014/main" id="{A18323D1-066E-4621-B3CA-BE6135F1F131}"/>
              </a:ext>
            </a:extLst>
          </p:cNvPr>
          <p:cNvSpPr txBox="1"/>
          <p:nvPr/>
        </p:nvSpPr>
        <p:spPr>
          <a:xfrm>
            <a:off x="8918267" y="4812675"/>
            <a:ext cx="3307491" cy="1169551"/>
          </a:xfrm>
          <a:prstGeom prst="rect">
            <a:avLst/>
          </a:prstGeom>
          <a:noFill/>
        </p:spPr>
        <p:txBody>
          <a:bodyPr wrap="square" rtlCol="0">
            <a:spAutoFit/>
          </a:bodyPr>
          <a:lstStyle/>
          <a:p>
            <a:pPr marL="285750" indent="-285750">
              <a:buFont typeface="Arial" panose="020B0604020202020204" pitchFamily="34" charset="0"/>
              <a:buChar char="•"/>
            </a:pPr>
            <a:r>
              <a:rPr lang="en-US" dirty="0"/>
              <a:t>Glycomaterial Synthesis</a:t>
            </a:r>
          </a:p>
          <a:p>
            <a:pPr marL="285750" indent="-285750">
              <a:buFont typeface="Arial" panose="020B0604020202020204" pitchFamily="34" charset="0"/>
              <a:buChar char="•"/>
            </a:pPr>
            <a:r>
              <a:rPr lang="en-US" dirty="0"/>
              <a:t>Mass Spec., NMR, &amp; Rheometry</a:t>
            </a:r>
          </a:p>
          <a:p>
            <a:pPr marL="285750" indent="-285750">
              <a:buFont typeface="Arial" panose="020B0604020202020204" pitchFamily="34" charset="0"/>
              <a:buChar char="•"/>
            </a:pPr>
            <a:r>
              <a:rPr lang="en-US" dirty="0"/>
              <a:t>Chiroptical Spectroscopy</a:t>
            </a:r>
          </a:p>
          <a:p>
            <a:pPr marL="285750" indent="-285750">
              <a:buFont typeface="Arial" panose="020B0604020202020204" pitchFamily="34" charset="0"/>
              <a:buChar char="•"/>
            </a:pPr>
            <a:r>
              <a:rPr lang="en-US" dirty="0"/>
              <a:t>Carbohydrate Interactions</a:t>
            </a:r>
          </a:p>
          <a:p>
            <a:pPr marL="285750" indent="-285750">
              <a:buFont typeface="Arial" panose="020B0604020202020204" pitchFamily="34" charset="0"/>
              <a:buChar char="•"/>
            </a:pPr>
            <a:r>
              <a:rPr lang="en-US" dirty="0"/>
              <a:t>Computational Methods &amp; Modeling</a:t>
            </a:r>
          </a:p>
        </p:txBody>
      </p:sp>
      <p:pic>
        <p:nvPicPr>
          <p:cNvPr id="23" name="Picture 22" descr="Automated Glycan Assembly demonstration.">
            <a:extLst>
              <a:ext uri="{FF2B5EF4-FFF2-40B4-BE49-F238E27FC236}">
                <a16:creationId xmlns:a16="http://schemas.microsoft.com/office/drawing/2014/main" id="{20781757-B204-4C62-B3F6-26519BDB4739}"/>
              </a:ext>
            </a:extLst>
          </p:cNvPr>
          <p:cNvPicPr>
            <a:picLocks noChangeAspect="1"/>
          </p:cNvPicPr>
          <p:nvPr/>
        </p:nvPicPr>
        <p:blipFill rotWithShape="1">
          <a:blip r:embed="rId4"/>
          <a:srcRect l="4271" t="11356" r="6861" b="2142"/>
          <a:stretch/>
        </p:blipFill>
        <p:spPr>
          <a:xfrm>
            <a:off x="8918267" y="1967421"/>
            <a:ext cx="3121454" cy="2135526"/>
          </a:xfrm>
          <a:prstGeom prst="rect">
            <a:avLst/>
          </a:prstGeom>
          <a:ln w="19050">
            <a:solidFill>
              <a:schemeClr val="tx1"/>
            </a:solidFill>
          </a:ln>
        </p:spPr>
      </p:pic>
      <p:sp>
        <p:nvSpPr>
          <p:cNvPr id="35" name="Google Shape;70;p1">
            <a:extLst>
              <a:ext uri="{FF2B5EF4-FFF2-40B4-BE49-F238E27FC236}">
                <a16:creationId xmlns:a16="http://schemas.microsoft.com/office/drawing/2014/main" id="{E79E00D9-7282-4CDA-B7C5-1D9B51CD84DD}"/>
              </a:ext>
            </a:extLst>
          </p:cNvPr>
          <p:cNvSpPr txBox="1"/>
          <p:nvPr/>
        </p:nvSpPr>
        <p:spPr>
          <a:xfrm>
            <a:off x="5116066" y="5504280"/>
            <a:ext cx="3802201" cy="523220"/>
          </a:xfrm>
          <a:prstGeom prst="rect">
            <a:avLst/>
          </a:prstGeom>
          <a:solidFill>
            <a:schemeClr val="bg1"/>
          </a:solidFill>
          <a:ln w="19050">
            <a:solidFill>
              <a:schemeClr val="accent1"/>
            </a:solidFill>
          </a:ln>
        </p:spPr>
        <p:txBody>
          <a:bodyPr spcFirstLastPara="1" wrap="square" lIns="0" tIns="0" rIns="0" bIns="0" anchor="t" anchorCtr="0">
            <a:spAutoFit/>
          </a:bodyPr>
          <a:lstStyle/>
          <a:p>
            <a:pPr lvl="0" algn="ctr">
              <a:spcBef>
                <a:spcPts val="600"/>
              </a:spcBef>
              <a:spcAft>
                <a:spcPts val="600"/>
              </a:spcAft>
            </a:pPr>
            <a:r>
              <a:rPr lang="en-US" sz="1200" i="1" dirty="0">
                <a:solidFill>
                  <a:srgbClr val="FF0000"/>
                </a:solidFill>
                <a:latin typeface="Arial" panose="020B0604020202020204" pitchFamily="34" charset="0"/>
                <a:cs typeface="Arial" panose="020B0604020202020204" pitchFamily="34" charset="0"/>
              </a:rPr>
              <a:t>Small teams prepared and evaluated glycomaterial rheological properties during an interactive competition</a:t>
            </a:r>
            <a:endParaRPr lang="en-US" sz="1200" i="1" dirty="0">
              <a:solidFill>
                <a:srgbClr val="FF0000"/>
              </a:solidFill>
              <a:latin typeface="Arial" panose="020B0604020202020204" pitchFamily="34" charset="0"/>
              <a:cs typeface="Arial" panose="020B0604020202020204" pitchFamily="34" charset="0"/>
              <a:sym typeface="Arial"/>
            </a:endParaRPr>
          </a:p>
        </p:txBody>
      </p:sp>
      <p:pic>
        <p:nvPicPr>
          <p:cNvPr id="3" name="Picture 2" descr="Small teams prepared and evaluated glycomaterial rheological properties during an interactive competition.">
            <a:extLst>
              <a:ext uri="{FF2B5EF4-FFF2-40B4-BE49-F238E27FC236}">
                <a16:creationId xmlns:a16="http://schemas.microsoft.com/office/drawing/2014/main" id="{B47F900A-74FD-4488-B3E7-94AA412D3A27}"/>
              </a:ext>
            </a:extLst>
          </p:cNvPr>
          <p:cNvPicPr>
            <a:picLocks noChangeAspect="1"/>
          </p:cNvPicPr>
          <p:nvPr/>
        </p:nvPicPr>
        <p:blipFill>
          <a:blip r:embed="rId5"/>
          <a:stretch>
            <a:fillRect/>
          </a:stretch>
        </p:blipFill>
        <p:spPr>
          <a:xfrm>
            <a:off x="5155163" y="2996932"/>
            <a:ext cx="3653970" cy="247131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24819</TotalTime>
  <Words>614</Words>
  <Application>Microsoft Office PowerPoint</Application>
  <PresentationFormat>Widescreen</PresentationFormat>
  <Paragraphs>28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Noto Sans Symbols</vt:lpstr>
      <vt:lpstr>Arial</vt:lpstr>
      <vt:lpstr>Office Theme</vt:lpstr>
      <vt:lpstr>GlycoMIP Hosts 2nd Annual Summer School at VT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GlycoMIP “graduates” first Summer Undergraduate Research Fellow</dc:title>
  <dc:creator>TD</dc:creator>
  <cp:lastModifiedBy>Williams, Catherine</cp:lastModifiedBy>
  <cp:revision>123</cp:revision>
  <dcterms:created xsi:type="dcterms:W3CDTF">2017-10-05T17:34:54Z</dcterms:created>
  <dcterms:modified xsi:type="dcterms:W3CDTF">2023-03-22T14:19:40Z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e091bbe8-9f82-4448-ad06-d7464b84d2d8</vt:lpwstr>
  </property>
  <property fmtid="{D5CDD505-2E9C-101B-9397-08002B2CF9AE}" pid="3" name="ContainsCUI">
    <vt:lpwstr>No</vt:lpwstr>
  </property>
</Properties>
</file>