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
  </p:notesMasterIdLst>
  <p:sldIdLst>
    <p:sldId id="256" r:id="rId2"/>
  </p:sldIdLst>
  <p:sldSz cx="12192000" cy="6858000"/>
  <p:notesSz cx="7010400" cy="9296400"/>
  <p:embeddedFontLst>
    <p:embeddedFont>
      <p:font typeface="Calibri" panose="020F0502020204030204" pitchFamily="34" charset="0"/>
      <p:regular r:id="rId4"/>
      <p:bold r:id="rId5"/>
      <p:italic r:id="rId6"/>
      <p:boldItalic r:id="rId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2" roundtripDataSignature="AMtx7mjkSiwU40PT6/UoZg2uLiIaqIp9u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05"/>
    <p:restoredTop sz="95097" autoAdjust="0"/>
  </p:normalViewPr>
  <p:slideViewPr>
    <p:cSldViewPr snapToGrid="0" showGuides="1">
      <p:cViewPr varScale="1">
        <p:scale>
          <a:sx n="79" d="100"/>
          <a:sy n="79" d="100"/>
        </p:scale>
        <p:origin x="797" y="43"/>
      </p:cViewPr>
      <p:guideLst>
        <p:guide orient="horz" pos="2160"/>
        <p:guide pos="3840"/>
      </p:guideLst>
    </p:cSldViewPr>
  </p:slideViewPr>
  <p:notesTextViewPr>
    <p:cViewPr>
      <p:scale>
        <a:sx n="1" d="1"/>
        <a:sy n="1" d="1"/>
      </p:scale>
      <p:origin x="0" y="0"/>
    </p:cViewPr>
  </p:notesTextViewPr>
  <p:notesViewPr>
    <p:cSldViewPr snapToGrid="0" showGuides="1">
      <p:cViewPr varScale="1">
        <p:scale>
          <a:sx n="96" d="100"/>
          <a:sy n="96" d="100"/>
        </p:scale>
        <p:origin x="355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customschemas.google.com/relationships/presentationmetadata" Target="meta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5" Type="http://schemas.openxmlformats.org/officeDocument/2006/relationships/font" Target="fonts/font2.fntdata"/><Relationship Id="rId15" Type="http://schemas.openxmlformats.org/officeDocument/2006/relationships/theme" Target="theme/theme1.xml"/><Relationship Id="rId4" Type="http://schemas.openxmlformats.org/officeDocument/2006/relationships/font" Target="fonts/font1.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1"/>
            <a:ext cx="3037840" cy="466434"/>
          </a:xfrm>
          <a:prstGeom prst="rect">
            <a:avLst/>
          </a:prstGeom>
          <a:noFill/>
          <a:ln>
            <a:noFill/>
          </a:ln>
        </p:spPr>
        <p:txBody>
          <a:bodyPr spcFirstLastPara="1" wrap="square" lIns="93150" tIns="46575" rIns="93150" bIns="465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970938" y="1"/>
            <a:ext cx="3037840" cy="466434"/>
          </a:xfrm>
          <a:prstGeom prst="rect">
            <a:avLst/>
          </a:prstGeom>
          <a:noFill/>
          <a:ln>
            <a:noFill/>
          </a:ln>
        </p:spPr>
        <p:txBody>
          <a:bodyPr spcFirstLastPara="1" wrap="square" lIns="93150" tIns="46575" rIns="93150" bIns="465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3"/>
            <a:ext cx="5608320" cy="3660458"/>
          </a:xfrm>
          <a:prstGeom prst="rect">
            <a:avLst/>
          </a:prstGeom>
          <a:noFill/>
          <a:ln>
            <a:noFill/>
          </a:ln>
        </p:spPr>
        <p:txBody>
          <a:bodyPr spcFirstLastPara="1" wrap="square" lIns="93150" tIns="46575" rIns="93150" bIns="465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8"/>
            <a:ext cx="3037840" cy="466433"/>
          </a:xfrm>
          <a:prstGeom prst="rect">
            <a:avLst/>
          </a:prstGeom>
          <a:noFill/>
          <a:ln>
            <a:noFill/>
          </a:ln>
        </p:spPr>
        <p:txBody>
          <a:bodyPr spcFirstLastPara="1" wrap="square" lIns="93150" tIns="46575" rIns="93150" bIns="465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970938" y="8829968"/>
            <a:ext cx="3037840" cy="466433"/>
          </a:xfrm>
          <a:prstGeom prst="rect">
            <a:avLst/>
          </a:prstGeom>
          <a:noFill/>
          <a:ln>
            <a:noFill/>
          </a:ln>
        </p:spPr>
        <p:txBody>
          <a:bodyPr spcFirstLastPara="1" wrap="square" lIns="93150" tIns="46575" rIns="93150"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 name="Google Shape;61;p1:notes"/>
          <p:cNvSpPr txBox="1">
            <a:spLocks noGrp="1"/>
          </p:cNvSpPr>
          <p:nvPr>
            <p:ph type="body" idx="1"/>
          </p:nvPr>
        </p:nvSpPr>
        <p:spPr>
          <a:xfrm>
            <a:off x="701040" y="4473893"/>
            <a:ext cx="5608320" cy="3660458"/>
          </a:xfrm>
          <a:prstGeom prst="rect">
            <a:avLst/>
          </a:prstGeom>
          <a:noFill/>
          <a:ln>
            <a:noFill/>
          </a:ln>
        </p:spPr>
        <p:txBody>
          <a:bodyPr spcFirstLastPara="1" wrap="square" lIns="93150" tIns="46575" rIns="93150" bIns="46575" anchor="t" anchorCtr="0">
            <a:noAutofit/>
          </a:bodyPr>
          <a:lstStyle/>
          <a:p>
            <a:pPr marL="0" lvl="0" indent="0" algn="just" rtl="0">
              <a:spcBef>
                <a:spcPts val="0"/>
              </a:spcBef>
              <a:spcAft>
                <a:spcPts val="0"/>
              </a:spcAft>
              <a:buNone/>
            </a:pPr>
            <a:r>
              <a:rPr lang="en-US" sz="1000" b="1" dirty="0">
                <a:latin typeface="Arial" panose="020B0604020202020204" pitchFamily="34" charset="0"/>
                <a:ea typeface="Helvetica Neue"/>
                <a:cs typeface="Arial" panose="020B0604020202020204" pitchFamily="34" charset="0"/>
                <a:sym typeface="Helvetica Neue"/>
              </a:rPr>
              <a:t>What Has Been Achieved: </a:t>
            </a:r>
            <a:r>
              <a:rPr lang="en-US" sz="1000" dirty="0">
                <a:latin typeface="Arial" panose="020B0604020202020204" pitchFamily="34" charset="0"/>
                <a:ea typeface="Helvetica Neue"/>
                <a:cs typeface="Arial" panose="020B0604020202020204" pitchFamily="34" charset="0"/>
                <a:sym typeface="Helvetica Neue"/>
              </a:rPr>
              <a:t>The first two commercially available automated glycan synthesizers in the United States were installed in the GlycoMIP user facility at Virginia Tech in late September 2021. The instruments, named Gottfried and Ingeborg, are the 11</a:t>
            </a:r>
            <a:r>
              <a:rPr lang="en-US" sz="1000" baseline="30000" dirty="0">
                <a:latin typeface="Arial" panose="020B0604020202020204" pitchFamily="34" charset="0"/>
                <a:ea typeface="Helvetica Neue"/>
                <a:cs typeface="Arial" panose="020B0604020202020204" pitchFamily="34" charset="0"/>
                <a:sym typeface="Helvetica Neue"/>
              </a:rPr>
              <a:t>th</a:t>
            </a:r>
            <a:r>
              <a:rPr lang="en-US" sz="1000" dirty="0">
                <a:latin typeface="Arial" panose="020B0604020202020204" pitchFamily="34" charset="0"/>
                <a:ea typeface="Helvetica Neue"/>
                <a:cs typeface="Arial" panose="020B0604020202020204" pitchFamily="34" charset="0"/>
                <a:sym typeface="Helvetica Neue"/>
              </a:rPr>
              <a:t> and 12</a:t>
            </a:r>
            <a:r>
              <a:rPr lang="en-US" sz="1000" baseline="30000" dirty="0">
                <a:latin typeface="Arial" panose="020B0604020202020204" pitchFamily="34" charset="0"/>
                <a:ea typeface="Helvetica Neue"/>
                <a:cs typeface="Arial" panose="020B0604020202020204" pitchFamily="34" charset="0"/>
                <a:sym typeface="Helvetica Neue"/>
              </a:rPr>
              <a:t>th</a:t>
            </a:r>
            <a:r>
              <a:rPr lang="en-US" sz="1000" dirty="0">
                <a:latin typeface="Arial" panose="020B0604020202020204" pitchFamily="34" charset="0"/>
                <a:ea typeface="Helvetica Neue"/>
                <a:cs typeface="Arial" panose="020B0604020202020204" pitchFamily="34" charset="0"/>
                <a:sym typeface="Helvetica Neue"/>
              </a:rPr>
              <a:t> instruments produced by GlycoUniverse. </a:t>
            </a:r>
            <a:r>
              <a:rPr lang="en-US" baseline="0" dirty="0">
                <a:solidFill>
                  <a:schemeClr val="dk1"/>
                </a:solidFill>
                <a:latin typeface="Arial" panose="020B0604020202020204" pitchFamily="34" charset="0"/>
                <a:ea typeface="Helvetica Neue"/>
                <a:cs typeface="Arial" panose="020B0604020202020204" pitchFamily="34" charset="0"/>
                <a:sym typeface="Helvetica Neue"/>
              </a:rPr>
              <a:t>Mario Salwiczek and Kim Le Mai Hoang, respectively the CEO and chief chemist of GlycoUniverse, traveled from Germany to install the instruments and provide training over the course of a week. The Glyconeers® use technology analogous to solid-phase peptide chemistry to systematically build sugars on a resin, producing a defined oligosaccharide.</a:t>
            </a:r>
            <a:endParaRPr lang="en-US" sz="1200" dirty="0">
              <a:solidFill>
                <a:srgbClr val="FF0000"/>
              </a:solidFill>
              <a:latin typeface="Arial" panose="020B0604020202020204" pitchFamily="34" charset="0"/>
              <a:ea typeface="Calibri"/>
              <a:cs typeface="Arial" panose="020B0604020202020204" pitchFamily="34" charset="0"/>
              <a:sym typeface="Calibri"/>
            </a:endParaRPr>
          </a:p>
          <a:p>
            <a:pPr marL="0" lvl="0" indent="0" algn="just" rtl="0">
              <a:spcBef>
                <a:spcPts val="0"/>
              </a:spcBef>
              <a:spcAft>
                <a:spcPts val="0"/>
              </a:spcAft>
              <a:buNone/>
            </a:pPr>
            <a:endParaRPr sz="1000" dirty="0">
              <a:solidFill>
                <a:srgbClr val="FF0000"/>
              </a:solidFill>
              <a:latin typeface="Arial" panose="020B0604020202020204" pitchFamily="34" charset="0"/>
              <a:ea typeface="Helvetica Neue"/>
              <a:cs typeface="Arial" panose="020B0604020202020204" pitchFamily="34" charset="0"/>
              <a:sym typeface="Helvetica Neue"/>
            </a:endParaRPr>
          </a:p>
          <a:p>
            <a:pPr marL="0" lvl="0" indent="0" algn="just" rtl="0">
              <a:spcBef>
                <a:spcPts val="0"/>
              </a:spcBef>
              <a:spcAft>
                <a:spcPts val="0"/>
              </a:spcAft>
              <a:buNone/>
            </a:pPr>
            <a:r>
              <a:rPr lang="en-US" sz="1000" b="1" dirty="0">
                <a:latin typeface="Arial" panose="020B0604020202020204" pitchFamily="34" charset="0"/>
                <a:ea typeface="Helvetica Neue"/>
                <a:cs typeface="Arial" panose="020B0604020202020204" pitchFamily="34" charset="0"/>
                <a:sym typeface="Helvetica Neue"/>
              </a:rPr>
              <a:t>Importance of the Achievement: </a:t>
            </a:r>
            <a:r>
              <a:rPr lang="en-US" sz="1000" dirty="0">
                <a:latin typeface="Arial" panose="020B0604020202020204" pitchFamily="34" charset="0"/>
                <a:ea typeface="Helvetica Neue"/>
                <a:cs typeface="Arial" panose="020B0604020202020204" pitchFamily="34" charset="0"/>
                <a:sym typeface="Helvetica Neue"/>
              </a:rPr>
              <a:t>The </a:t>
            </a:r>
            <a:r>
              <a:rPr lang="en-US" sz="1000" baseline="0" dirty="0">
                <a:solidFill>
                  <a:schemeClr val="dk1"/>
                </a:solidFill>
                <a:latin typeface="Arial" panose="020B0604020202020204" pitchFamily="34" charset="0"/>
                <a:ea typeface="Helvetica Neue"/>
                <a:cs typeface="Arial" panose="020B0604020202020204" pitchFamily="34" charset="0"/>
                <a:sym typeface="Helvetica Neue"/>
              </a:rPr>
              <a:t>Glyconeers®</a:t>
            </a:r>
            <a:r>
              <a:rPr lang="en-US" sz="1000" baseline="30000" dirty="0">
                <a:solidFill>
                  <a:schemeClr val="dk1"/>
                </a:solidFill>
                <a:latin typeface="Arial" panose="020B0604020202020204" pitchFamily="34" charset="0"/>
                <a:ea typeface="Helvetica Neue"/>
                <a:cs typeface="Arial" panose="020B0604020202020204" pitchFamily="34" charset="0"/>
                <a:sym typeface="Helvetica Neue"/>
              </a:rPr>
              <a:t> </a:t>
            </a:r>
            <a:r>
              <a:rPr lang="en-US" sz="1000" baseline="0" dirty="0">
                <a:solidFill>
                  <a:schemeClr val="dk1"/>
                </a:solidFill>
                <a:latin typeface="Arial" panose="020B0604020202020204" pitchFamily="34" charset="0"/>
                <a:ea typeface="Helvetica Neue"/>
                <a:cs typeface="Arial" panose="020B0604020202020204" pitchFamily="34" charset="0"/>
                <a:sym typeface="Helvetica Neue"/>
              </a:rPr>
              <a:t>enable us to rapidly generate complex glycans by precisely controlling the temperature, addition rates of reagents, and allow for solid-support purification after each reaction step. These instruments manufacture glycans at a rate of approximately 40 minutes per step and can produce a well-defined tetrasaccharide in as little as 8 hours. These are the only two instruments in the United States, providing GlycoMIP and the broader scientific community access to complex sugars. </a:t>
            </a:r>
            <a:endParaRPr lang="en-US" sz="1000" dirty="0">
              <a:latin typeface="Arial" panose="020B0604020202020204" pitchFamily="34" charset="0"/>
              <a:ea typeface="Helvetica Neue"/>
              <a:cs typeface="Arial" panose="020B0604020202020204" pitchFamily="34" charset="0"/>
              <a:sym typeface="Helvetica Neue"/>
            </a:endParaRPr>
          </a:p>
          <a:p>
            <a:pPr marL="0" lvl="0" indent="0" algn="l" rtl="0">
              <a:spcBef>
                <a:spcPts val="0"/>
              </a:spcBef>
              <a:spcAft>
                <a:spcPts val="0"/>
              </a:spcAft>
              <a:buNone/>
            </a:pPr>
            <a:endParaRPr lang="en-US" sz="1000" dirty="0">
              <a:latin typeface="Arial" panose="020B0604020202020204" pitchFamily="34" charset="0"/>
              <a:ea typeface="Helvetica Neue"/>
              <a:cs typeface="Arial" panose="020B0604020202020204" pitchFamily="34" charset="0"/>
              <a:sym typeface="Helvetica Neue"/>
            </a:endParaRPr>
          </a:p>
          <a:p>
            <a:pPr marL="0" lvl="0" indent="0" algn="l" rtl="0">
              <a:spcBef>
                <a:spcPts val="0"/>
              </a:spcBef>
              <a:spcAft>
                <a:spcPts val="0"/>
              </a:spcAft>
              <a:buNone/>
            </a:pPr>
            <a:r>
              <a:rPr lang="en-US" sz="1000" b="1" dirty="0">
                <a:latin typeface="Arial" panose="020B0604020202020204" pitchFamily="34" charset="0"/>
                <a:ea typeface="Helvetica Neue"/>
                <a:cs typeface="Arial" panose="020B0604020202020204" pitchFamily="34" charset="0"/>
                <a:sym typeface="Helvetica Neue"/>
              </a:rPr>
              <a:t>Unique Feature(s) of the MIP that Enabled this Achievement: </a:t>
            </a:r>
            <a:r>
              <a:rPr lang="en-US" sz="1000" dirty="0">
                <a:latin typeface="Arial" panose="020B0604020202020204" pitchFamily="34" charset="0"/>
                <a:ea typeface="Helvetica Neue"/>
                <a:cs typeface="Arial" panose="020B0604020202020204" pitchFamily="34" charset="0"/>
                <a:sym typeface="Helvetica Neue"/>
              </a:rPr>
              <a:t>The GlycoMIP user facility at Virginia Tech comprises 11 different instruments allowing us to produce and fully characterize glycomaterials in-house. The Glyconeers</a:t>
            </a:r>
            <a:r>
              <a:rPr lang="en-US" sz="1000" dirty="0">
                <a:solidFill>
                  <a:schemeClr val="dk1"/>
                </a:solidFill>
                <a:latin typeface="Arial" panose="020B0604020202020204" pitchFamily="34" charset="0"/>
                <a:ea typeface="Helvetica Neue"/>
                <a:cs typeface="Arial" panose="020B0604020202020204" pitchFamily="34" charset="0"/>
                <a:sym typeface="Helvetica Neue"/>
              </a:rPr>
              <a:t>®</a:t>
            </a:r>
            <a:r>
              <a:rPr lang="en-US" sz="1000" baseline="0" dirty="0">
                <a:latin typeface="Arial" panose="020B0604020202020204" pitchFamily="34" charset="0"/>
                <a:ea typeface="Helvetica Neue"/>
                <a:cs typeface="Arial" panose="020B0604020202020204" pitchFamily="34" charset="0"/>
                <a:sym typeface="Helvetica Neue"/>
              </a:rPr>
              <a:t> allow GlycoMIP to generate glycan arrays, prepare discrete glycomaterials for modeling and database generation, as well as labeled carbohydrates for glycobiological applications.</a:t>
            </a:r>
            <a:endParaRPr baseline="30000" dirty="0">
              <a:latin typeface="Arial" panose="020B0604020202020204" pitchFamily="34" charset="0"/>
              <a:cs typeface="Arial" panose="020B0604020202020204" pitchFamily="34" charset="0"/>
            </a:endParaRPr>
          </a:p>
          <a:p>
            <a:pPr marL="0" lvl="0" indent="0" algn="l" rtl="0">
              <a:spcBef>
                <a:spcPts val="0"/>
              </a:spcBef>
              <a:spcAft>
                <a:spcPts val="0"/>
              </a:spcAft>
              <a:buNone/>
            </a:pPr>
            <a:endParaRPr dirty="0">
              <a:latin typeface="Arial" panose="020B0604020202020204" pitchFamily="34" charset="0"/>
              <a:ea typeface="Helvetica Neue"/>
              <a:cs typeface="Arial" panose="020B0604020202020204" pitchFamily="34" charset="0"/>
              <a:sym typeface="Helvetica Neue"/>
            </a:endParaRPr>
          </a:p>
        </p:txBody>
      </p:sp>
      <p:sp>
        <p:nvSpPr>
          <p:cNvPr id="62" name="Google Shape;62;p1:notes"/>
          <p:cNvSpPr txBox="1">
            <a:spLocks noGrp="1"/>
          </p:cNvSpPr>
          <p:nvPr>
            <p:ph type="sldNum" idx="12"/>
          </p:nvPr>
        </p:nvSpPr>
        <p:spPr>
          <a:xfrm>
            <a:off x="3970938" y="8829968"/>
            <a:ext cx="3037840" cy="466433"/>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a:t>
            </a:fld>
            <a:endParaRPr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5"/>
        <p:cNvGrpSpPr/>
        <p:nvPr/>
      </p:nvGrpSpPr>
      <p:grpSpPr>
        <a:xfrm>
          <a:off x="0" y="0"/>
          <a:ext cx="0" cy="0"/>
          <a:chOff x="0" y="0"/>
          <a:chExt cx="0" cy="0"/>
        </a:xfrm>
      </p:grpSpPr>
      <p:sp>
        <p:nvSpPr>
          <p:cNvPr id="16" name="Google Shape;16;p3"/>
          <p:cNvSpPr txBox="1"/>
          <p:nvPr/>
        </p:nvSpPr>
        <p:spPr>
          <a:xfrm>
            <a:off x="1" y="3483"/>
            <a:ext cx="12191998" cy="769401"/>
          </a:xfrm>
          <a:prstGeom prst="rect">
            <a:avLst/>
          </a:prstGeom>
          <a:gradFill>
            <a:gsLst>
              <a:gs pos="0">
                <a:srgbClr val="FFFFFF"/>
              </a:gs>
              <a:gs pos="16000">
                <a:srgbClr val="FFFFFF"/>
              </a:gs>
              <a:gs pos="100000">
                <a:srgbClr val="4472C3"/>
              </a:gs>
            </a:gsLst>
            <a:path path="circle">
              <a:fillToRect l="50000" t="50000" r="50000" b="50000"/>
            </a:path>
            <a:tileRect/>
          </a:gra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400" b="1" dirty="0">
              <a:solidFill>
                <a:srgbClr val="0BC564"/>
              </a:solidFill>
              <a:latin typeface="Arial" panose="020B0604020202020204" pitchFamily="34" charset="0"/>
              <a:ea typeface="Arial"/>
              <a:cs typeface="Arial" panose="020B0604020202020204" pitchFamily="34" charset="0"/>
              <a:sym typeface="Arial"/>
            </a:endParaRPr>
          </a:p>
        </p:txBody>
      </p:sp>
      <p:sp>
        <p:nvSpPr>
          <p:cNvPr id="17" name="Google Shape;17;p3"/>
          <p:cNvSpPr txBox="1">
            <a:spLocks noGrp="1"/>
          </p:cNvSpPr>
          <p:nvPr>
            <p:ph type="body" idx="1"/>
          </p:nvPr>
        </p:nvSpPr>
        <p:spPr>
          <a:xfrm>
            <a:off x="505332" y="1334133"/>
            <a:ext cx="10962967" cy="435133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rgbClr val="BF9000"/>
              </a:buClr>
              <a:buSzPts val="2400"/>
              <a:buFont typeface="Noto Sans Symbols"/>
              <a:buChar char="⮚"/>
              <a:defRPr sz="2400">
                <a:latin typeface="Arial" panose="020B0604020202020204" pitchFamily="34" charset="0"/>
                <a:cs typeface="Arial" panose="020B0604020202020204" pitchFamily="34" charset="0"/>
              </a:defRPr>
            </a:lvl1pPr>
            <a:lvl2pPr marL="914400" lvl="1" indent="-340360" algn="l">
              <a:lnSpc>
                <a:spcPct val="90000"/>
              </a:lnSpc>
              <a:spcBef>
                <a:spcPts val="500"/>
              </a:spcBef>
              <a:spcAft>
                <a:spcPts val="0"/>
              </a:spcAft>
              <a:buClr>
                <a:srgbClr val="00B050"/>
              </a:buClr>
              <a:buSzPts val="1760"/>
              <a:buFont typeface="Noto Sans Symbols"/>
              <a:buChar char="❖"/>
              <a:defRPr sz="2000">
                <a:solidFill>
                  <a:srgbClr val="0070C0"/>
                </a:solidFill>
              </a:defRPr>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grpSp>
        <p:nvGrpSpPr>
          <p:cNvPr id="27" name="Google Shape;27;p3"/>
          <p:cNvGrpSpPr/>
          <p:nvPr/>
        </p:nvGrpSpPr>
        <p:grpSpPr>
          <a:xfrm>
            <a:off x="1" y="136525"/>
            <a:ext cx="3219519" cy="417702"/>
            <a:chOff x="0" y="261462"/>
            <a:chExt cx="3219519" cy="417702"/>
          </a:xfrm>
        </p:grpSpPr>
        <p:sp>
          <p:nvSpPr>
            <p:cNvPr id="28" name="Google Shape;28;p3"/>
            <p:cNvSpPr/>
            <p:nvPr/>
          </p:nvSpPr>
          <p:spPr>
            <a:xfrm>
              <a:off x="0" y="262753"/>
              <a:ext cx="2765425" cy="416411"/>
            </a:xfrm>
            <a:prstGeom prst="rect">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panose="020B0604020202020204" pitchFamily="34" charset="0"/>
                <a:ea typeface="Calibri"/>
                <a:cs typeface="Arial" panose="020B0604020202020204" pitchFamily="34" charset="0"/>
                <a:sym typeface="Calibri"/>
              </a:endParaRPr>
            </a:p>
          </p:txBody>
        </p:sp>
        <p:sp>
          <p:nvSpPr>
            <p:cNvPr id="29" name="Google Shape;29;p3"/>
            <p:cNvSpPr/>
            <p:nvPr/>
          </p:nvSpPr>
          <p:spPr>
            <a:xfrm>
              <a:off x="2762250" y="261462"/>
              <a:ext cx="457269" cy="417701"/>
            </a:xfrm>
            <a:prstGeom prst="rtTriangle">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panose="020B0604020202020204" pitchFamily="34" charset="0"/>
                <a:ea typeface="Calibri"/>
                <a:cs typeface="Arial" panose="020B0604020202020204" pitchFamily="34" charset="0"/>
                <a:sym typeface="Calibri"/>
              </a:endParaRPr>
            </a:p>
          </p:txBody>
        </p:sp>
      </p:grpSp>
      <p:grpSp>
        <p:nvGrpSpPr>
          <p:cNvPr id="30" name="Google Shape;30;p3"/>
          <p:cNvGrpSpPr/>
          <p:nvPr/>
        </p:nvGrpSpPr>
        <p:grpSpPr>
          <a:xfrm>
            <a:off x="4707584" y="807282"/>
            <a:ext cx="7484416" cy="444970"/>
            <a:chOff x="4707584" y="910048"/>
            <a:chExt cx="7484416" cy="444970"/>
          </a:xfrm>
        </p:grpSpPr>
        <p:sp>
          <p:nvSpPr>
            <p:cNvPr id="31" name="Google Shape;31;p3"/>
            <p:cNvSpPr/>
            <p:nvPr/>
          </p:nvSpPr>
          <p:spPr>
            <a:xfrm>
              <a:off x="5164853" y="910048"/>
              <a:ext cx="7027147" cy="444969"/>
            </a:xfrm>
            <a:prstGeom prst="rect">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panose="020B0604020202020204" pitchFamily="34" charset="0"/>
                <a:ea typeface="Calibri"/>
                <a:cs typeface="Arial" panose="020B0604020202020204" pitchFamily="34" charset="0"/>
                <a:sym typeface="Calibri"/>
              </a:endParaRPr>
            </a:p>
          </p:txBody>
        </p:sp>
        <p:sp>
          <p:nvSpPr>
            <p:cNvPr id="32" name="Google Shape;32;p3"/>
            <p:cNvSpPr/>
            <p:nvPr/>
          </p:nvSpPr>
          <p:spPr>
            <a:xfrm rot="10800000">
              <a:off x="4707584" y="910048"/>
              <a:ext cx="457269" cy="444970"/>
            </a:xfrm>
            <a:prstGeom prst="rtTriangle">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panose="020B0604020202020204" pitchFamily="34" charset="0"/>
                <a:ea typeface="Calibri"/>
                <a:cs typeface="Arial" panose="020B0604020202020204" pitchFamily="34" charset="0"/>
                <a:sym typeface="Calibri"/>
              </a:endParaRPr>
            </a:p>
          </p:txBody>
        </p:sp>
      </p:grpSp>
      <p:sp>
        <p:nvSpPr>
          <p:cNvPr id="34" name="Google Shape;34;p3"/>
          <p:cNvSpPr/>
          <p:nvPr/>
        </p:nvSpPr>
        <p:spPr>
          <a:xfrm>
            <a:off x="-3174" y="121591"/>
            <a:ext cx="2765425" cy="416411"/>
          </a:xfrm>
          <a:prstGeom prst="rect">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panose="020B0604020202020204" pitchFamily="34" charset="0"/>
              <a:ea typeface="Calibri"/>
              <a:cs typeface="Arial" panose="020B0604020202020204" pitchFamily="34" charset="0"/>
              <a:sym typeface="Calibri"/>
            </a:endParaRPr>
          </a:p>
        </p:txBody>
      </p:sp>
      <p:grpSp>
        <p:nvGrpSpPr>
          <p:cNvPr id="37" name="Google Shape;21;p3">
            <a:extLst>
              <a:ext uri="{FF2B5EF4-FFF2-40B4-BE49-F238E27FC236}">
                <a16:creationId xmlns:a16="http://schemas.microsoft.com/office/drawing/2014/main" id="{145A6F10-E194-4B65-950A-71983CA813BD}"/>
              </a:ext>
            </a:extLst>
          </p:cNvPr>
          <p:cNvGrpSpPr/>
          <p:nvPr userDrawn="1"/>
        </p:nvGrpSpPr>
        <p:grpSpPr>
          <a:xfrm>
            <a:off x="0" y="6678585"/>
            <a:ext cx="12192000" cy="653979"/>
            <a:chOff x="0" y="5927700"/>
            <a:chExt cx="12192000" cy="653979"/>
          </a:xfrm>
        </p:grpSpPr>
        <p:sp>
          <p:nvSpPr>
            <p:cNvPr id="38" name="Google Shape;22;p3">
              <a:extLst>
                <a:ext uri="{FF2B5EF4-FFF2-40B4-BE49-F238E27FC236}">
                  <a16:creationId xmlns:a16="http://schemas.microsoft.com/office/drawing/2014/main" id="{39D1F1D6-E478-4CB2-963E-1675F3CCF8E6}"/>
                </a:ext>
              </a:extLst>
            </p:cNvPr>
            <p:cNvSpPr/>
            <p:nvPr/>
          </p:nvSpPr>
          <p:spPr>
            <a:xfrm>
              <a:off x="0" y="5927700"/>
              <a:ext cx="12192000" cy="653979"/>
            </a:xfrm>
            <a:prstGeom prst="rect">
              <a:avLst/>
            </a:prstGeom>
            <a:gradFill>
              <a:gsLst>
                <a:gs pos="0">
                  <a:srgbClr val="F5F7FC"/>
                </a:gs>
                <a:gs pos="100000">
                  <a:srgbClr val="CFAECF"/>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panose="020B0604020202020204" pitchFamily="34" charset="0"/>
                <a:ea typeface="Times New Roman"/>
                <a:cs typeface="Arial" panose="020B0604020202020204" pitchFamily="34" charset="0"/>
                <a:sym typeface="Times New Roman"/>
              </a:endParaRPr>
            </a:p>
          </p:txBody>
        </p:sp>
        <p:pic>
          <p:nvPicPr>
            <p:cNvPr id="39" name="Google Shape;23;p3">
              <a:extLst>
                <a:ext uri="{FF2B5EF4-FFF2-40B4-BE49-F238E27FC236}">
                  <a16:creationId xmlns:a16="http://schemas.microsoft.com/office/drawing/2014/main" id="{87344447-DCCA-4769-87D7-9FDD08C6FAAE}"/>
                </a:ext>
              </a:extLst>
            </p:cNvPr>
            <p:cNvPicPr preferRelativeResize="0"/>
            <p:nvPr/>
          </p:nvPicPr>
          <p:blipFill rotWithShape="1">
            <a:blip r:embed="rId2">
              <a:alphaModFix/>
            </a:blip>
            <a:srcRect/>
            <a:stretch/>
          </p:blipFill>
          <p:spPr>
            <a:xfrm>
              <a:off x="872223" y="5961097"/>
              <a:ext cx="2200675" cy="547540"/>
            </a:xfrm>
            <a:prstGeom prst="rect">
              <a:avLst/>
            </a:prstGeom>
            <a:noFill/>
            <a:ln>
              <a:noFill/>
            </a:ln>
          </p:spPr>
        </p:pic>
        <p:sp>
          <p:nvSpPr>
            <p:cNvPr id="40" name="Google Shape;24;p3">
              <a:extLst>
                <a:ext uri="{FF2B5EF4-FFF2-40B4-BE49-F238E27FC236}">
                  <a16:creationId xmlns:a16="http://schemas.microsoft.com/office/drawing/2014/main" id="{A220D1ED-4F3F-415B-92BB-2496E8A5659D}"/>
                </a:ext>
              </a:extLst>
            </p:cNvPr>
            <p:cNvSpPr/>
            <p:nvPr/>
          </p:nvSpPr>
          <p:spPr>
            <a:xfrm>
              <a:off x="2970976" y="6140572"/>
              <a:ext cx="2877205" cy="2308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b="0" i="1" dirty="0">
                  <a:solidFill>
                    <a:schemeClr val="accent1"/>
                  </a:solidFill>
                  <a:latin typeface="Arial" panose="020B0604020202020204" pitchFamily="34" charset="0"/>
                  <a:ea typeface="Arial"/>
                  <a:cs typeface="Arial" panose="020B0604020202020204" pitchFamily="34" charset="0"/>
                  <a:sym typeface="Arial"/>
                </a:rPr>
                <a:t>Where Materials Begin and Society Benefits</a:t>
              </a:r>
              <a:endParaRPr dirty="0">
                <a:latin typeface="Arial" panose="020B0604020202020204" pitchFamily="34" charset="0"/>
                <a:cs typeface="Arial" panose="020B0604020202020204" pitchFamily="34" charset="0"/>
              </a:endParaRPr>
            </a:p>
          </p:txBody>
        </p:sp>
        <p:pic>
          <p:nvPicPr>
            <p:cNvPr id="41" name="Google Shape;25;p3" descr="G:\Apodaca Work Current\NSF logo\NEW NSF Logo Design\Final\BitmapLogo_NOLayers_F.png">
              <a:extLst>
                <a:ext uri="{FF2B5EF4-FFF2-40B4-BE49-F238E27FC236}">
                  <a16:creationId xmlns:a16="http://schemas.microsoft.com/office/drawing/2014/main" id="{1972425C-270F-4FF9-B6FC-2494708E2886}"/>
                </a:ext>
              </a:extLst>
            </p:cNvPr>
            <p:cNvPicPr preferRelativeResize="0"/>
            <p:nvPr/>
          </p:nvPicPr>
          <p:blipFill rotWithShape="1">
            <a:blip r:embed="rId3">
              <a:alphaModFix/>
            </a:blip>
            <a:srcRect/>
            <a:stretch/>
          </p:blipFill>
          <p:spPr>
            <a:xfrm>
              <a:off x="114546" y="5946808"/>
              <a:ext cx="616493" cy="619937"/>
            </a:xfrm>
            <a:prstGeom prst="rect">
              <a:avLst/>
            </a:prstGeom>
            <a:noFill/>
            <a:ln>
              <a:noFill/>
            </a:ln>
          </p:spPr>
        </p:pic>
      </p:grpSp>
      <p:pic>
        <p:nvPicPr>
          <p:cNvPr id="36" name="Google Shape;71;p1">
            <a:extLst>
              <a:ext uri="{FF2B5EF4-FFF2-40B4-BE49-F238E27FC236}">
                <a16:creationId xmlns:a16="http://schemas.microsoft.com/office/drawing/2014/main" id="{6456D77D-2EBE-48E3-B3A7-B8A86681AD5A}"/>
              </a:ext>
            </a:extLst>
          </p:cNvPr>
          <p:cNvPicPr preferRelativeResize="0"/>
          <p:nvPr userDrawn="1"/>
        </p:nvPicPr>
        <p:blipFill rotWithShape="1">
          <a:blip r:embed="rId4">
            <a:alphaModFix/>
          </a:blip>
          <a:srcRect/>
          <a:stretch/>
        </p:blipFill>
        <p:spPr>
          <a:xfrm>
            <a:off x="9681327" y="6678838"/>
            <a:ext cx="2495449" cy="714425"/>
          </a:xfrm>
          <a:prstGeom prst="rect">
            <a:avLst/>
          </a:prstGeom>
          <a:noFill/>
          <a:ln>
            <a:noFill/>
          </a:ln>
        </p:spPr>
      </p:pic>
      <p:sp>
        <p:nvSpPr>
          <p:cNvPr id="2" name="hcSlideMaster.Title and ContentHeader">
            <a:extLst>
              <a:ext uri="{FF2B5EF4-FFF2-40B4-BE49-F238E27FC236}">
                <a16:creationId xmlns:a16="http://schemas.microsoft.com/office/drawing/2014/main" id="{B3945955-92C5-E8C1-5F84-E3DDD926917C}"/>
              </a:ext>
            </a:extLst>
          </p:cNvPr>
          <p:cNvSpPr txBox="1"/>
          <p:nvPr userDrawn="1"/>
        </p:nvSpPr>
        <p:spPr>
          <a:xfrm>
            <a:off x="0" y="0"/>
            <a:ext cx="12192000" cy="307777"/>
          </a:xfrm>
          <a:prstGeom prst="rect">
            <a:avLst/>
          </a:prstGeom>
          <a:noFill/>
        </p:spPr>
        <p:txBody>
          <a:bodyPr vert="horz" rtlCol="0">
            <a:spAutoFit/>
          </a:bodyPr>
          <a:lstStyle/>
          <a:p>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TITUS">
    <p:spTree>
      <p:nvGrpSpPr>
        <p:cNvPr id="1" name="Shape 15"/>
        <p:cNvGrpSpPr/>
        <p:nvPr/>
      </p:nvGrpSpPr>
      <p:grpSpPr>
        <a:xfrm>
          <a:off x="0" y="0"/>
          <a:ext cx="0" cy="0"/>
          <a:chOff x="0" y="0"/>
          <a:chExt cx="0" cy="0"/>
        </a:xfrm>
      </p:grpSpPr>
      <p:sp>
        <p:nvSpPr>
          <p:cNvPr id="16" name="Google Shape;16;p3"/>
          <p:cNvSpPr txBox="1"/>
          <p:nvPr/>
        </p:nvSpPr>
        <p:spPr>
          <a:xfrm>
            <a:off x="1" y="3483"/>
            <a:ext cx="12191998" cy="769401"/>
          </a:xfrm>
          <a:prstGeom prst="rect">
            <a:avLst/>
          </a:prstGeom>
          <a:gradFill>
            <a:gsLst>
              <a:gs pos="0">
                <a:srgbClr val="FFFFFF"/>
              </a:gs>
              <a:gs pos="16000">
                <a:srgbClr val="FFFFFF"/>
              </a:gs>
              <a:gs pos="100000">
                <a:srgbClr val="4472C3"/>
              </a:gs>
            </a:gsLst>
            <a:path path="circle">
              <a:fillToRect l="50000" t="50000" r="50000" b="50000"/>
            </a:path>
            <a:tileRect/>
          </a:gra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400" b="1" dirty="0">
              <a:solidFill>
                <a:srgbClr val="0BC564"/>
              </a:solidFill>
              <a:latin typeface="Arial" panose="020B0604020202020204" pitchFamily="34" charset="0"/>
              <a:ea typeface="Arial"/>
              <a:cs typeface="Arial" panose="020B0604020202020204" pitchFamily="34" charset="0"/>
              <a:sym typeface="Arial"/>
            </a:endParaRPr>
          </a:p>
        </p:txBody>
      </p:sp>
      <p:sp>
        <p:nvSpPr>
          <p:cNvPr id="17" name="Google Shape;17;p3"/>
          <p:cNvSpPr txBox="1">
            <a:spLocks noGrp="1"/>
          </p:cNvSpPr>
          <p:nvPr>
            <p:ph type="body" idx="1"/>
          </p:nvPr>
        </p:nvSpPr>
        <p:spPr>
          <a:xfrm>
            <a:off x="505332" y="1334133"/>
            <a:ext cx="10962967" cy="435133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rgbClr val="BF9000"/>
              </a:buClr>
              <a:buSzPts val="2400"/>
              <a:buFont typeface="Noto Sans Symbols"/>
              <a:buChar char="⮚"/>
              <a:defRPr sz="2400">
                <a:latin typeface="Arial" panose="020B0604020202020204" pitchFamily="34" charset="0"/>
                <a:cs typeface="Arial" panose="020B0604020202020204" pitchFamily="34" charset="0"/>
              </a:defRPr>
            </a:lvl1pPr>
            <a:lvl2pPr marL="914400" lvl="1" indent="-340360" algn="l">
              <a:lnSpc>
                <a:spcPct val="90000"/>
              </a:lnSpc>
              <a:spcBef>
                <a:spcPts val="500"/>
              </a:spcBef>
              <a:spcAft>
                <a:spcPts val="0"/>
              </a:spcAft>
              <a:buClr>
                <a:srgbClr val="00B050"/>
              </a:buClr>
              <a:buSzPts val="1760"/>
              <a:buFont typeface="Noto Sans Symbols"/>
              <a:buChar char="❖"/>
              <a:defRPr sz="2000">
                <a:solidFill>
                  <a:srgbClr val="0070C0"/>
                </a:solidFill>
              </a:defRPr>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grpSp>
        <p:nvGrpSpPr>
          <p:cNvPr id="27" name="Google Shape;27;p3"/>
          <p:cNvGrpSpPr/>
          <p:nvPr/>
        </p:nvGrpSpPr>
        <p:grpSpPr>
          <a:xfrm>
            <a:off x="1" y="136525"/>
            <a:ext cx="3219519" cy="417702"/>
            <a:chOff x="0" y="261462"/>
            <a:chExt cx="3219519" cy="417702"/>
          </a:xfrm>
        </p:grpSpPr>
        <p:sp>
          <p:nvSpPr>
            <p:cNvPr id="28" name="Google Shape;28;p3"/>
            <p:cNvSpPr/>
            <p:nvPr/>
          </p:nvSpPr>
          <p:spPr>
            <a:xfrm>
              <a:off x="0" y="262753"/>
              <a:ext cx="2765425" cy="416411"/>
            </a:xfrm>
            <a:prstGeom prst="rect">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panose="020B0604020202020204" pitchFamily="34" charset="0"/>
                <a:ea typeface="Calibri"/>
                <a:cs typeface="Arial" panose="020B0604020202020204" pitchFamily="34" charset="0"/>
                <a:sym typeface="Calibri"/>
              </a:endParaRPr>
            </a:p>
          </p:txBody>
        </p:sp>
        <p:sp>
          <p:nvSpPr>
            <p:cNvPr id="29" name="Google Shape;29;p3"/>
            <p:cNvSpPr/>
            <p:nvPr/>
          </p:nvSpPr>
          <p:spPr>
            <a:xfrm>
              <a:off x="2762250" y="261462"/>
              <a:ext cx="457269" cy="417701"/>
            </a:xfrm>
            <a:prstGeom prst="rtTriangle">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panose="020B0604020202020204" pitchFamily="34" charset="0"/>
                <a:ea typeface="Calibri"/>
                <a:cs typeface="Arial" panose="020B0604020202020204" pitchFamily="34" charset="0"/>
                <a:sym typeface="Calibri"/>
              </a:endParaRPr>
            </a:p>
          </p:txBody>
        </p:sp>
      </p:grpSp>
      <p:grpSp>
        <p:nvGrpSpPr>
          <p:cNvPr id="30" name="Google Shape;30;p3"/>
          <p:cNvGrpSpPr/>
          <p:nvPr/>
        </p:nvGrpSpPr>
        <p:grpSpPr>
          <a:xfrm>
            <a:off x="4707584" y="807282"/>
            <a:ext cx="7484416" cy="444970"/>
            <a:chOff x="4707584" y="910048"/>
            <a:chExt cx="7484416" cy="444970"/>
          </a:xfrm>
        </p:grpSpPr>
        <p:sp>
          <p:nvSpPr>
            <p:cNvPr id="31" name="Google Shape;31;p3"/>
            <p:cNvSpPr/>
            <p:nvPr/>
          </p:nvSpPr>
          <p:spPr>
            <a:xfrm>
              <a:off x="5164853" y="910048"/>
              <a:ext cx="7027147" cy="444969"/>
            </a:xfrm>
            <a:prstGeom prst="rect">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panose="020B0604020202020204" pitchFamily="34" charset="0"/>
                <a:ea typeface="Calibri"/>
                <a:cs typeface="Arial" panose="020B0604020202020204" pitchFamily="34" charset="0"/>
                <a:sym typeface="Calibri"/>
              </a:endParaRPr>
            </a:p>
          </p:txBody>
        </p:sp>
        <p:sp>
          <p:nvSpPr>
            <p:cNvPr id="32" name="Google Shape;32;p3"/>
            <p:cNvSpPr/>
            <p:nvPr/>
          </p:nvSpPr>
          <p:spPr>
            <a:xfrm rot="10800000">
              <a:off x="4707584" y="910048"/>
              <a:ext cx="457269" cy="444970"/>
            </a:xfrm>
            <a:prstGeom prst="rtTriangle">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panose="020B0604020202020204" pitchFamily="34" charset="0"/>
                <a:ea typeface="Calibri"/>
                <a:cs typeface="Arial" panose="020B0604020202020204" pitchFamily="34" charset="0"/>
                <a:sym typeface="Calibri"/>
              </a:endParaRPr>
            </a:p>
          </p:txBody>
        </p:sp>
      </p:grpSp>
      <p:sp>
        <p:nvSpPr>
          <p:cNvPr id="34" name="Google Shape;34;p3"/>
          <p:cNvSpPr/>
          <p:nvPr/>
        </p:nvSpPr>
        <p:spPr>
          <a:xfrm>
            <a:off x="-3174" y="121591"/>
            <a:ext cx="2765425" cy="416411"/>
          </a:xfrm>
          <a:prstGeom prst="rect">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panose="020B0604020202020204" pitchFamily="34" charset="0"/>
              <a:ea typeface="Calibri"/>
              <a:cs typeface="Arial" panose="020B0604020202020204" pitchFamily="34" charset="0"/>
              <a:sym typeface="Calibri"/>
            </a:endParaRPr>
          </a:p>
        </p:txBody>
      </p:sp>
      <p:grpSp>
        <p:nvGrpSpPr>
          <p:cNvPr id="37" name="Google Shape;21;p3">
            <a:extLst>
              <a:ext uri="{FF2B5EF4-FFF2-40B4-BE49-F238E27FC236}">
                <a16:creationId xmlns:a16="http://schemas.microsoft.com/office/drawing/2014/main" id="{145A6F10-E194-4B65-950A-71983CA813BD}"/>
              </a:ext>
            </a:extLst>
          </p:cNvPr>
          <p:cNvGrpSpPr/>
          <p:nvPr userDrawn="1"/>
        </p:nvGrpSpPr>
        <p:grpSpPr>
          <a:xfrm>
            <a:off x="0" y="6678585"/>
            <a:ext cx="12192000" cy="653979"/>
            <a:chOff x="0" y="5927700"/>
            <a:chExt cx="12192000" cy="653979"/>
          </a:xfrm>
        </p:grpSpPr>
        <p:sp>
          <p:nvSpPr>
            <p:cNvPr id="38" name="Google Shape;22;p3">
              <a:extLst>
                <a:ext uri="{FF2B5EF4-FFF2-40B4-BE49-F238E27FC236}">
                  <a16:creationId xmlns:a16="http://schemas.microsoft.com/office/drawing/2014/main" id="{39D1F1D6-E478-4CB2-963E-1675F3CCF8E6}"/>
                </a:ext>
              </a:extLst>
            </p:cNvPr>
            <p:cNvSpPr/>
            <p:nvPr/>
          </p:nvSpPr>
          <p:spPr>
            <a:xfrm>
              <a:off x="0" y="5927700"/>
              <a:ext cx="12192000" cy="653979"/>
            </a:xfrm>
            <a:prstGeom prst="rect">
              <a:avLst/>
            </a:prstGeom>
            <a:gradFill>
              <a:gsLst>
                <a:gs pos="0">
                  <a:srgbClr val="F5F7FC"/>
                </a:gs>
                <a:gs pos="100000">
                  <a:srgbClr val="CFAECF"/>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panose="020B0604020202020204" pitchFamily="34" charset="0"/>
                <a:ea typeface="Times New Roman"/>
                <a:cs typeface="Arial" panose="020B0604020202020204" pitchFamily="34" charset="0"/>
                <a:sym typeface="Times New Roman"/>
              </a:endParaRPr>
            </a:p>
          </p:txBody>
        </p:sp>
        <p:pic>
          <p:nvPicPr>
            <p:cNvPr id="39" name="Google Shape;23;p3">
              <a:extLst>
                <a:ext uri="{FF2B5EF4-FFF2-40B4-BE49-F238E27FC236}">
                  <a16:creationId xmlns:a16="http://schemas.microsoft.com/office/drawing/2014/main" id="{87344447-DCCA-4769-87D7-9FDD08C6FAAE}"/>
                </a:ext>
              </a:extLst>
            </p:cNvPr>
            <p:cNvPicPr preferRelativeResize="0"/>
            <p:nvPr/>
          </p:nvPicPr>
          <p:blipFill rotWithShape="1">
            <a:blip r:embed="rId2">
              <a:alphaModFix/>
            </a:blip>
            <a:srcRect/>
            <a:stretch/>
          </p:blipFill>
          <p:spPr>
            <a:xfrm>
              <a:off x="872223" y="5961097"/>
              <a:ext cx="2200675" cy="547540"/>
            </a:xfrm>
            <a:prstGeom prst="rect">
              <a:avLst/>
            </a:prstGeom>
            <a:noFill/>
            <a:ln>
              <a:noFill/>
            </a:ln>
          </p:spPr>
        </p:pic>
        <p:sp>
          <p:nvSpPr>
            <p:cNvPr id="40" name="Google Shape;24;p3">
              <a:extLst>
                <a:ext uri="{FF2B5EF4-FFF2-40B4-BE49-F238E27FC236}">
                  <a16:creationId xmlns:a16="http://schemas.microsoft.com/office/drawing/2014/main" id="{A220D1ED-4F3F-415B-92BB-2496E8A5659D}"/>
                </a:ext>
              </a:extLst>
            </p:cNvPr>
            <p:cNvSpPr/>
            <p:nvPr/>
          </p:nvSpPr>
          <p:spPr>
            <a:xfrm>
              <a:off x="2970976" y="6140572"/>
              <a:ext cx="2877205" cy="2308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b="0" i="1" dirty="0">
                  <a:solidFill>
                    <a:schemeClr val="accent1"/>
                  </a:solidFill>
                  <a:latin typeface="Arial" panose="020B0604020202020204" pitchFamily="34" charset="0"/>
                  <a:ea typeface="Arial"/>
                  <a:cs typeface="Arial" panose="020B0604020202020204" pitchFamily="34" charset="0"/>
                  <a:sym typeface="Arial"/>
                </a:rPr>
                <a:t>Where Materials Begin and Society Benefits</a:t>
              </a:r>
              <a:endParaRPr dirty="0">
                <a:latin typeface="Arial" panose="020B0604020202020204" pitchFamily="34" charset="0"/>
                <a:cs typeface="Arial" panose="020B0604020202020204" pitchFamily="34" charset="0"/>
              </a:endParaRPr>
            </a:p>
          </p:txBody>
        </p:sp>
        <p:pic>
          <p:nvPicPr>
            <p:cNvPr id="41" name="Google Shape;25;p3" descr="G:\Apodaca Work Current\NSF logo\NEW NSF Logo Design\Final\BitmapLogo_NOLayers_F.png">
              <a:extLst>
                <a:ext uri="{FF2B5EF4-FFF2-40B4-BE49-F238E27FC236}">
                  <a16:creationId xmlns:a16="http://schemas.microsoft.com/office/drawing/2014/main" id="{1972425C-270F-4FF9-B6FC-2494708E2886}"/>
                </a:ext>
              </a:extLst>
            </p:cNvPr>
            <p:cNvPicPr preferRelativeResize="0"/>
            <p:nvPr/>
          </p:nvPicPr>
          <p:blipFill rotWithShape="1">
            <a:blip r:embed="rId3">
              <a:alphaModFix/>
            </a:blip>
            <a:srcRect/>
            <a:stretch/>
          </p:blipFill>
          <p:spPr>
            <a:xfrm>
              <a:off x="114546" y="5946808"/>
              <a:ext cx="616493" cy="619937"/>
            </a:xfrm>
            <a:prstGeom prst="rect">
              <a:avLst/>
            </a:prstGeom>
            <a:noFill/>
            <a:ln>
              <a:noFill/>
            </a:ln>
          </p:spPr>
        </p:pic>
      </p:grpSp>
      <p:pic>
        <p:nvPicPr>
          <p:cNvPr id="36" name="Google Shape;71;p1">
            <a:extLst>
              <a:ext uri="{FF2B5EF4-FFF2-40B4-BE49-F238E27FC236}">
                <a16:creationId xmlns:a16="http://schemas.microsoft.com/office/drawing/2014/main" id="{6456D77D-2EBE-48E3-B3A7-B8A86681AD5A}"/>
              </a:ext>
            </a:extLst>
          </p:cNvPr>
          <p:cNvPicPr preferRelativeResize="0"/>
          <p:nvPr userDrawn="1"/>
        </p:nvPicPr>
        <p:blipFill rotWithShape="1">
          <a:blip r:embed="rId4">
            <a:alphaModFix/>
          </a:blip>
          <a:srcRect/>
          <a:stretch/>
        </p:blipFill>
        <p:spPr>
          <a:xfrm>
            <a:off x="9681327" y="6678838"/>
            <a:ext cx="2495449" cy="714425"/>
          </a:xfrm>
          <a:prstGeom prst="rect">
            <a:avLst/>
          </a:prstGeom>
          <a:noFill/>
          <a:ln>
            <a:noFill/>
          </a:ln>
        </p:spPr>
      </p:pic>
    </p:spTree>
    <p:extLst>
      <p:ext uri="{BB962C8B-B14F-4D97-AF65-F5344CB8AC3E}">
        <p14:creationId xmlns:p14="http://schemas.microsoft.com/office/powerpoint/2010/main" val="1322318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6"/>
        <p:cNvGrpSpPr/>
        <p:nvPr/>
      </p:nvGrpSpPr>
      <p:grpSpPr>
        <a:xfrm>
          <a:off x="0" y="0"/>
          <a:ext cx="0" cy="0"/>
          <a:chOff x="0" y="0"/>
          <a:chExt cx="0" cy="0"/>
        </a:xfrm>
      </p:grpSpPr>
      <p:sp>
        <p:nvSpPr>
          <p:cNvPr id="37" name="Google Shape;37;p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atin typeface="Arial" panose="020B0604020202020204" pitchFamily="34" charset="0"/>
                <a:cs typeface="Arial"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atin typeface="Arial" panose="020B0604020202020204" pitchFamily="34" charset="0"/>
                <a:cs typeface="Arial" panose="020B0604020202020204" pitchFamily="34" charset="0"/>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9" name="Google Shape;39;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Arial" panose="020B0604020202020204" pitchFamily="34" charset="0"/>
                <a:cs typeface="Arial" panose="020B060402020202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40" name="Google Shape;40;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Arial" panose="020B0604020202020204" pitchFamily="34" charset="0"/>
                <a:cs typeface="Arial" panose="020B060402020202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41" name="Google Shape;41;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2000">
                <a:solidFill>
                  <a:srgbClr val="888888"/>
                </a:solidFill>
                <a:latin typeface="Arial" panose="020B0604020202020204" pitchFamily="34" charset="0"/>
                <a:ea typeface="Arial" panose="020B0604020202020204" pitchFamily="34" charset="0"/>
                <a:cs typeface="Arial" panose="020B0604020202020204" pitchFamily="34" charset="0"/>
                <a:sym typeface="Calibri"/>
              </a:defRPr>
            </a:lvl1pPr>
            <a:lvl2pPr marL="0" lvl="1" indent="0" algn="r">
              <a:spcBef>
                <a:spcPts val="0"/>
              </a:spcBef>
              <a:buNone/>
              <a:defRPr sz="2000">
                <a:solidFill>
                  <a:srgbClr val="888888"/>
                </a:solidFill>
                <a:latin typeface="Calibri"/>
                <a:ea typeface="Calibri"/>
                <a:cs typeface="Calibri"/>
                <a:sym typeface="Calibri"/>
              </a:defRPr>
            </a:lvl2pPr>
            <a:lvl3pPr marL="0" lvl="2" indent="0" algn="r">
              <a:spcBef>
                <a:spcPts val="0"/>
              </a:spcBef>
              <a:buNone/>
              <a:defRPr sz="2000">
                <a:solidFill>
                  <a:srgbClr val="888888"/>
                </a:solidFill>
                <a:latin typeface="Calibri"/>
                <a:ea typeface="Calibri"/>
                <a:cs typeface="Calibri"/>
                <a:sym typeface="Calibri"/>
              </a:defRPr>
            </a:lvl3pPr>
            <a:lvl4pPr marL="0" lvl="3" indent="0" algn="r">
              <a:spcBef>
                <a:spcPts val="0"/>
              </a:spcBef>
              <a:buNone/>
              <a:defRPr sz="2000">
                <a:solidFill>
                  <a:srgbClr val="888888"/>
                </a:solidFill>
                <a:latin typeface="Calibri"/>
                <a:ea typeface="Calibri"/>
                <a:cs typeface="Calibri"/>
                <a:sym typeface="Calibri"/>
              </a:defRPr>
            </a:lvl4pPr>
            <a:lvl5pPr marL="0" lvl="4" indent="0" algn="r">
              <a:spcBef>
                <a:spcPts val="0"/>
              </a:spcBef>
              <a:buNone/>
              <a:defRPr sz="2000">
                <a:solidFill>
                  <a:srgbClr val="888888"/>
                </a:solidFill>
                <a:latin typeface="Calibri"/>
                <a:ea typeface="Calibri"/>
                <a:cs typeface="Calibri"/>
                <a:sym typeface="Calibri"/>
              </a:defRPr>
            </a:lvl5pPr>
            <a:lvl6pPr marL="0" lvl="5" indent="0" algn="r">
              <a:spcBef>
                <a:spcPts val="0"/>
              </a:spcBef>
              <a:buNone/>
              <a:defRPr sz="2000">
                <a:solidFill>
                  <a:srgbClr val="888888"/>
                </a:solidFill>
                <a:latin typeface="Calibri"/>
                <a:ea typeface="Calibri"/>
                <a:cs typeface="Calibri"/>
                <a:sym typeface="Calibri"/>
              </a:defRPr>
            </a:lvl6pPr>
            <a:lvl7pPr marL="0" lvl="6" indent="0" algn="r">
              <a:spcBef>
                <a:spcPts val="0"/>
              </a:spcBef>
              <a:buNone/>
              <a:defRPr sz="2000">
                <a:solidFill>
                  <a:srgbClr val="888888"/>
                </a:solidFill>
                <a:latin typeface="Calibri"/>
                <a:ea typeface="Calibri"/>
                <a:cs typeface="Calibri"/>
                <a:sym typeface="Calibri"/>
              </a:defRPr>
            </a:lvl7pPr>
            <a:lvl8pPr marL="0" lvl="7" indent="0" algn="r">
              <a:spcBef>
                <a:spcPts val="0"/>
              </a:spcBef>
              <a:buNone/>
              <a:defRPr sz="2000">
                <a:solidFill>
                  <a:srgbClr val="888888"/>
                </a:solidFill>
                <a:latin typeface="Calibri"/>
                <a:ea typeface="Calibri"/>
                <a:cs typeface="Calibri"/>
                <a:sym typeface="Calibri"/>
              </a:defRPr>
            </a:lvl8pPr>
            <a:lvl9pPr marL="0" lvl="8" indent="0" algn="r">
              <a:spcBef>
                <a:spcPts val="0"/>
              </a:spcBef>
              <a:buNone/>
              <a:defRPr sz="2000">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
        <p:nvSpPr>
          <p:cNvPr id="2" name="hcSlideMaster.TITLEHeader">
            <a:extLst>
              <a:ext uri="{FF2B5EF4-FFF2-40B4-BE49-F238E27FC236}">
                <a16:creationId xmlns:a16="http://schemas.microsoft.com/office/drawing/2014/main" id="{0A89B426-13D2-2E0F-8580-D6BF08833711}"/>
              </a:ext>
            </a:extLst>
          </p:cNvPr>
          <p:cNvSpPr txBox="1"/>
          <p:nvPr userDrawn="1"/>
        </p:nvSpPr>
        <p:spPr>
          <a:xfrm>
            <a:off x="0" y="0"/>
            <a:ext cx="12192000" cy="307777"/>
          </a:xfrm>
          <a:prstGeom prst="rect">
            <a:avLst/>
          </a:prstGeom>
          <a:noFill/>
        </p:spPr>
        <p:txBody>
          <a:bodyPr vert="horz" rtlCol="0">
            <a:spAutoFit/>
          </a:bodyPr>
          <a:lstStyle/>
          <a:p>
            <a:endParaRPr lang="en-US" dirty="0"/>
          </a:p>
        </p:txBody>
      </p:sp>
      <p:sp>
        <p:nvSpPr>
          <p:cNvPr id="3" name="hcTITLEHeader">
            <a:extLst>
              <a:ext uri="{FF2B5EF4-FFF2-40B4-BE49-F238E27FC236}">
                <a16:creationId xmlns:a16="http://schemas.microsoft.com/office/drawing/2014/main" id="{C6426DC2-9149-C63C-1EFE-F75A3FB3B1CE}"/>
              </a:ext>
            </a:extLst>
          </p:cNvPr>
          <p:cNvSpPr txBox="1"/>
          <p:nvPr userDrawn="1"/>
        </p:nvSpPr>
        <p:spPr>
          <a:xfrm>
            <a:off x="0" y="0"/>
            <a:ext cx="12192000" cy="307777"/>
          </a:xfrm>
          <a:prstGeom prst="rect">
            <a:avLst/>
          </a:prstGeom>
          <a:noFill/>
        </p:spPr>
        <p:txBody>
          <a:bodyPr vert="horz" rtlCol="0">
            <a:spAutoFit/>
          </a:body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42"/>
        <p:cNvGrpSpPr/>
        <p:nvPr/>
      </p:nvGrpSpPr>
      <p:grpSpPr>
        <a:xfrm>
          <a:off x="0" y="0"/>
          <a:ext cx="0" cy="0"/>
          <a:chOff x="0" y="0"/>
          <a:chExt cx="0" cy="0"/>
        </a:xfrm>
      </p:grpSpPr>
      <p:sp>
        <p:nvSpPr>
          <p:cNvPr id="43" name="Google Shape;43;p5"/>
          <p:cNvSpPr txBox="1">
            <a:spLocks noGrp="1"/>
          </p:cNvSpPr>
          <p:nvPr>
            <p:ph type="title"/>
          </p:nvPr>
        </p:nvSpPr>
        <p:spPr>
          <a:xfrm>
            <a:off x="614515" y="152008"/>
            <a:ext cx="10962967" cy="566719"/>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C00000"/>
              </a:buClr>
              <a:buSzPts val="2800"/>
              <a:buFont typeface="Arial"/>
              <a:buNone/>
              <a:defRPr sz="2800" b="0">
                <a:solidFill>
                  <a:srgbClr val="C00000"/>
                </a:solidFill>
                <a:latin typeface="Arial" panose="020B0604020202020204" pitchFamily="34" charset="0"/>
                <a:ea typeface="Arial" panose="020B0604020202020204" pitchFamily="34" charset="0"/>
                <a:cs typeface="Arial" panose="020B0604020202020204" pitchFamily="34" charset="0"/>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5"/>
          <p:cNvSpPr txBox="1">
            <a:spLocks noGrp="1"/>
          </p:cNvSpPr>
          <p:nvPr>
            <p:ph type="body" idx="1"/>
          </p:nvPr>
        </p:nvSpPr>
        <p:spPr>
          <a:xfrm>
            <a:off x="614514" y="1211301"/>
            <a:ext cx="10962967" cy="435133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rgbClr val="BF9000"/>
              </a:buClr>
              <a:buSzPts val="2400"/>
              <a:buFont typeface="Noto Sans Symbols"/>
              <a:buChar char="⮚"/>
              <a:defRPr sz="2400">
                <a:latin typeface="Arial" panose="020B0604020202020204" pitchFamily="34" charset="0"/>
                <a:cs typeface="Arial" panose="020B0604020202020204" pitchFamily="34" charset="0"/>
              </a:defRPr>
            </a:lvl1pPr>
            <a:lvl2pPr marL="914400" lvl="1" indent="-340360" algn="l">
              <a:lnSpc>
                <a:spcPct val="90000"/>
              </a:lnSpc>
              <a:spcBef>
                <a:spcPts val="500"/>
              </a:spcBef>
              <a:spcAft>
                <a:spcPts val="0"/>
              </a:spcAft>
              <a:buClr>
                <a:srgbClr val="00B050"/>
              </a:buClr>
              <a:buSzPts val="1760"/>
              <a:buFont typeface="Noto Sans Symbols"/>
              <a:buChar char="❖"/>
              <a:defRPr sz="2000">
                <a:solidFill>
                  <a:srgbClr val="0070C0"/>
                </a:solidFill>
              </a:defRPr>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Arial" panose="020B0604020202020204" pitchFamily="34" charset="0"/>
                <a:cs typeface="Arial" panose="020B060402020202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46" name="Google Shape;46;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Arial" panose="020B0604020202020204" pitchFamily="34" charset="0"/>
                <a:cs typeface="Arial" panose="020B060402020202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47" name="Google Shape;47;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atin typeface="Arial" panose="020B0604020202020204" pitchFamily="34" charset="0"/>
                <a:cs typeface="Arial" panose="020B0604020202020204" pitchFamily="34" charset="0"/>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grpSp>
        <p:nvGrpSpPr>
          <p:cNvPr id="48" name="Google Shape;48;p5"/>
          <p:cNvGrpSpPr/>
          <p:nvPr/>
        </p:nvGrpSpPr>
        <p:grpSpPr>
          <a:xfrm>
            <a:off x="0" y="6163799"/>
            <a:ext cx="12192000" cy="733878"/>
            <a:chOff x="0" y="6163799"/>
            <a:chExt cx="12192000" cy="733878"/>
          </a:xfrm>
        </p:grpSpPr>
        <p:sp>
          <p:nvSpPr>
            <p:cNvPr id="49" name="Google Shape;49;p5"/>
            <p:cNvSpPr/>
            <p:nvPr/>
          </p:nvSpPr>
          <p:spPr>
            <a:xfrm>
              <a:off x="0" y="6163799"/>
              <a:ext cx="12192000" cy="733878"/>
            </a:xfrm>
            <a:prstGeom prst="rect">
              <a:avLst/>
            </a:prstGeom>
            <a:gradFill>
              <a:gsLst>
                <a:gs pos="0">
                  <a:srgbClr val="F5F7FC"/>
                </a:gs>
                <a:gs pos="100000">
                  <a:srgbClr val="CFAECF"/>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panose="020B0604020202020204" pitchFamily="34" charset="0"/>
                <a:ea typeface="Times New Roman"/>
                <a:cs typeface="Arial" panose="020B0604020202020204" pitchFamily="34" charset="0"/>
                <a:sym typeface="Times New Roman"/>
              </a:endParaRPr>
            </a:p>
          </p:txBody>
        </p:sp>
        <p:pic>
          <p:nvPicPr>
            <p:cNvPr id="50" name="Google Shape;50;p5"/>
            <p:cNvPicPr preferRelativeResize="0"/>
            <p:nvPr/>
          </p:nvPicPr>
          <p:blipFill rotWithShape="1">
            <a:blip r:embed="rId2">
              <a:alphaModFix/>
            </a:blip>
            <a:srcRect/>
            <a:stretch/>
          </p:blipFill>
          <p:spPr>
            <a:xfrm>
              <a:off x="1304694" y="6201502"/>
              <a:ext cx="2445810" cy="608531"/>
            </a:xfrm>
            <a:prstGeom prst="rect">
              <a:avLst/>
            </a:prstGeom>
            <a:noFill/>
            <a:ln>
              <a:noFill/>
            </a:ln>
          </p:spPr>
        </p:pic>
        <p:sp>
          <p:nvSpPr>
            <p:cNvPr id="51" name="Google Shape;51;p5"/>
            <p:cNvSpPr/>
            <p:nvPr/>
          </p:nvSpPr>
          <p:spPr>
            <a:xfrm>
              <a:off x="3921219" y="6374350"/>
              <a:ext cx="4693357" cy="3385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dirty="0">
                  <a:solidFill>
                    <a:schemeClr val="accent1"/>
                  </a:solidFill>
                  <a:latin typeface="Arial" panose="020B0604020202020204" pitchFamily="34" charset="0"/>
                  <a:ea typeface="Times New Roman"/>
                  <a:cs typeface="Arial" panose="020B0604020202020204" pitchFamily="34" charset="0"/>
                  <a:sym typeface="Times New Roman"/>
                </a:rPr>
                <a:t>Where Materials Begin &amp; Society Benefits</a:t>
              </a:r>
              <a:endParaRPr sz="1200" dirty="0">
                <a:latin typeface="Arial" panose="020B0604020202020204" pitchFamily="34" charset="0"/>
                <a:cs typeface="Arial" panose="020B0604020202020204" pitchFamily="34" charset="0"/>
              </a:endParaRPr>
            </a:p>
          </p:txBody>
        </p:sp>
        <p:pic>
          <p:nvPicPr>
            <p:cNvPr id="52" name="Google Shape;52;p5" descr="G:\Apodaca Work Current\NSF logo\NEW NSF Logo Design\Final\BitmapLogo_NOLayers_F.png"/>
            <p:cNvPicPr preferRelativeResize="0"/>
            <p:nvPr/>
          </p:nvPicPr>
          <p:blipFill rotWithShape="1">
            <a:blip r:embed="rId2">
              <a:alphaModFix/>
            </a:blip>
            <a:srcRect/>
            <a:stretch/>
          </p:blipFill>
          <p:spPr>
            <a:xfrm>
              <a:off x="350381" y="6201502"/>
              <a:ext cx="647112" cy="650727"/>
            </a:xfrm>
            <a:prstGeom prst="rect">
              <a:avLst/>
            </a:prstGeom>
            <a:noFill/>
            <a:ln>
              <a:noFill/>
            </a:ln>
          </p:spPr>
        </p:pic>
      </p:grpSp>
      <p:sp>
        <p:nvSpPr>
          <p:cNvPr id="53" name="Google Shape;53;p5"/>
          <p:cNvSpPr txBox="1"/>
          <p:nvPr/>
        </p:nvSpPr>
        <p:spPr>
          <a:xfrm>
            <a:off x="87630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2000">
                <a:solidFill>
                  <a:schemeClr val="dk1"/>
                </a:solidFill>
                <a:latin typeface="Arial" panose="020B0604020202020204" pitchFamily="34" charset="0"/>
                <a:ea typeface="Calibri"/>
                <a:cs typeface="Arial" panose="020B0604020202020204" pitchFamily="34" charset="0"/>
                <a:sym typeface="Calibri"/>
              </a:rPr>
              <a:t>‹#›</a:t>
            </a:fld>
            <a:endParaRPr sz="2000" dirty="0">
              <a:solidFill>
                <a:schemeClr val="dk1"/>
              </a:solidFill>
              <a:latin typeface="Arial" panose="020B0604020202020204" pitchFamily="34" charset="0"/>
              <a:ea typeface="Calibri"/>
              <a:cs typeface="Arial" panose="020B0604020202020204" pitchFamily="34" charset="0"/>
              <a:sym typeface="Calibri"/>
            </a:endParaRPr>
          </a:p>
        </p:txBody>
      </p:sp>
      <p:sp>
        <p:nvSpPr>
          <p:cNvPr id="54" name="Google Shape;54;p5"/>
          <p:cNvSpPr txBox="1"/>
          <p:nvPr/>
        </p:nvSpPr>
        <p:spPr>
          <a:xfrm>
            <a:off x="25052" y="-3562"/>
            <a:ext cx="12192000" cy="153848"/>
          </a:xfrm>
          <a:prstGeom prst="rect">
            <a:avLst/>
          </a:prstGeom>
          <a:gradFill>
            <a:gsLst>
              <a:gs pos="0">
                <a:schemeClr val="accent6"/>
              </a:gs>
              <a:gs pos="35000">
                <a:srgbClr val="FFFFFF"/>
              </a:gs>
              <a:gs pos="100000">
                <a:srgbClr val="4472C3"/>
              </a:gs>
            </a:gsLst>
            <a:path path="circle">
              <a:fillToRect l="50000" t="50000" r="50000" b="50000"/>
            </a:path>
            <a:tileRect/>
          </a:gra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00" dirty="0">
              <a:solidFill>
                <a:schemeClr val="dk1"/>
              </a:solidFill>
              <a:latin typeface="Arial" panose="020B0604020202020204" pitchFamily="34" charset="0"/>
              <a:ea typeface="Calibri"/>
              <a:cs typeface="Arial" panose="020B0604020202020204" pitchFamily="34" charset="0"/>
              <a:sym typeface="Calibri"/>
            </a:endParaRPr>
          </a:p>
        </p:txBody>
      </p:sp>
      <p:sp>
        <p:nvSpPr>
          <p:cNvPr id="2" name="hcSlideMaster.OBJECTHeader">
            <a:extLst>
              <a:ext uri="{FF2B5EF4-FFF2-40B4-BE49-F238E27FC236}">
                <a16:creationId xmlns:a16="http://schemas.microsoft.com/office/drawing/2014/main" id="{7B7E88F1-BABE-6712-9440-FD1CE47AD2EE}"/>
              </a:ext>
            </a:extLst>
          </p:cNvPr>
          <p:cNvSpPr txBox="1"/>
          <p:nvPr userDrawn="1"/>
        </p:nvSpPr>
        <p:spPr>
          <a:xfrm>
            <a:off x="0" y="0"/>
            <a:ext cx="12192000" cy="307777"/>
          </a:xfrm>
          <a:prstGeom prst="rect">
            <a:avLst/>
          </a:prstGeom>
          <a:noFill/>
        </p:spPr>
        <p:txBody>
          <a:bodyPr vert="horz" rtlCol="0">
            <a:spAutoFit/>
          </a:body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Arial" panose="020B0604020202020204" pitchFamily="34" charset="0"/>
                <a:cs typeface="Arial" panose="020B060402020202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7" name="Google Shape;5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Arial" panose="020B0604020202020204" pitchFamily="34" charset="0"/>
                <a:cs typeface="Arial" panose="020B060402020202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8" name="Google Shape;5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atin typeface="Arial" panose="020B0604020202020204" pitchFamily="34" charset="0"/>
                <a:cs typeface="Arial" panose="020B0604020202020204" pitchFamily="34" charset="0"/>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
        <p:nvSpPr>
          <p:cNvPr id="2" name="hcSlideMaster.BLANKHeader">
            <a:extLst>
              <a:ext uri="{FF2B5EF4-FFF2-40B4-BE49-F238E27FC236}">
                <a16:creationId xmlns:a16="http://schemas.microsoft.com/office/drawing/2014/main" id="{D8F98EF5-042B-EC49-3B11-E8ACDBACEEA8}"/>
              </a:ext>
            </a:extLst>
          </p:cNvPr>
          <p:cNvSpPr txBox="1"/>
          <p:nvPr userDrawn="1"/>
        </p:nvSpPr>
        <p:spPr>
          <a:xfrm>
            <a:off x="0" y="0"/>
            <a:ext cx="12192000" cy="307777"/>
          </a:xfrm>
          <a:prstGeom prst="rect">
            <a:avLst/>
          </a:prstGeom>
          <a:noFill/>
        </p:spPr>
        <p:txBody>
          <a:bodyPr vert="horz" rtlCol="0">
            <a:spAutoFit/>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panose="020B0604020202020204" pitchFamily="34" charset="0"/>
                <a:ea typeface="Arial" panose="020B0604020202020204" pitchFamily="34" charset="0"/>
                <a:cs typeface="Arial" panose="020B0604020202020204" pitchFamily="34" charset="0"/>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13" name="Google Shape;13;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panose="020B0604020202020204" pitchFamily="34" charset="0"/>
                <a:ea typeface="Arial" panose="020B0604020202020204" pitchFamily="34" charset="0"/>
                <a:cs typeface="Arial" panose="020B0604020202020204" pitchFamily="34" charset="0"/>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14" name="Google Shape;14;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panose="020B0604020202020204" pitchFamily="34" charset="0"/>
                <a:ea typeface="Arial" panose="020B0604020202020204" pitchFamily="34" charset="0"/>
                <a:cs typeface="Arial" panose="020B0604020202020204" pitchFamily="34" charset="0"/>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cSld>
  <p:clrMap bg1="lt1" tx1="dk1" bg2="dk2" tx2="lt2" accent1="accent1" accent2="accent2" accent3="accent3" accent4="accent4" accent5="accent5" accent6="accent6" hlink="hlink" folHlink="folHlink"/>
  <p:sldLayoutIdLst>
    <p:sldLayoutId id="2147483649" r:id="rId1"/>
    <p:sldLayoutId id="2147483653"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
          <p:cNvSpPr txBox="1">
            <a:spLocks noGrp="1"/>
          </p:cNvSpPr>
          <p:nvPr>
            <p:ph type="title" idx="4294967295"/>
          </p:nvPr>
        </p:nvSpPr>
        <p:spPr>
          <a:xfrm>
            <a:off x="5046663" y="150813"/>
            <a:ext cx="7145337" cy="566737"/>
          </a:xfrm>
          <a:prstGeom prst="rect">
            <a:avLst/>
          </a:prstGeom>
          <a:noFill/>
          <a:ln>
            <a:noFill/>
          </a:ln>
        </p:spPr>
        <p:txBody>
          <a:bodyPr spcFirstLastPara="1" wrap="square" lIns="91425" tIns="45700" rIns="91425" bIns="45700" anchor="ctr" anchorCtr="0">
            <a:normAutofit fontScale="90000"/>
          </a:bodyPr>
          <a:lstStyle/>
          <a:p>
            <a:pPr lvl="0">
              <a:buClr>
                <a:srgbClr val="C00000"/>
              </a:buClr>
              <a:buSzPct val="100000"/>
            </a:pPr>
            <a:r>
              <a:rPr lang="en-US" sz="2000" b="1" dirty="0">
                <a:solidFill>
                  <a:srgbClr val="C00000"/>
                </a:solidFill>
                <a:latin typeface="Arial" panose="020B0604020202020204" pitchFamily="34" charset="0"/>
                <a:ea typeface="Arial"/>
                <a:cs typeface="Arial" panose="020B0604020202020204" pitchFamily="34" charset="0"/>
                <a:sym typeface="Arial"/>
              </a:rPr>
              <a:t>GlycoMIP User Facility installs first two </a:t>
            </a:r>
            <a:r>
              <a:rPr lang="en-US" sz="2000" b="1" i="1" dirty="0">
                <a:solidFill>
                  <a:srgbClr val="C00000"/>
                </a:solidFill>
                <a:latin typeface="Arial" panose="020B0604020202020204" pitchFamily="34" charset="0"/>
                <a:ea typeface="Arial"/>
                <a:cs typeface="Arial" panose="020B0604020202020204" pitchFamily="34" charset="0"/>
                <a:sym typeface="Arial"/>
              </a:rPr>
              <a:t>Glyconeers</a:t>
            </a:r>
            <a:r>
              <a:rPr lang="en-US" sz="2000" baseline="30000" dirty="0">
                <a:solidFill>
                  <a:srgbClr val="C00000"/>
                </a:solidFill>
                <a:latin typeface="Arial" panose="020B0604020202020204" pitchFamily="34" charset="0"/>
                <a:ea typeface="Helvetica Neue"/>
                <a:cs typeface="Arial" panose="020B0604020202020204" pitchFamily="34" charset="0"/>
                <a:sym typeface="Helvetica Neue"/>
              </a:rPr>
              <a:t> ®</a:t>
            </a:r>
            <a:r>
              <a:rPr lang="en-US" sz="2000" b="1" i="1" dirty="0">
                <a:solidFill>
                  <a:srgbClr val="C00000"/>
                </a:solidFill>
                <a:latin typeface="Arial" panose="020B0604020202020204" pitchFamily="34" charset="0"/>
                <a:ea typeface="Arial"/>
                <a:cs typeface="Arial" panose="020B0604020202020204" pitchFamily="34" charset="0"/>
                <a:sym typeface="Arial"/>
              </a:rPr>
              <a:t> </a:t>
            </a:r>
            <a:r>
              <a:rPr lang="en-US" sz="2000" b="1" dirty="0">
                <a:solidFill>
                  <a:srgbClr val="C00000"/>
                </a:solidFill>
                <a:latin typeface="Arial" panose="020B0604020202020204" pitchFamily="34" charset="0"/>
                <a:ea typeface="Arial"/>
                <a:cs typeface="Arial" panose="020B0604020202020204" pitchFamily="34" charset="0"/>
                <a:sym typeface="Arial"/>
              </a:rPr>
              <a:t> in U.S.</a:t>
            </a:r>
            <a:endParaRPr dirty="0">
              <a:latin typeface="Arial" panose="020B0604020202020204" pitchFamily="34" charset="0"/>
              <a:cs typeface="Arial" panose="020B0604020202020204" pitchFamily="34" charset="0"/>
            </a:endParaRPr>
          </a:p>
        </p:txBody>
      </p:sp>
      <p:sp>
        <p:nvSpPr>
          <p:cNvPr id="65" name="Google Shape;65;p1"/>
          <p:cNvSpPr txBox="1"/>
          <p:nvPr/>
        </p:nvSpPr>
        <p:spPr>
          <a:xfrm>
            <a:off x="100482" y="59556"/>
            <a:ext cx="2893729"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dirty="0">
                <a:solidFill>
                  <a:schemeClr val="dk1"/>
                </a:solidFill>
                <a:latin typeface="Arial" panose="020B0604020202020204" pitchFamily="34" charset="0"/>
                <a:cs typeface="Arial" panose="020B0604020202020204" pitchFamily="34" charset="0"/>
                <a:sym typeface="Arial"/>
              </a:rPr>
              <a:t>GlycoMIP at Virginia Tech &amp; Univ. of Georgia, DMR-1933525</a:t>
            </a:r>
            <a:endParaRPr dirty="0">
              <a:latin typeface="Arial" panose="020B0604020202020204" pitchFamily="34" charset="0"/>
              <a:cs typeface="Arial" panose="020B0604020202020204" pitchFamily="34" charset="0"/>
            </a:endParaRPr>
          </a:p>
        </p:txBody>
      </p:sp>
      <p:sp>
        <p:nvSpPr>
          <p:cNvPr id="66" name="Google Shape;66;p1"/>
          <p:cNvSpPr/>
          <p:nvPr/>
        </p:nvSpPr>
        <p:spPr>
          <a:xfrm>
            <a:off x="-43893" y="537400"/>
            <a:ext cx="3643745" cy="276959"/>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200" b="1" dirty="0">
                <a:solidFill>
                  <a:srgbClr val="FBE4D4"/>
                </a:solidFill>
                <a:latin typeface="Arial" panose="020B0604020202020204" pitchFamily="34" charset="0"/>
                <a:cs typeface="Arial" panose="020B0604020202020204" pitchFamily="34" charset="0"/>
              </a:rPr>
              <a:t>User Program </a:t>
            </a:r>
            <a:r>
              <a:rPr lang="en-US" sz="1200" b="1" dirty="0">
                <a:solidFill>
                  <a:srgbClr val="FBE4D4"/>
                </a:solidFill>
                <a:latin typeface="Arial" panose="020B0604020202020204" pitchFamily="34" charset="0"/>
                <a:cs typeface="Arial" panose="020B0604020202020204" pitchFamily="34" charset="0"/>
                <a:sym typeface="Arial"/>
              </a:rPr>
              <a:t>:  </a:t>
            </a:r>
            <a:r>
              <a:rPr lang="en-US" sz="1200" b="1" dirty="0">
                <a:solidFill>
                  <a:srgbClr val="FBE4D4"/>
                </a:solidFill>
                <a:latin typeface="Arial" panose="020B0604020202020204" pitchFamily="34" charset="0"/>
                <a:cs typeface="Arial" panose="020B0604020202020204" pitchFamily="34" charset="0"/>
              </a:rPr>
              <a:t>Glyconeers Installation</a:t>
            </a:r>
            <a:r>
              <a:rPr lang="en-US" sz="1200" b="1" dirty="0">
                <a:solidFill>
                  <a:srgbClr val="FBE4D4"/>
                </a:solidFill>
                <a:latin typeface="Arial" panose="020B0604020202020204" pitchFamily="34" charset="0"/>
                <a:cs typeface="Arial" panose="020B0604020202020204" pitchFamily="34" charset="0"/>
                <a:sym typeface="Arial"/>
              </a:rPr>
              <a:t> - 2021</a:t>
            </a:r>
            <a:endParaRPr dirty="0">
              <a:latin typeface="Arial" panose="020B0604020202020204" pitchFamily="34" charset="0"/>
              <a:cs typeface="Arial" panose="020B0604020202020204" pitchFamily="34" charset="0"/>
            </a:endParaRPr>
          </a:p>
        </p:txBody>
      </p:sp>
      <p:sp>
        <p:nvSpPr>
          <p:cNvPr id="67" name="Google Shape;67;p1"/>
          <p:cNvSpPr txBox="1"/>
          <p:nvPr/>
        </p:nvSpPr>
        <p:spPr>
          <a:xfrm>
            <a:off x="5390474" y="845156"/>
            <a:ext cx="6860917"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dirty="0">
                <a:solidFill>
                  <a:schemeClr val="dk1"/>
                </a:solidFill>
                <a:latin typeface="Arial" panose="020B0604020202020204" pitchFamily="34" charset="0"/>
                <a:cs typeface="Arial" panose="020B0604020202020204" pitchFamily="34" charset="0"/>
                <a:sym typeface="Arial"/>
              </a:rPr>
              <a:t>Maren Roman, Virginia Tech, Robert J. Woods, University of Georgia</a:t>
            </a:r>
            <a:endParaRPr dirty="0">
              <a:latin typeface="Arial" panose="020B0604020202020204" pitchFamily="34" charset="0"/>
              <a:cs typeface="Arial" panose="020B0604020202020204" pitchFamily="34" charset="0"/>
            </a:endParaRPr>
          </a:p>
        </p:txBody>
      </p:sp>
      <p:sp>
        <p:nvSpPr>
          <p:cNvPr id="68" name="Google Shape;68;p1"/>
          <p:cNvSpPr txBox="1"/>
          <p:nvPr/>
        </p:nvSpPr>
        <p:spPr>
          <a:xfrm>
            <a:off x="46682" y="1305158"/>
            <a:ext cx="5696259" cy="5402029"/>
          </a:xfrm>
          <a:prstGeom prst="rect">
            <a:avLst/>
          </a:prstGeom>
          <a:noFill/>
          <a:ln>
            <a:noFill/>
          </a:ln>
        </p:spPr>
        <p:txBody>
          <a:bodyPr spcFirstLastPara="1" wrap="square" lIns="91425" tIns="45700" rIns="91425" bIns="45700" anchor="t" anchorCtr="0">
            <a:noAutofit/>
          </a:bodyPr>
          <a:lstStyle/>
          <a:p>
            <a:pPr algn="just"/>
            <a:r>
              <a:rPr lang="en-US" dirty="0">
                <a:solidFill>
                  <a:schemeClr val="dk1"/>
                </a:solidFill>
                <a:latin typeface="Arial" panose="020B0604020202020204" pitchFamily="34" charset="0"/>
                <a:ea typeface="Helvetica Neue"/>
                <a:cs typeface="Arial" panose="020B0604020202020204" pitchFamily="34" charset="0"/>
                <a:sym typeface="Helvetica Neue"/>
              </a:rPr>
              <a:t>Meet Gottfried and Ingeborg, the newest instrumental members of the GlycoMIP user facility. Gottfried and Ingeborg are fully automated oligosaccharide synthesizers (Glyconeers®) from GlycoUniverse. These instruments are numbers 11 and 12 in the world and are the first of their kind in the United States.</a:t>
            </a:r>
          </a:p>
          <a:p>
            <a:pPr algn="just"/>
            <a:endParaRPr lang="en-US" dirty="0">
              <a:solidFill>
                <a:schemeClr val="dk1"/>
              </a:solidFill>
              <a:latin typeface="Arial" panose="020B0604020202020204" pitchFamily="34" charset="0"/>
              <a:ea typeface="Helvetica Neue"/>
              <a:cs typeface="Arial" panose="020B0604020202020204" pitchFamily="34" charset="0"/>
              <a:sym typeface="Helvetica Neue"/>
            </a:endParaRPr>
          </a:p>
          <a:p>
            <a:pPr algn="just"/>
            <a:r>
              <a:rPr lang="en-US" dirty="0">
                <a:solidFill>
                  <a:schemeClr val="dk1"/>
                </a:solidFill>
                <a:latin typeface="Arial" panose="020B0604020202020204" pitchFamily="34" charset="0"/>
                <a:ea typeface="Helvetica Neue"/>
                <a:cs typeface="Arial" panose="020B0604020202020204" pitchFamily="34" charset="0"/>
                <a:sym typeface="Helvetica Neue"/>
              </a:rPr>
              <a:t>An ongoing challenge for the field of glycoscience and glycomaterials is the limited access to structurally-defined glycans, as well as the tremendous synthetic effort and cost associated with designer glycan synthesis. Just as the DNA/RNA and peptide automated synthesizers have revolutionized research in their respective fields, the Glyconeers® are anticipated to significantly accelerate and reduce costs of complex glycan production, while also providing access to previously unattainable glycan structures. </a:t>
            </a:r>
          </a:p>
          <a:p>
            <a:pPr algn="just"/>
            <a:endParaRPr lang="en-US" dirty="0">
              <a:solidFill>
                <a:schemeClr val="dk1"/>
              </a:solidFill>
              <a:latin typeface="Arial" panose="020B0604020202020204" pitchFamily="34" charset="0"/>
              <a:ea typeface="Helvetica Neue"/>
              <a:cs typeface="Arial" panose="020B0604020202020204" pitchFamily="34" charset="0"/>
              <a:sym typeface="Helvetica Neue"/>
            </a:endParaRPr>
          </a:p>
          <a:p>
            <a:pPr algn="just"/>
            <a:r>
              <a:rPr lang="en-US" dirty="0">
                <a:solidFill>
                  <a:schemeClr val="dk1"/>
                </a:solidFill>
                <a:latin typeface="Arial" panose="020B0604020202020204" pitchFamily="34" charset="0"/>
                <a:ea typeface="Helvetica Neue"/>
                <a:cs typeface="Arial" panose="020B0604020202020204" pitchFamily="34" charset="0"/>
                <a:sym typeface="Helvetica Neue"/>
              </a:rPr>
              <a:t>These instruments deliver glycan building blocks to a temperature-controlled reaction vessel, where they can attach to a solid-support resin via a photo-cleavable handle. Selective deprotection of the building block allows for iterative glycosylation reactions with defined linkages until the desired glycan structure is generated. </a:t>
            </a:r>
          </a:p>
          <a:p>
            <a:pPr algn="just"/>
            <a:endParaRPr lang="en-US" dirty="0">
              <a:solidFill>
                <a:schemeClr val="dk1"/>
              </a:solidFill>
              <a:latin typeface="Arial" panose="020B0604020202020204" pitchFamily="34" charset="0"/>
              <a:ea typeface="Helvetica Neue"/>
              <a:cs typeface="Arial" panose="020B0604020202020204" pitchFamily="34" charset="0"/>
              <a:sym typeface="Helvetica Neue"/>
            </a:endParaRPr>
          </a:p>
          <a:p>
            <a:pPr algn="just"/>
            <a:r>
              <a:rPr lang="en-US" dirty="0">
                <a:solidFill>
                  <a:schemeClr val="dk1"/>
                </a:solidFill>
                <a:latin typeface="Arial" panose="020B0604020202020204" pitchFamily="34" charset="0"/>
                <a:ea typeface="Helvetica Neue"/>
                <a:cs typeface="Arial" panose="020B0604020202020204" pitchFamily="34" charset="0"/>
                <a:sym typeface="Helvetica Neue"/>
              </a:rPr>
              <a:t>The Glyconeers® are complemented by a suite of preparative and analytical instruments housed in the MIP’s synthesis facility that release resin-bound glycans, deprotect, purify, and characterize them.</a:t>
            </a:r>
          </a:p>
        </p:txBody>
      </p:sp>
      <p:sp>
        <p:nvSpPr>
          <p:cNvPr id="69" name="Google Shape;69;p1">
            <a:extLst>
              <a:ext uri="{C183D7F6-B498-43B3-948B-1728B52AA6E4}">
                <adec:decorative xmlns:adec="http://schemas.microsoft.com/office/drawing/2017/decorative" val="1"/>
              </a:ext>
            </a:extLst>
          </p:cNvPr>
          <p:cNvSpPr/>
          <p:nvPr/>
        </p:nvSpPr>
        <p:spPr>
          <a:xfrm>
            <a:off x="5809316" y="1532466"/>
            <a:ext cx="6202962" cy="4887187"/>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panose="020B0604020202020204" pitchFamily="34" charset="0"/>
              <a:ea typeface="Calibri"/>
              <a:cs typeface="Arial" panose="020B0604020202020204" pitchFamily="34" charset="0"/>
              <a:sym typeface="Calibri"/>
            </a:endParaRPr>
          </a:p>
        </p:txBody>
      </p:sp>
      <p:sp>
        <p:nvSpPr>
          <p:cNvPr id="70" name="Google Shape;70;p1" descr="Screenshot of the video gallery of the online meeting platform taken during the meeting"/>
          <p:cNvSpPr txBox="1"/>
          <p:nvPr/>
        </p:nvSpPr>
        <p:spPr>
          <a:xfrm>
            <a:off x="9658731" y="3860827"/>
            <a:ext cx="2256310" cy="2246769"/>
          </a:xfrm>
          <a:prstGeom prst="rect">
            <a:avLst/>
          </a:prstGeom>
          <a:noFill/>
          <a:ln>
            <a:noFill/>
          </a:ln>
        </p:spPr>
        <p:txBody>
          <a:bodyPr spcFirstLastPara="1" wrap="square" lIns="0" tIns="0" rIns="0" bIns="0" anchor="t" anchorCtr="0">
            <a:spAutoFit/>
          </a:bodyPr>
          <a:lstStyle/>
          <a:p>
            <a:pPr lvl="0"/>
            <a:r>
              <a:rPr lang="en-US" sz="1200" i="1" dirty="0">
                <a:solidFill>
                  <a:srgbClr val="FF0000"/>
                </a:solidFill>
                <a:latin typeface="Arial" panose="020B0604020202020204" pitchFamily="34" charset="0"/>
                <a:cs typeface="Arial" panose="020B0604020202020204" pitchFamily="34" charset="0"/>
                <a:sym typeface="Arial"/>
              </a:rPr>
              <a:t>Top left: Prepare building blocks for use on the Glyconeer</a:t>
            </a:r>
            <a:r>
              <a:rPr lang="en-US" dirty="0">
                <a:solidFill>
                  <a:srgbClr val="FF0000"/>
                </a:solidFill>
                <a:latin typeface="Arial" panose="020B0604020202020204" pitchFamily="34" charset="0"/>
                <a:ea typeface="Helvetica Neue"/>
                <a:cs typeface="Arial" panose="020B0604020202020204" pitchFamily="34" charset="0"/>
                <a:sym typeface="Helvetica Neue"/>
              </a:rPr>
              <a:t>®.</a:t>
            </a:r>
          </a:p>
          <a:p>
            <a:pPr lvl="0"/>
            <a:endParaRPr lang="en-US" dirty="0">
              <a:solidFill>
                <a:srgbClr val="FF0000"/>
              </a:solidFill>
              <a:latin typeface="Arial" panose="020B0604020202020204" pitchFamily="34" charset="0"/>
              <a:cs typeface="Arial" panose="020B0604020202020204" pitchFamily="34" charset="0"/>
            </a:endParaRPr>
          </a:p>
          <a:p>
            <a:pPr lvl="0"/>
            <a:endParaRPr dirty="0">
              <a:solidFill>
                <a:srgbClr val="FF0000"/>
              </a:solidFill>
              <a:latin typeface="Arial" panose="020B0604020202020204" pitchFamily="34" charset="0"/>
              <a:cs typeface="Arial" panose="020B0604020202020204" pitchFamily="34" charset="0"/>
            </a:endParaRPr>
          </a:p>
          <a:p>
            <a:pPr lvl="0">
              <a:spcBef>
                <a:spcPts val="600"/>
              </a:spcBef>
            </a:pPr>
            <a:r>
              <a:rPr lang="en-US" sz="1200" i="1" dirty="0">
                <a:solidFill>
                  <a:srgbClr val="FF0000"/>
                </a:solidFill>
                <a:latin typeface="Arial" panose="020B0604020202020204" pitchFamily="34" charset="0"/>
                <a:cs typeface="Arial" panose="020B0604020202020204" pitchFamily="34" charset="0"/>
                <a:sym typeface="Arial"/>
              </a:rPr>
              <a:t>Top right:  </a:t>
            </a:r>
            <a:r>
              <a:rPr lang="en-US" sz="1200" i="1" dirty="0">
                <a:solidFill>
                  <a:srgbClr val="FF0000"/>
                </a:solidFill>
                <a:latin typeface="Arial" panose="020B0604020202020204" pitchFamily="34" charset="0"/>
                <a:cs typeface="Arial" panose="020B0604020202020204" pitchFamily="34" charset="0"/>
              </a:rPr>
              <a:t>I</a:t>
            </a:r>
            <a:r>
              <a:rPr lang="en-US" sz="1200" i="1" dirty="0">
                <a:solidFill>
                  <a:srgbClr val="FF0000"/>
                </a:solidFill>
                <a:latin typeface="Arial" panose="020B0604020202020204" pitchFamily="34" charset="0"/>
                <a:cs typeface="Arial" panose="020B0604020202020204" pitchFamily="34" charset="0"/>
                <a:sym typeface="Arial"/>
              </a:rPr>
              <a:t>nspect the solvent levels in the Glyconeer</a:t>
            </a:r>
            <a:r>
              <a:rPr lang="en-US" sz="1200" dirty="0">
                <a:solidFill>
                  <a:srgbClr val="FF0000"/>
                </a:solidFill>
                <a:latin typeface="Arial" panose="020B0604020202020204" pitchFamily="34" charset="0"/>
                <a:ea typeface="Helvetica Neue"/>
                <a:cs typeface="Arial" panose="020B0604020202020204" pitchFamily="34" charset="0"/>
                <a:sym typeface="Helvetica Neue"/>
              </a:rPr>
              <a:t>®</a:t>
            </a:r>
            <a:r>
              <a:rPr lang="en-US" sz="1200" i="1" dirty="0">
                <a:solidFill>
                  <a:srgbClr val="FF0000"/>
                </a:solidFill>
                <a:latin typeface="Arial" panose="020B0604020202020204" pitchFamily="34" charset="0"/>
                <a:cs typeface="Arial" panose="020B0604020202020204" pitchFamily="34" charset="0"/>
                <a:sym typeface="Arial"/>
              </a:rPr>
              <a:t>.</a:t>
            </a:r>
          </a:p>
          <a:p>
            <a:pPr lvl="0">
              <a:spcBef>
                <a:spcPts val="600"/>
              </a:spcBef>
            </a:pPr>
            <a:endParaRPr lang="en-US" sz="1200" i="1" dirty="0">
              <a:solidFill>
                <a:srgbClr val="FF0000"/>
              </a:solidFill>
              <a:latin typeface="Arial" panose="020B0604020202020204" pitchFamily="34" charset="0"/>
              <a:cs typeface="Arial" panose="020B0604020202020204" pitchFamily="34" charset="0"/>
              <a:sym typeface="Arial"/>
            </a:endParaRPr>
          </a:p>
          <a:p>
            <a:pPr lvl="0">
              <a:spcBef>
                <a:spcPts val="600"/>
              </a:spcBef>
            </a:pPr>
            <a:endParaRPr lang="en-US" sz="1200" i="1" dirty="0">
              <a:solidFill>
                <a:srgbClr val="FF0000"/>
              </a:solidFill>
              <a:latin typeface="Arial" panose="020B0604020202020204" pitchFamily="34" charset="0"/>
              <a:cs typeface="Arial" panose="020B0604020202020204" pitchFamily="34" charset="0"/>
              <a:sym typeface="Arial"/>
            </a:endParaRPr>
          </a:p>
          <a:p>
            <a:pPr lvl="0">
              <a:spcBef>
                <a:spcPts val="600"/>
              </a:spcBef>
            </a:pPr>
            <a:r>
              <a:rPr lang="en-US" sz="1200" i="1" dirty="0">
                <a:solidFill>
                  <a:srgbClr val="FF0000"/>
                </a:solidFill>
                <a:latin typeface="Arial" panose="020B0604020202020204" pitchFamily="34" charset="0"/>
                <a:cs typeface="Arial" panose="020B0604020202020204" pitchFamily="34" charset="0"/>
                <a:sym typeface="Arial"/>
              </a:rPr>
              <a:t>Bottom left: A </a:t>
            </a:r>
            <a:r>
              <a:rPr lang="en-US" sz="1200" i="1" dirty="0">
                <a:solidFill>
                  <a:srgbClr val="FF0000"/>
                </a:solidFill>
                <a:latin typeface="Arial" panose="020B0604020202020204" pitchFamily="34" charset="0"/>
                <a:cs typeface="Arial" panose="020B0604020202020204" pitchFamily="34" charset="0"/>
              </a:rPr>
              <a:t>Glyconeers</a:t>
            </a:r>
            <a:r>
              <a:rPr lang="en-US" sz="1200" dirty="0">
                <a:solidFill>
                  <a:srgbClr val="FF0000"/>
                </a:solidFill>
                <a:latin typeface="Arial" panose="020B0604020202020204" pitchFamily="34" charset="0"/>
                <a:ea typeface="Helvetica Neue"/>
                <a:cs typeface="Arial" panose="020B0604020202020204" pitchFamily="34" charset="0"/>
                <a:sym typeface="Helvetica Neue"/>
              </a:rPr>
              <a:t>®</a:t>
            </a:r>
            <a:r>
              <a:rPr lang="en-US" sz="1200" i="1" dirty="0">
                <a:solidFill>
                  <a:srgbClr val="FF0000"/>
                </a:solidFill>
                <a:latin typeface="Arial" panose="020B0604020202020204" pitchFamily="34" charset="0"/>
                <a:cs typeface="Arial" panose="020B0604020202020204" pitchFamily="34" charset="0"/>
              </a:rPr>
              <a:t> after installation.</a:t>
            </a:r>
            <a:endParaRPr sz="1200" dirty="0">
              <a:solidFill>
                <a:srgbClr val="FF0000"/>
              </a:solidFill>
              <a:latin typeface="Arial" panose="020B0604020202020204" pitchFamily="34" charset="0"/>
              <a:cs typeface="Arial" panose="020B0604020202020204" pitchFamily="34" charset="0"/>
              <a:sym typeface="Arial"/>
            </a:endParaRPr>
          </a:p>
        </p:txBody>
      </p:sp>
      <p:pic>
        <p:nvPicPr>
          <p:cNvPr id="72" name="Google Shape;72;p1" descr="Prepare building blocks for use on the Glyconeer®.&#10;"/>
          <p:cNvPicPr preferRelativeResize="0"/>
          <p:nvPr/>
        </p:nvPicPr>
        <p:blipFill rotWithShape="1">
          <a:blip r:embed="rId3"/>
          <a:srcRect b="19803"/>
          <a:stretch/>
        </p:blipFill>
        <p:spPr>
          <a:xfrm>
            <a:off x="6151399" y="1593930"/>
            <a:ext cx="1756468" cy="2504246"/>
          </a:xfrm>
          <a:prstGeom prst="rect">
            <a:avLst/>
          </a:prstGeom>
          <a:noFill/>
          <a:ln>
            <a:noFill/>
          </a:ln>
        </p:spPr>
      </p:pic>
      <p:pic>
        <p:nvPicPr>
          <p:cNvPr id="73" name="Google Shape;73;p1" descr="A Glyconeers® after installation."/>
          <p:cNvPicPr preferRelativeResize="0"/>
          <p:nvPr/>
        </p:nvPicPr>
        <p:blipFill>
          <a:blip r:embed="rId4"/>
          <a:srcRect t="967" b="967"/>
          <a:stretch/>
        </p:blipFill>
        <p:spPr>
          <a:xfrm>
            <a:off x="5942065" y="4270439"/>
            <a:ext cx="3583918" cy="1976951"/>
          </a:xfrm>
          <a:prstGeom prst="rect">
            <a:avLst/>
          </a:prstGeom>
          <a:noFill/>
          <a:ln w="12700" cap="flat" cmpd="sng">
            <a:solidFill>
              <a:schemeClr val="dk1"/>
            </a:solidFill>
            <a:prstDash val="solid"/>
            <a:round/>
            <a:headEnd type="none" w="sm" len="sm"/>
            <a:tailEnd type="none" w="sm" len="sm"/>
          </a:ln>
        </p:spPr>
      </p:pic>
      <p:pic>
        <p:nvPicPr>
          <p:cNvPr id="74" name="Google Shape;74;p1" descr="Inspect the solvent levels in the Glyconeer®."/>
          <p:cNvPicPr preferRelativeResize="0"/>
          <p:nvPr/>
        </p:nvPicPr>
        <p:blipFill>
          <a:blip r:embed="rId5"/>
          <a:srcRect t="914" b="914"/>
          <a:stretch/>
        </p:blipFill>
        <p:spPr>
          <a:xfrm>
            <a:off x="8173364" y="1653177"/>
            <a:ext cx="3681964" cy="2033236"/>
          </a:xfrm>
          <a:prstGeom prst="rect">
            <a:avLst/>
          </a:prstGeom>
          <a:noFill/>
          <a:ln w="12700" cap="flat" cmpd="sng">
            <a:solidFill>
              <a:schemeClr val="dk1"/>
            </a:solidFill>
            <a:prstDash val="solid"/>
            <a:round/>
            <a:headEnd type="none" w="sm" len="sm"/>
            <a:tailEnd type="none" w="sm" len="sm"/>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17093</TotalTime>
  <Words>539</Words>
  <Application>Microsoft Office PowerPoint</Application>
  <PresentationFormat>Widescreen</PresentationFormat>
  <Paragraphs>24</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Noto Sans Symbols</vt:lpstr>
      <vt:lpstr>Calibri</vt:lpstr>
      <vt:lpstr>Arial</vt:lpstr>
      <vt:lpstr>Office Theme</vt:lpstr>
      <vt:lpstr>GlycoMIP User Facility installs first two Glyconeers ®  in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GlycoMIP “graduates” first Summer Undergraduate Research Fellow</dc:title>
  <dc:creator>TD</dc:creator>
  <cp:lastModifiedBy>Williams, Catherine</cp:lastModifiedBy>
  <cp:revision>38</cp:revision>
  <dcterms:created xsi:type="dcterms:W3CDTF">2017-10-05T17:34:54Z</dcterms:created>
  <dcterms:modified xsi:type="dcterms:W3CDTF">2023-03-22T14:18:10Z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86b9584e-4d0b-49f5-8dca-70e8fc79b73d</vt:lpwstr>
  </property>
  <property fmtid="{D5CDD505-2E9C-101B-9397-08002B2CF9AE}" pid="3" name="ContainsCUI">
    <vt:lpwstr>No</vt:lpwstr>
  </property>
</Properties>
</file>