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
  </p:notesMasterIdLst>
  <p:handoutMasterIdLst>
    <p:handoutMasterId r:id="rId8"/>
  </p:handoutMasterIdLst>
  <p:sldIdLst>
    <p:sldId id="387" r:id="rId5"/>
    <p:sldId id="388" r:id="rId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CFA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3" autoAdjust="0"/>
    <p:restoredTop sz="86388" autoAdjust="0"/>
  </p:normalViewPr>
  <p:slideViewPr>
    <p:cSldViewPr snapToGrid="0" snapToObjects="1">
      <p:cViewPr varScale="1">
        <p:scale>
          <a:sx n="48" d="100"/>
          <a:sy n="48" d="100"/>
        </p:scale>
        <p:origin x="24" y="21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4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CAD82-A0C8-4D0A-ABD4-C7506DA867C4}"/>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0B8966-CA86-4F8B-A1DC-E4B27EA05F1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C772AFE-C766-4234-802D-4743A0E558C8}" type="datetimeFigureOut">
              <a:rPr lang="en-US" smtClean="0"/>
              <a:t>3/21/2023</a:t>
            </a:fld>
            <a:endParaRPr lang="en-US" dirty="0"/>
          </a:p>
        </p:txBody>
      </p:sp>
      <p:sp>
        <p:nvSpPr>
          <p:cNvPr id="4" name="Footer Placeholder 3">
            <a:extLst>
              <a:ext uri="{FF2B5EF4-FFF2-40B4-BE49-F238E27FC236}">
                <a16:creationId xmlns:a16="http://schemas.microsoft.com/office/drawing/2014/main" id="{2CF46503-97A3-4D9E-9B73-906CF497EAD5}"/>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6424FD7-5E8B-4800-B492-5643BF03B6C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C91CB36C-FB73-4403-8335-B2E006F35C81}" type="slidenum">
              <a:rPr lang="en-US" smtClean="0"/>
              <a:t>‹#›</a:t>
            </a:fld>
            <a:endParaRPr lang="en-US" dirty="0"/>
          </a:p>
        </p:txBody>
      </p:sp>
    </p:spTree>
    <p:extLst>
      <p:ext uri="{BB962C8B-B14F-4D97-AF65-F5344CB8AC3E}">
        <p14:creationId xmlns:p14="http://schemas.microsoft.com/office/powerpoint/2010/main" val="29589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8FB3966-F140-43F2-BB90-69495BF7B5CD}" type="datetimeFigureOut">
              <a:rPr lang="en-US" smtClean="0"/>
              <a:t>3/21/2023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7D0DCA-A90A-4D9A-9651-03AC7085FB63}" type="slidenum">
              <a:rPr lang="en-US" smtClean="0"/>
              <a:t>‹#›</a:t>
            </a:fld>
            <a:endParaRPr lang="en-US" dirty="0"/>
          </a:p>
        </p:txBody>
      </p:sp>
    </p:spTree>
    <p:extLst>
      <p:ext uri="{BB962C8B-B14F-4D97-AF65-F5344CB8AC3E}">
        <p14:creationId xmlns:p14="http://schemas.microsoft.com/office/powerpoint/2010/main" val="40548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heat-treatment above a critical temperature (T</a:t>
            </a:r>
            <a:r>
              <a:rPr lang="en-US" baseline="-25000" dirty="0"/>
              <a:t>c</a:t>
            </a:r>
            <a:r>
              <a:rPr lang="en-US" dirty="0"/>
              <a:t> ~</a:t>
            </a:r>
            <a:r>
              <a:rPr lang="en-US" baseline="0" dirty="0"/>
              <a:t> </a:t>
            </a:r>
            <a:r>
              <a:rPr lang="en-US" dirty="0"/>
              <a:t>1140 deg. C), pseudo-single-crystal cobalt dititanate (CoTi</a:t>
            </a:r>
            <a:r>
              <a:rPr lang="en-US" baseline="-25000" dirty="0"/>
              <a:t>2</a:t>
            </a:r>
            <a:r>
              <a:rPr lang="en-US" dirty="0"/>
              <a:t>O</a:t>
            </a:r>
            <a:r>
              <a:rPr lang="en-US" baseline="-25000" dirty="0"/>
              <a:t>5</a:t>
            </a:r>
            <a:r>
              <a:rPr lang="en-US" dirty="0"/>
              <a:t>) can be produced by</a:t>
            </a:r>
            <a:r>
              <a:rPr lang="en-US" baseline="0" dirty="0"/>
              <a:t> reaction of a</a:t>
            </a:r>
            <a:r>
              <a:rPr lang="en-US" dirty="0"/>
              <a:t> duplex grain mixture of cobalt titanate and titania. The</a:t>
            </a:r>
            <a:r>
              <a:rPr lang="en-US" baseline="0" dirty="0"/>
              <a:t> rate of transformation depends on a complex interplay between the advancement of the reaction front and dissolution of remnant cobalt titanate and titania grains left in the wake.  The kinetics of these processes depend on different diffusion mechanisms.  For unseeded samples, nucleation of the cobalt dititanate occurs at multiple locations at the sample surface.  Seeding with a layer of dititanate particles nucleates the transformation with a near planar reaction front.  In the micrograph the single crystal region is growing from left to right. For the shorter annealing times, the degree of transformation is greater in the seeded sample, versus the unseeded. The </a:t>
            </a:r>
            <a:r>
              <a:rPr lang="en-US" dirty="0"/>
              <a:t>seeding technique provides</a:t>
            </a:r>
            <a:r>
              <a:rPr lang="en-US" baseline="0" dirty="0"/>
              <a:t> a means of controlling the microstructural evolution.</a:t>
            </a:r>
            <a:endParaRPr lang="en-US" dirty="0"/>
          </a:p>
          <a:p>
            <a:endParaRPr lang="en-US" dirty="0"/>
          </a:p>
          <a:p>
            <a:r>
              <a:rPr lang="en-US" baseline="0" dirty="0"/>
              <a:t>For comparison with the experimental observations, a top-seeded lamellar template was studied, in combination with a variety of different </a:t>
            </a:r>
            <a:r>
              <a:rPr lang="en-US" dirty="0"/>
              <a:t>diffusion</a:t>
            </a:r>
            <a:r>
              <a:rPr lang="en-US" baseline="0" dirty="0"/>
              <a:t> </a:t>
            </a:r>
            <a:r>
              <a:rPr lang="en-US" dirty="0"/>
              <a:t>and reaction rates.  The upper image shows the starting template, whereas the lower image shows the production of C along the original A/B interfaces.  Work</a:t>
            </a:r>
            <a:r>
              <a:rPr lang="en-US" baseline="0" dirty="0"/>
              <a:t> to date has</a:t>
            </a:r>
            <a:r>
              <a:rPr lang="en-US" dirty="0"/>
              <a:t> focused on the effect of different ‘seeding’ criteria and the time dependence of the growth of C starting from the strip at the edge of the template.  The aim will be to correlate the modelling results with those of experiment to extract information on kinetics</a:t>
            </a:r>
            <a:r>
              <a:rPr lang="en-US" baseline="0" dirty="0"/>
              <a:t> related materials parameters.</a:t>
            </a:r>
            <a:endParaRPr lang="en-US" dirty="0"/>
          </a:p>
        </p:txBody>
      </p:sp>
      <p:sp>
        <p:nvSpPr>
          <p:cNvPr id="4" name="Slide Number Placeholder 3"/>
          <p:cNvSpPr>
            <a:spLocks noGrp="1"/>
          </p:cNvSpPr>
          <p:nvPr>
            <p:ph type="sldNum" sz="quarter" idx="5"/>
          </p:nvPr>
        </p:nvSpPr>
        <p:spPr/>
        <p:txBody>
          <a:bodyPr/>
          <a:lstStyle/>
          <a:p>
            <a:fld id="{B17D0DCA-A90A-4D9A-9651-03AC7085FB63}" type="slidenum">
              <a:rPr lang="en-US" smtClean="0"/>
              <a:t>1</a:t>
            </a:fld>
            <a:endParaRPr lang="en-US" dirty="0"/>
          </a:p>
        </p:txBody>
      </p:sp>
    </p:spTree>
    <p:extLst>
      <p:ext uri="{BB962C8B-B14F-4D97-AF65-F5344CB8AC3E}">
        <p14:creationId xmlns:p14="http://schemas.microsoft.com/office/powerpoint/2010/main" val="51734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CHOICES 2022, we presented several interesting experiments and demonstrations related</a:t>
            </a:r>
            <a:r>
              <a:rPr lang="en-US" baseline="0" dirty="0"/>
              <a:t> to</a:t>
            </a:r>
            <a:r>
              <a:rPr lang="en-US" dirty="0"/>
              <a:t> science</a:t>
            </a:r>
            <a:r>
              <a:rPr lang="en-US" baseline="0" dirty="0"/>
              <a:t> and engineering</a:t>
            </a:r>
            <a:r>
              <a:rPr lang="en-US" dirty="0"/>
              <a:t>.  This included the ‘piezo-popper’, where a drop of ethanol is added</a:t>
            </a:r>
            <a:r>
              <a:rPr lang="en-US" baseline="0" dirty="0"/>
              <a:t> to a roll film cartridge.  The </a:t>
            </a:r>
            <a:r>
              <a:rPr lang="en-US" dirty="0"/>
              <a:t>spark generated by a piezoelectric lighter causes</a:t>
            </a:r>
            <a:r>
              <a:rPr lang="en-US" baseline="0" dirty="0"/>
              <a:t> the vaporization of the ethanol, resulting in the cartridge body shooting across the room accompanied by a loud boom! (see LH photo).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 Camp 2022 is a weeklong program aimed at introducing Materials</a:t>
            </a:r>
            <a:r>
              <a:rPr lang="en-US" baseline="0" dirty="0"/>
              <a:t> Science and Engineering to high school students.  </a:t>
            </a:r>
            <a:r>
              <a:rPr lang="en-US" dirty="0"/>
              <a:t>Junyan served as the camp student coordinator, helping design the curriculum and assisting</a:t>
            </a:r>
            <a:r>
              <a:rPr lang="en-US" baseline="0" dirty="0"/>
              <a:t> with the preparation and set-up of all the e</a:t>
            </a:r>
            <a:r>
              <a:rPr lang="en-US" dirty="0"/>
              <a:t>xperiments, including the ceramic mug drop.  The upper RH photo shows the “Prince Rupert’s Drop” demonstration.  Rupert’s Drops are tadpole-shaped droplets of glass formed by dripping molten glass into cold water.</a:t>
            </a:r>
            <a:r>
              <a:rPr lang="en-US" baseline="0" dirty="0"/>
              <a:t>   The residual stresses developed in the droplet are such that the head of the tadpole is very strong, and can sustain blows with a hammer.  However, if the tail is broken, the droplet explodes into tiny fragments.  </a:t>
            </a:r>
            <a:r>
              <a:rPr lang="en-US" dirty="0">
                <a:solidFill>
                  <a:srgbClr val="000000"/>
                </a:solidFill>
                <a:latin typeface="Arial" panose="020B0604020202020204" pitchFamily="34" charset="0"/>
                <a:ea typeface="Calibri" panose="020F0502020204030204" pitchFamily="34" charset="0"/>
              </a:rPr>
              <a:t>Connor instructed the students in 3D modeling as well as directed them through experiences in virtual reality with Quest 2 headsets and augmented reality with HoloLens 2 headsets,</a:t>
            </a:r>
            <a:r>
              <a:rPr lang="en-US" baseline="0" dirty="0">
                <a:solidFill>
                  <a:srgbClr val="000000"/>
                </a:solidFill>
                <a:latin typeface="Arial" panose="020B0604020202020204" pitchFamily="34" charset="0"/>
                <a:ea typeface="Calibri" panose="020F0502020204030204" pitchFamily="34" charset="0"/>
              </a:rPr>
              <a:t> see</a:t>
            </a:r>
            <a:r>
              <a:rPr lang="en-US" baseline="0" dirty="0"/>
              <a:t> lower RH photo which shows an example of the images viewed by the students.</a:t>
            </a:r>
            <a:endParaRPr lang="en-US" dirty="0"/>
          </a:p>
        </p:txBody>
      </p:sp>
      <p:sp>
        <p:nvSpPr>
          <p:cNvPr id="4" name="Slide Number Placeholder 3"/>
          <p:cNvSpPr>
            <a:spLocks noGrp="1"/>
          </p:cNvSpPr>
          <p:nvPr>
            <p:ph type="sldNum" sz="quarter" idx="10"/>
          </p:nvPr>
        </p:nvSpPr>
        <p:spPr/>
        <p:txBody>
          <a:bodyPr/>
          <a:lstStyle/>
          <a:p>
            <a:fld id="{B17D0DCA-A90A-4D9A-9651-03AC7085FB63}" type="slidenum">
              <a:rPr lang="en-US" smtClean="0"/>
              <a:t>2</a:t>
            </a:fld>
            <a:endParaRPr lang="en-US" dirty="0"/>
          </a:p>
        </p:txBody>
      </p:sp>
    </p:spTree>
    <p:extLst>
      <p:ext uri="{BB962C8B-B14F-4D97-AF65-F5344CB8AC3E}">
        <p14:creationId xmlns:p14="http://schemas.microsoft.com/office/powerpoint/2010/main" val="1834806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FBA00-CEC0-FF45-A57B-8470651015F1}" type="datetimeFigureOut">
              <a:rPr lang="en-US" smtClean="0"/>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2000"/>
            </a:lvl1pPr>
          </a:lstStyle>
          <a:p>
            <a:fld id="{A3C91C77-9858-7D47-A426-16DA4062646D}" type="slidenum">
              <a:rPr lang="en-US" smtClean="0"/>
              <a:pPr/>
              <a:t>‹#›</a:t>
            </a:fld>
            <a:endParaRPr lang="en-US" dirty="0"/>
          </a:p>
        </p:txBody>
      </p:sp>
      <p:sp>
        <p:nvSpPr>
          <p:cNvPr id="7" name="hcSlideMaster.Title SlideHeader">
            <a:extLst>
              <a:ext uri="{FF2B5EF4-FFF2-40B4-BE49-F238E27FC236}">
                <a16:creationId xmlns:a16="http://schemas.microsoft.com/office/drawing/2014/main" id="{0CD9C973-560E-69BE-4C30-6705F1BB5D2F}"/>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26DE8365-B59C-85DE-0EB9-3379DE45756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4468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hcSlideMaster.Title and ContentHeader">
            <a:extLst>
              <a:ext uri="{FF2B5EF4-FFF2-40B4-BE49-F238E27FC236}">
                <a16:creationId xmlns:a16="http://schemas.microsoft.com/office/drawing/2014/main" id="{FDF30CB5-D9A9-12E5-B8F5-19835FEBB42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0770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TITUS">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17962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15" y="152008"/>
            <a:ext cx="10962967" cy="566719"/>
          </a:xfrm>
        </p:spPr>
        <p:txBody>
          <a:bodyPr>
            <a:normAutofit/>
          </a:bodyPr>
          <a:lstStyle>
            <a:lvl1pPr algn="ctr">
              <a:defRPr sz="2800" b="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14514" y="1211301"/>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163799"/>
            <a:ext cx="12192000" cy="733878"/>
            <a:chOff x="0" y="6163799"/>
            <a:chExt cx="12192000" cy="733878"/>
          </a:xfrm>
        </p:grpSpPr>
        <p:sp>
          <p:nvSpPr>
            <p:cNvPr id="9" name="Rectangle 8">
              <a:extLst>
                <a:ext uri="{FF2B5EF4-FFF2-40B4-BE49-F238E27FC236}">
                  <a16:creationId xmlns:a16="http://schemas.microsoft.com/office/drawing/2014/main" id="{CB81B90C-32BC-4424-9FC3-8820F4F831FD}"/>
                </a:ext>
              </a:extLst>
            </p:cNvPr>
            <p:cNvSpPr/>
            <p:nvPr/>
          </p:nvSpPr>
          <p:spPr>
            <a:xfrm>
              <a:off x="0" y="6163799"/>
              <a:ext cx="12192000" cy="733878"/>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04694" y="6201502"/>
              <a:ext cx="2445810" cy="608531"/>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921219" y="6374350"/>
              <a:ext cx="4693357" cy="369332"/>
            </a:xfrm>
            <a:prstGeom prst="rect">
              <a:avLst/>
            </a:prstGeom>
            <a:noFill/>
          </p:spPr>
          <p:txBody>
            <a:bodyPr wrap="square" lIns="91440" tIns="45720" rIns="91440" bIns="45720">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Where Materials Begin &amp;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50381" y="6201502"/>
              <a:ext cx="647112" cy="65072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52E7C3-15CD-4B7F-B5C0-8618139B0E1C}" type="slidenum">
              <a:rPr lang="en-US" sz="2000" smtClean="0">
                <a:solidFill>
                  <a:schemeClr val="tx1"/>
                </a:solidFill>
              </a:rPr>
              <a:t>‹#›</a:t>
            </a:fld>
            <a:endParaRPr lang="en-US" sz="2000" dirty="0">
              <a:solidFill>
                <a:schemeClr val="tx1"/>
              </a:solidFill>
            </a:endParaRPr>
          </a:p>
        </p:txBody>
      </p:sp>
      <p:sp>
        <p:nvSpPr>
          <p:cNvPr id="15" name="TextBox 14">
            <a:extLst>
              <a:ext uri="{FF2B5EF4-FFF2-40B4-BE49-F238E27FC236}">
                <a16:creationId xmlns:a16="http://schemas.microsoft.com/office/drawing/2014/main" id="{DC6F2311-A370-47F6-8671-AADFADC6F053}"/>
              </a:ext>
            </a:extLst>
          </p:cNvPr>
          <p:cNvSpPr txBox="1"/>
          <p:nvPr userDrawn="1"/>
        </p:nvSpPr>
        <p:spPr>
          <a:xfrm>
            <a:off x="25052" y="-3562"/>
            <a:ext cx="12192000" cy="131031"/>
          </a:xfrm>
          <a:prstGeom prst="rect">
            <a:avLst/>
          </a:prstGeom>
          <a:gradFill>
            <a:gsLst>
              <a:gs pos="0">
                <a:schemeClr val="accent6"/>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00" dirty="0"/>
          </a:p>
        </p:txBody>
      </p:sp>
      <p:sp>
        <p:nvSpPr>
          <p:cNvPr id="7" name="hcSlideMaster.1_Title and ContentHeader">
            <a:extLst>
              <a:ext uri="{FF2B5EF4-FFF2-40B4-BE49-F238E27FC236}">
                <a16:creationId xmlns:a16="http://schemas.microsoft.com/office/drawing/2014/main" id="{C5D83CC0-A760-A5D5-410F-C18EE19AE0D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430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FBA00-CEC0-FF45-A57B-8470651015F1}" type="datetimeFigureOut">
              <a:rPr lang="en-US" smtClean="0"/>
              <a:t>3/21/2023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C91C77-9858-7D47-A426-16DA4062646D}" type="slidenum">
              <a:rPr lang="en-US" smtClean="0"/>
              <a:t>‹#›</a:t>
            </a:fld>
            <a:endParaRPr lang="en-US" dirty="0"/>
          </a:p>
        </p:txBody>
      </p:sp>
      <p:sp>
        <p:nvSpPr>
          <p:cNvPr id="5" name="hcSlideMaster.BlankHeader">
            <a:extLst>
              <a:ext uri="{FF2B5EF4-FFF2-40B4-BE49-F238E27FC236}">
                <a16:creationId xmlns:a16="http://schemas.microsoft.com/office/drawing/2014/main" id="{A9FE836A-0E8E-6724-E3B6-44460597A17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3180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A00-CEC0-FF45-A57B-8470651015F1}" type="datetimeFigureOut">
              <a:rPr lang="en-US" smtClean="0"/>
              <a:t>3/21/2023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91C77-9858-7D47-A426-16DA4062646D}" type="slidenum">
              <a:rPr lang="en-US" smtClean="0"/>
              <a:t>‹#›</a:t>
            </a:fld>
            <a:endParaRPr lang="en-US" dirty="0"/>
          </a:p>
        </p:txBody>
      </p:sp>
    </p:spTree>
    <p:extLst>
      <p:ext uri="{BB962C8B-B14F-4D97-AF65-F5344CB8AC3E}">
        <p14:creationId xmlns:p14="http://schemas.microsoft.com/office/powerpoint/2010/main" val="158463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84"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sv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3.wdp"/><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descr="Image of the resulting growth of the third phase (C) in the model. The growth is localized to 4 horizontal lines, which are the interfaces between the A and B regions." title="Simulation of Growth of C">
            <a:extLst>
              <a:ext uri="{FF2B5EF4-FFF2-40B4-BE49-F238E27FC236}">
                <a16:creationId xmlns:a16="http://schemas.microsoft.com/office/drawing/2014/main" id="{8C4546DD-1E10-5F43-97C8-748F48274F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6317071" y="3390404"/>
            <a:ext cx="1150421" cy="3763433"/>
          </a:xfrm>
          <a:prstGeom prst="rect">
            <a:avLst/>
          </a:prstGeom>
        </p:spPr>
      </p:pic>
      <p:pic>
        <p:nvPicPr>
          <p:cNvPr id="16" name="Picture 15" descr="A patterned microstructure consisting of alternating layers representing 2 different phases. It is wider than it is long. A third phase is present at the far left side of the structure." title="Simulation Template">
            <a:extLst>
              <a:ext uri="{FF2B5EF4-FFF2-40B4-BE49-F238E27FC236}">
                <a16:creationId xmlns:a16="http://schemas.microsoft.com/office/drawing/2014/main" id="{05BB4B3F-AAD4-6E4D-8890-F24D7716DD66}"/>
              </a:ext>
            </a:extLst>
          </p:cNvPr>
          <p:cNvPicPr>
            <a:picLocks noChangeAspect="1"/>
          </p:cNvPicPr>
          <p:nvPr/>
        </p:nvPicPr>
        <p:blipFill>
          <a:blip r:embed="rId5"/>
          <a:stretch>
            <a:fillRect/>
          </a:stretch>
        </p:blipFill>
        <p:spPr>
          <a:xfrm rot="16200000">
            <a:off x="6146092" y="1737146"/>
            <a:ext cx="1421799" cy="4072981"/>
          </a:xfrm>
          <a:prstGeom prst="rect">
            <a:avLst/>
          </a:prstGeom>
        </p:spPr>
      </p:pic>
      <p:pic>
        <p:nvPicPr>
          <p:cNvPr id="22" name="Graphic 21" descr="Plot of amount of C (normalized with respect to the maximum possible amount of C) versus time. The curve is an S shape." title="Simulation result for amount of C as a function of time">
            <a:extLst>
              <a:ext uri="{FF2B5EF4-FFF2-40B4-BE49-F238E27FC236}">
                <a16:creationId xmlns:a16="http://schemas.microsoft.com/office/drawing/2014/main" id="{AA4CF76D-8152-BC46-AF02-F5511B4DE5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43476" y="3844887"/>
            <a:ext cx="3392424" cy="2155603"/>
          </a:xfrm>
          <a:prstGeom prst="rect">
            <a:avLst/>
          </a:prstGeom>
        </p:spPr>
      </p:pic>
      <p:sp>
        <p:nvSpPr>
          <p:cNvPr id="2" name="Title 1">
            <a:extLst>
              <a:ext uri="{FF2B5EF4-FFF2-40B4-BE49-F238E27FC236}">
                <a16:creationId xmlns:a16="http://schemas.microsoft.com/office/drawing/2014/main" id="{0E7B5F67-D43C-4406-A78E-D20527F1F17F}"/>
              </a:ext>
            </a:extLst>
          </p:cNvPr>
          <p:cNvSpPr>
            <a:spLocks noGrp="1"/>
          </p:cNvSpPr>
          <p:nvPr>
            <p:ph type="title" idx="4294967295"/>
          </p:nvPr>
        </p:nvSpPr>
        <p:spPr>
          <a:xfrm>
            <a:off x="4432300" y="257175"/>
            <a:ext cx="7759700" cy="566738"/>
          </a:xfrm>
        </p:spPr>
        <p:txBody>
          <a:bodyPr>
            <a:noAutofit/>
          </a:bodyPr>
          <a:lstStyle/>
          <a:p>
            <a:r>
              <a:rPr lang="en-US" sz="2400" b="1" dirty="0"/>
              <a:t>Single Crystal Growth by Solid State Reaction Synthesis: Informatics Driven Microstructural Analysis and Design</a:t>
            </a:r>
            <a:br>
              <a:rPr lang="en-US" sz="2400" dirty="0"/>
            </a:br>
            <a:endParaRPr lang="en-US" sz="2400" b="1" dirty="0">
              <a:solidFill>
                <a:srgbClr val="C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ED36953-0DFC-4F49-9298-E739FD3F2CFC}"/>
              </a:ext>
            </a:extLst>
          </p:cNvPr>
          <p:cNvSpPr txBox="1"/>
          <p:nvPr/>
        </p:nvSpPr>
        <p:spPr>
          <a:xfrm>
            <a:off x="100483" y="300183"/>
            <a:ext cx="150554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DMR 1929263</a:t>
            </a:r>
          </a:p>
        </p:txBody>
      </p:sp>
      <p:sp>
        <p:nvSpPr>
          <p:cNvPr id="7" name="Rectangle 6">
            <a:extLst>
              <a:ext uri="{FF2B5EF4-FFF2-40B4-BE49-F238E27FC236}">
                <a16:creationId xmlns:a16="http://schemas.microsoft.com/office/drawing/2014/main" id="{386F1C4C-66FF-4C4C-A15E-FBB5BE953C6F}"/>
              </a:ext>
            </a:extLst>
          </p:cNvPr>
          <p:cNvSpPr/>
          <p:nvPr/>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2022  Intellectual Merit</a:t>
            </a:r>
          </a:p>
        </p:txBody>
      </p:sp>
      <p:sp>
        <p:nvSpPr>
          <p:cNvPr id="19" name="TextBox 18">
            <a:extLst>
              <a:ext uri="{FF2B5EF4-FFF2-40B4-BE49-F238E27FC236}">
                <a16:creationId xmlns:a16="http://schemas.microsoft.com/office/drawing/2014/main" id="{066A738F-1678-7D4E-BB56-7A49D7F33502}"/>
              </a:ext>
            </a:extLst>
          </p:cNvPr>
          <p:cNvSpPr txBox="1"/>
          <p:nvPr/>
        </p:nvSpPr>
        <p:spPr>
          <a:xfrm>
            <a:off x="6545229" y="880905"/>
            <a:ext cx="3435556"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Helen M. Chan, Lehigh University</a:t>
            </a:r>
          </a:p>
        </p:txBody>
      </p:sp>
      <p:sp>
        <p:nvSpPr>
          <p:cNvPr id="18" name="TextBox 17">
            <a:extLst>
              <a:ext uri="{FF2B5EF4-FFF2-40B4-BE49-F238E27FC236}">
                <a16:creationId xmlns:a16="http://schemas.microsoft.com/office/drawing/2014/main" id="{BBD2D435-7E71-6242-BE32-920B7518B00F}"/>
              </a:ext>
            </a:extLst>
          </p:cNvPr>
          <p:cNvSpPr txBox="1"/>
          <p:nvPr/>
        </p:nvSpPr>
        <p:spPr>
          <a:xfrm>
            <a:off x="10021161" y="6032758"/>
            <a:ext cx="123681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Total C vs time</a:t>
            </a:r>
          </a:p>
        </p:txBody>
      </p:sp>
      <p:sp>
        <p:nvSpPr>
          <p:cNvPr id="23" name="Text Box 28">
            <a:extLst>
              <a:ext uri="{FF2B5EF4-FFF2-40B4-BE49-F238E27FC236}">
                <a16:creationId xmlns:a16="http://schemas.microsoft.com/office/drawing/2014/main" id="{1ECF6B61-63FD-47EF-B775-0F2DBA9AD6D4}"/>
              </a:ext>
            </a:extLst>
          </p:cNvPr>
          <p:cNvSpPr txBox="1">
            <a:spLocks noChangeArrowheads="1"/>
          </p:cNvSpPr>
          <p:nvPr/>
        </p:nvSpPr>
        <p:spPr bwMode="auto">
          <a:xfrm>
            <a:off x="213212" y="1126588"/>
            <a:ext cx="4645859"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b="1" dirty="0"/>
              <a:t>Experiment: </a:t>
            </a:r>
            <a:r>
              <a:rPr lang="en-US" dirty="0"/>
              <a:t>Demonstrated solid state single crystal growth process (A + B  →  C) in Co-Ti-O system.  Higher rates of transformation to single crystal CoTi</a:t>
            </a:r>
            <a:r>
              <a:rPr lang="en-US" baseline="-25000" dirty="0"/>
              <a:t>2</a:t>
            </a:r>
            <a:r>
              <a:rPr lang="en-US" dirty="0"/>
              <a:t>O</a:t>
            </a:r>
            <a:r>
              <a:rPr lang="en-US" baseline="-25000" dirty="0"/>
              <a:t>5</a:t>
            </a:r>
            <a:r>
              <a:rPr lang="en-US" dirty="0"/>
              <a:t> were observed for samples ‘top-seeded’ with CoTi</a:t>
            </a:r>
            <a:r>
              <a:rPr lang="en-US" baseline="-25000" dirty="0"/>
              <a:t>2</a:t>
            </a:r>
            <a:r>
              <a:rPr lang="en-US" dirty="0"/>
              <a:t>O</a:t>
            </a:r>
            <a:r>
              <a:rPr lang="en-US" baseline="-25000" dirty="0"/>
              <a:t>5</a:t>
            </a:r>
            <a:r>
              <a:rPr lang="en-US" dirty="0"/>
              <a:t> crystals.  This type of reaction has not been observed previously and is potentially a new route for single crystal fabrication in other material systems.</a:t>
            </a:r>
          </a:p>
          <a:p>
            <a:pPr eaLnBrk="1" hangingPunct="1"/>
            <a:endParaRPr lang="en-US" dirty="0"/>
          </a:p>
          <a:p>
            <a:pPr algn="just" eaLnBrk="1" hangingPunct="1"/>
            <a:r>
              <a:rPr lang="en-US" b="1" dirty="0"/>
              <a:t>Corresponding stochastic reaction-diffusion computer simulations </a:t>
            </a:r>
            <a:r>
              <a:rPr lang="en-US" dirty="0"/>
              <a:t>were used to generate analogous transformation curves for a top-seeded microstructure composed initially of A and B lamellae.  The influence of the reaction and transport rates on the evolution of the product C phase was explored.</a:t>
            </a:r>
          </a:p>
        </p:txBody>
      </p:sp>
      <p:sp>
        <p:nvSpPr>
          <p:cNvPr id="9" name="TextBox 8"/>
          <p:cNvSpPr txBox="1"/>
          <p:nvPr/>
        </p:nvSpPr>
        <p:spPr>
          <a:xfrm>
            <a:off x="5010565" y="3559770"/>
            <a:ext cx="298329" cy="369332"/>
          </a:xfrm>
          <a:prstGeom prst="rect">
            <a:avLst/>
          </a:prstGeom>
          <a:noFill/>
        </p:spPr>
        <p:txBody>
          <a:bodyPr wrap="square" rtlCol="0">
            <a:spAutoFit/>
          </a:bodyPr>
          <a:lstStyle/>
          <a:p>
            <a:r>
              <a:rPr lang="en-US" b="1" dirty="0"/>
              <a:t>C</a:t>
            </a:r>
          </a:p>
        </p:txBody>
      </p:sp>
      <p:sp>
        <p:nvSpPr>
          <p:cNvPr id="24" name="TextBox 23"/>
          <p:cNvSpPr txBox="1"/>
          <p:nvPr/>
        </p:nvSpPr>
        <p:spPr>
          <a:xfrm>
            <a:off x="6778965" y="3813559"/>
            <a:ext cx="298329" cy="369332"/>
          </a:xfrm>
          <a:prstGeom prst="rect">
            <a:avLst/>
          </a:prstGeom>
          <a:noFill/>
        </p:spPr>
        <p:txBody>
          <a:bodyPr wrap="square" rtlCol="0">
            <a:spAutoFit/>
          </a:bodyPr>
          <a:lstStyle/>
          <a:p>
            <a:r>
              <a:rPr lang="en-US" b="1" dirty="0"/>
              <a:t>B</a:t>
            </a:r>
          </a:p>
        </p:txBody>
      </p:sp>
      <p:sp>
        <p:nvSpPr>
          <p:cNvPr id="25" name="TextBox 24"/>
          <p:cNvSpPr txBox="1"/>
          <p:nvPr/>
        </p:nvSpPr>
        <p:spPr>
          <a:xfrm>
            <a:off x="6778965" y="3098950"/>
            <a:ext cx="298329" cy="369332"/>
          </a:xfrm>
          <a:prstGeom prst="rect">
            <a:avLst/>
          </a:prstGeom>
          <a:noFill/>
        </p:spPr>
        <p:txBody>
          <a:bodyPr wrap="square" rtlCol="0">
            <a:spAutoFit/>
          </a:bodyPr>
          <a:lstStyle/>
          <a:p>
            <a:r>
              <a:rPr lang="en-US" b="1" dirty="0"/>
              <a:t>A</a:t>
            </a:r>
          </a:p>
        </p:txBody>
      </p:sp>
      <p:pic>
        <p:nvPicPr>
          <p:cNvPr id="20" name="Picture 19" descr="SEM image from the top-seeded sample showing the directional transformation to cobalt dititanate and its distribution with a well-defined reaction front." title="Microstructure of seeded sample">
            <a:extLst>
              <a:ext uri="{FF2B5EF4-FFF2-40B4-BE49-F238E27FC236}">
                <a16:creationId xmlns:a16="http://schemas.microsoft.com/office/drawing/2014/main" id="{EC1A5F7B-E5EC-A14F-A4DC-BE4FDA9E1BEC}"/>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8802" t="19377" b="1712"/>
          <a:stretch/>
        </p:blipFill>
        <p:spPr>
          <a:xfrm>
            <a:off x="4997420" y="1760759"/>
            <a:ext cx="3695953" cy="1070931"/>
          </a:xfrm>
          <a:prstGeom prst="rect">
            <a:avLst/>
          </a:prstGeom>
        </p:spPr>
      </p:pic>
      <p:sp>
        <p:nvSpPr>
          <p:cNvPr id="10" name="TextBox 9"/>
          <p:cNvSpPr txBox="1"/>
          <p:nvPr/>
        </p:nvSpPr>
        <p:spPr>
          <a:xfrm>
            <a:off x="4879787" y="1270589"/>
            <a:ext cx="670189" cy="537812"/>
          </a:xfrm>
          <a:prstGeom prst="rect">
            <a:avLst/>
          </a:prstGeom>
          <a:noFill/>
        </p:spPr>
        <p:txBody>
          <a:bodyPr wrap="square" rtlCol="0">
            <a:spAutoFit/>
          </a:bodyPr>
          <a:lstStyle/>
          <a:p>
            <a:r>
              <a:rPr lang="en-US" sz="1400" dirty="0"/>
              <a:t>Seed</a:t>
            </a:r>
          </a:p>
          <a:p>
            <a:r>
              <a:rPr lang="en-US" sz="1400" dirty="0"/>
              <a:t>Layer</a:t>
            </a:r>
          </a:p>
        </p:txBody>
      </p:sp>
      <p:sp>
        <p:nvSpPr>
          <p:cNvPr id="11" name="TextBox 10"/>
          <p:cNvSpPr txBox="1"/>
          <p:nvPr/>
        </p:nvSpPr>
        <p:spPr>
          <a:xfrm>
            <a:off x="5533544" y="1399892"/>
            <a:ext cx="1698518" cy="379632"/>
          </a:xfrm>
          <a:prstGeom prst="rect">
            <a:avLst/>
          </a:prstGeom>
          <a:noFill/>
        </p:spPr>
        <p:txBody>
          <a:bodyPr wrap="square" rtlCol="0">
            <a:spAutoFit/>
          </a:bodyPr>
          <a:lstStyle/>
          <a:p>
            <a:r>
              <a:rPr lang="en-US" dirty="0"/>
              <a:t>C: Single crystal </a:t>
            </a:r>
          </a:p>
        </p:txBody>
      </p:sp>
      <p:sp>
        <p:nvSpPr>
          <p:cNvPr id="26" name="TextBox 25"/>
          <p:cNvSpPr txBox="1"/>
          <p:nvPr/>
        </p:nvSpPr>
        <p:spPr>
          <a:xfrm>
            <a:off x="7431905" y="1424944"/>
            <a:ext cx="1140314" cy="379632"/>
          </a:xfrm>
          <a:prstGeom prst="rect">
            <a:avLst/>
          </a:prstGeom>
          <a:noFill/>
        </p:spPr>
        <p:txBody>
          <a:bodyPr wrap="square" rtlCol="0">
            <a:spAutoFit/>
          </a:bodyPr>
          <a:lstStyle/>
          <a:p>
            <a:r>
              <a:rPr lang="en-US" dirty="0"/>
              <a:t>   A  +  B </a:t>
            </a:r>
          </a:p>
        </p:txBody>
      </p:sp>
      <p:sp>
        <p:nvSpPr>
          <p:cNvPr id="27" name="TextBox 26">
            <a:extLst>
              <a:ext uri="{FF2B5EF4-FFF2-40B4-BE49-F238E27FC236}">
                <a16:creationId xmlns:a16="http://schemas.microsoft.com/office/drawing/2014/main" id="{E814073A-B1C6-0243-A9B7-BE1B5F14EE2F}"/>
              </a:ext>
            </a:extLst>
          </p:cNvPr>
          <p:cNvSpPr txBox="1"/>
          <p:nvPr/>
        </p:nvSpPr>
        <p:spPr>
          <a:xfrm>
            <a:off x="5537450" y="5833518"/>
            <a:ext cx="265649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Spatial distribution of product phase</a:t>
            </a:r>
          </a:p>
        </p:txBody>
      </p:sp>
      <p:sp>
        <p:nvSpPr>
          <p:cNvPr id="28" name="TextBox 27">
            <a:extLst>
              <a:ext uri="{FF2B5EF4-FFF2-40B4-BE49-F238E27FC236}">
                <a16:creationId xmlns:a16="http://schemas.microsoft.com/office/drawing/2014/main" id="{EBF6F8F7-52BA-A64C-8B3D-2865D4C0381D}"/>
              </a:ext>
            </a:extLst>
          </p:cNvPr>
          <p:cNvSpPr txBox="1"/>
          <p:nvPr/>
        </p:nvSpPr>
        <p:spPr>
          <a:xfrm>
            <a:off x="5374596" y="4383133"/>
            <a:ext cx="2938625"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Unreacted computer simulation template</a:t>
            </a:r>
          </a:p>
        </p:txBody>
      </p:sp>
      <p:sp>
        <p:nvSpPr>
          <p:cNvPr id="29" name="TextBox 28">
            <a:extLst>
              <a:ext uri="{FF2B5EF4-FFF2-40B4-BE49-F238E27FC236}">
                <a16:creationId xmlns:a16="http://schemas.microsoft.com/office/drawing/2014/main" id="{5C8ADD5B-7949-A647-B6B3-3D84A278B5B2}"/>
              </a:ext>
            </a:extLst>
          </p:cNvPr>
          <p:cNvSpPr txBox="1"/>
          <p:nvPr/>
        </p:nvSpPr>
        <p:spPr>
          <a:xfrm>
            <a:off x="5536659" y="2830546"/>
            <a:ext cx="260840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Partially transformed microstructure</a:t>
            </a:r>
          </a:p>
        </p:txBody>
      </p:sp>
      <p:pic>
        <p:nvPicPr>
          <p:cNvPr id="12" name="Picture 11" descr="Two graphs of the molar fraction of cobalt dititanate as a function of annealing time at 1200 degrees Celsius.      One plot corresponds to the unseeded sample, the other to the top-seeded sample.  The curve for the unseeded sample is S-shaped.  For annealing times less than 40 hours the data points for the top-seeded curve lie above those of the unseeded curve." title="Graph showing degree of transformation with annealing time">
            <a:extLst>
              <a:ext uri="{FF2B5EF4-FFF2-40B4-BE49-F238E27FC236}">
                <a16:creationId xmlns:a16="http://schemas.microsoft.com/office/drawing/2014/main" id="{CBF7212F-4D35-B64A-B3A1-9D69C45FCD88}"/>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Lst>
          </a:blip>
          <a:srcRect t="5233" r="6144"/>
          <a:stretch/>
        </p:blipFill>
        <p:spPr>
          <a:xfrm>
            <a:off x="8734362" y="1370420"/>
            <a:ext cx="3429000" cy="2416421"/>
          </a:xfrm>
          <a:prstGeom prst="rect">
            <a:avLst/>
          </a:prstGeom>
        </p:spPr>
      </p:pic>
    </p:spTree>
    <p:extLst>
      <p:ext uri="{BB962C8B-B14F-4D97-AF65-F5344CB8AC3E}">
        <p14:creationId xmlns:p14="http://schemas.microsoft.com/office/powerpoint/2010/main" val="386602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14F4D8C-0507-44C8-9197-44F32C14CB59}"/>
              </a:ext>
            </a:extLst>
          </p:cNvPr>
          <p:cNvSpPr/>
          <p:nvPr/>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2022  Broader Impacts</a:t>
            </a:r>
          </a:p>
        </p:txBody>
      </p:sp>
      <p:sp>
        <p:nvSpPr>
          <p:cNvPr id="15" name="Title 1">
            <a:extLst>
              <a:ext uri="{FF2B5EF4-FFF2-40B4-BE49-F238E27FC236}">
                <a16:creationId xmlns:a16="http://schemas.microsoft.com/office/drawing/2014/main" id="{0E7B5F67-D43C-4406-A78E-D20527F1F17F}"/>
              </a:ext>
            </a:extLst>
          </p:cNvPr>
          <p:cNvSpPr txBox="1">
            <a:spLocks noGrp="1"/>
          </p:cNvSpPr>
          <p:nvPr>
            <p:ph type="title" idx="4294967295"/>
          </p:nvPr>
        </p:nvSpPr>
        <p:spPr>
          <a:xfrm>
            <a:off x="4432892" y="257262"/>
            <a:ext cx="7759108" cy="5667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j-lt"/>
                <a:ea typeface="+mj-ea"/>
                <a:cs typeface="+mj-cs"/>
              </a:rPr>
              <a:t>Single Crystal Growth by Solid State Reaction Synthesis: Informatics Driven Microstructural Analysis and Design</a:t>
            </a:r>
            <a:br>
              <a:rPr kumimoji="0" lang="en-US" sz="2400" b="0" i="0" u="none" strike="noStrike" kern="1200" cap="none" spc="0" normalizeH="0" baseline="0" noProof="0">
                <a:ln>
                  <a:noFill/>
                </a:ln>
                <a:solidFill>
                  <a:schemeClr val="tx1"/>
                </a:solidFill>
                <a:effectLst/>
                <a:uLnTx/>
                <a:uFillTx/>
                <a:latin typeface="+mj-lt"/>
                <a:ea typeface="+mj-ea"/>
                <a:cs typeface="+mj-cs"/>
              </a:rPr>
            </a:b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16" name="TextBox 15">
            <a:extLst>
              <a:ext uri="{FF2B5EF4-FFF2-40B4-BE49-F238E27FC236}">
                <a16:creationId xmlns:a16="http://schemas.microsoft.com/office/drawing/2014/main" id="{9ED36953-0DFC-4F49-9298-E739FD3F2CFC}"/>
              </a:ext>
            </a:extLst>
          </p:cNvPr>
          <p:cNvSpPr txBox="1"/>
          <p:nvPr/>
        </p:nvSpPr>
        <p:spPr>
          <a:xfrm>
            <a:off x="100483" y="300183"/>
            <a:ext cx="150554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DMR 1929263</a:t>
            </a:r>
          </a:p>
        </p:txBody>
      </p:sp>
      <p:sp>
        <p:nvSpPr>
          <p:cNvPr id="17" name="TextBox 16">
            <a:extLst>
              <a:ext uri="{FF2B5EF4-FFF2-40B4-BE49-F238E27FC236}">
                <a16:creationId xmlns:a16="http://schemas.microsoft.com/office/drawing/2014/main" id="{426A9296-2844-4E28-A508-770A45A2E9C0}"/>
              </a:ext>
            </a:extLst>
          </p:cNvPr>
          <p:cNvSpPr txBox="1"/>
          <p:nvPr/>
        </p:nvSpPr>
        <p:spPr>
          <a:xfrm>
            <a:off x="6516846" y="881043"/>
            <a:ext cx="3493264"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Helen M. Chan, Lehigh University</a:t>
            </a:r>
          </a:p>
        </p:txBody>
      </p:sp>
      <p:sp>
        <p:nvSpPr>
          <p:cNvPr id="14" name="TextBox 13">
            <a:extLst>
              <a:ext uri="{FF2B5EF4-FFF2-40B4-BE49-F238E27FC236}">
                <a16:creationId xmlns:a16="http://schemas.microsoft.com/office/drawing/2014/main" id="{7E56AB03-9A32-B849-AFC2-949CC7BEA3CA}"/>
              </a:ext>
            </a:extLst>
          </p:cNvPr>
          <p:cNvSpPr txBox="1"/>
          <p:nvPr/>
        </p:nvSpPr>
        <p:spPr>
          <a:xfrm>
            <a:off x="8732239" y="3542452"/>
            <a:ext cx="2413461"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Prince Rupert’s Drops demo</a:t>
            </a:r>
          </a:p>
        </p:txBody>
      </p:sp>
      <p:grpSp>
        <p:nvGrpSpPr>
          <p:cNvPr id="5" name="Group 4" descr="Piezoelectric popper demo">
            <a:extLst>
              <a:ext uri="{FF2B5EF4-FFF2-40B4-BE49-F238E27FC236}">
                <a16:creationId xmlns:a16="http://schemas.microsoft.com/office/drawing/2014/main" id="{06EED28F-E289-8148-9CFF-739D24DCC5EE}"/>
              </a:ext>
            </a:extLst>
          </p:cNvPr>
          <p:cNvGrpSpPr>
            <a:grpSpLocks noChangeAspect="1"/>
          </p:cNvGrpSpPr>
          <p:nvPr/>
        </p:nvGrpSpPr>
        <p:grpSpPr>
          <a:xfrm>
            <a:off x="5227186" y="1497699"/>
            <a:ext cx="2622550" cy="3850486"/>
            <a:chOff x="5227186" y="1497699"/>
            <a:chExt cx="2622550" cy="3850486"/>
          </a:xfrm>
        </p:grpSpPr>
        <p:grpSp>
          <p:nvGrpSpPr>
            <p:cNvPr id="4" name="Group 3">
              <a:extLst>
                <a:ext uri="{FF2B5EF4-FFF2-40B4-BE49-F238E27FC236}">
                  <a16:creationId xmlns:a16="http://schemas.microsoft.com/office/drawing/2014/main" id="{92F624F8-78F1-5D4C-9CC3-130C5B84EE56}"/>
                </a:ext>
              </a:extLst>
            </p:cNvPr>
            <p:cNvGrpSpPr>
              <a:grpSpLocks noChangeAspect="1"/>
            </p:cNvGrpSpPr>
            <p:nvPr/>
          </p:nvGrpSpPr>
          <p:grpSpPr>
            <a:xfrm>
              <a:off x="5231662" y="1497699"/>
              <a:ext cx="2618074" cy="3850486"/>
              <a:chOff x="5231662" y="1497699"/>
              <a:chExt cx="2618074" cy="3850486"/>
            </a:xfrm>
          </p:grpSpPr>
          <p:pic>
            <p:nvPicPr>
              <p:cNvPr id="18" name="Picture 17" descr="Inset shows the piezo-popper, the main image shows PI Chan with a middle school girl aiming the device into the air." title="Mat Camp piezopopper demo">
                <a:extLst>
                  <a:ext uri="{FF2B5EF4-FFF2-40B4-BE49-F238E27FC236}">
                    <a16:creationId xmlns:a16="http://schemas.microsoft.com/office/drawing/2014/main" id="{8E65AAA5-29FA-AB48-8CB7-3E5C47D95B3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7320" t="1397" r="32725" b="28485"/>
              <a:stretch/>
            </p:blipFill>
            <p:spPr>
              <a:xfrm>
                <a:off x="5231662" y="1497699"/>
                <a:ext cx="2618074" cy="3850486"/>
              </a:xfrm>
              <a:prstGeom prst="rect">
                <a:avLst/>
              </a:prstGeom>
              <a:ln>
                <a:noFill/>
              </a:ln>
              <a:effectLst>
                <a:outerShdw blurRad="292100" dist="139700" dir="2700000" algn="tl" rotWithShape="0">
                  <a:srgbClr val="333333">
                    <a:alpha val="65000"/>
                  </a:srgbClr>
                </a:outerShdw>
              </a:effectLst>
            </p:spPr>
          </p:pic>
          <p:pic>
            <p:nvPicPr>
              <p:cNvPr id="19" name="Picture 18" descr="Piezo popper device showing where spark is generated&#10;">
                <a:extLst>
                  <a:ext uri="{FF2B5EF4-FFF2-40B4-BE49-F238E27FC236}">
                    <a16:creationId xmlns:a16="http://schemas.microsoft.com/office/drawing/2014/main" id="{98513021-7D07-C541-AD07-98B5CE17564C}"/>
                  </a:ext>
                </a:extLst>
              </p:cNvPr>
              <p:cNvPicPr>
                <a:picLocks noChangeAspect="1"/>
              </p:cNvPicPr>
              <p:nvPr/>
            </p:nvPicPr>
            <p:blipFill>
              <a:blip r:embed="rId5"/>
              <a:stretch>
                <a:fillRect/>
              </a:stretch>
            </p:blipFill>
            <p:spPr>
              <a:xfrm>
                <a:off x="6441253" y="1497699"/>
                <a:ext cx="1408483" cy="1013681"/>
              </a:xfrm>
              <a:prstGeom prst="rect">
                <a:avLst/>
              </a:prstGeom>
            </p:spPr>
          </p:pic>
        </p:grpSp>
        <p:sp>
          <p:nvSpPr>
            <p:cNvPr id="13" name="TextBox 12">
              <a:extLst>
                <a:ext uri="{FF2B5EF4-FFF2-40B4-BE49-F238E27FC236}">
                  <a16:creationId xmlns:a16="http://schemas.microsoft.com/office/drawing/2014/main" id="{BD5ED73B-8E36-B246-BE6C-622D6501A451}"/>
                </a:ext>
              </a:extLst>
            </p:cNvPr>
            <p:cNvSpPr txBox="1"/>
            <p:nvPr/>
          </p:nvSpPr>
          <p:spPr>
            <a:xfrm>
              <a:off x="5227186" y="1503787"/>
              <a:ext cx="992903" cy="276999"/>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CHOICES</a:t>
              </a:r>
            </a:p>
          </p:txBody>
        </p:sp>
      </p:grpSp>
      <p:grpSp>
        <p:nvGrpSpPr>
          <p:cNvPr id="7" name="Group 6" descr="Students at Mat Camp observing Prince Rupert Drops demo&#10;" title="Students at Mat Camp">
            <a:extLst>
              <a:ext uri="{FF2B5EF4-FFF2-40B4-BE49-F238E27FC236}">
                <a16:creationId xmlns:a16="http://schemas.microsoft.com/office/drawing/2014/main" id="{76224A12-64E8-1747-BF0C-263612F8F522}"/>
              </a:ext>
            </a:extLst>
          </p:cNvPr>
          <p:cNvGrpSpPr>
            <a:grpSpLocks noChangeAspect="1"/>
          </p:cNvGrpSpPr>
          <p:nvPr/>
        </p:nvGrpSpPr>
        <p:grpSpPr>
          <a:xfrm>
            <a:off x="8514044" y="1362400"/>
            <a:ext cx="2849853" cy="2137389"/>
            <a:chOff x="8723367" y="1362400"/>
            <a:chExt cx="2849853" cy="2137389"/>
          </a:xfrm>
        </p:grpSpPr>
        <p:pic>
          <p:nvPicPr>
            <p:cNvPr id="6" name="Picture 5" descr="A graduate camp volunteer showing examples of Prince Rupert's glass droplets to high school students.">
              <a:extLst>
                <a:ext uri="{FF2B5EF4-FFF2-40B4-BE49-F238E27FC236}">
                  <a16:creationId xmlns:a16="http://schemas.microsoft.com/office/drawing/2014/main" id="{1504AD9C-05D3-874B-806B-0458EA6CB7C3}"/>
                </a:ext>
              </a:extLst>
            </p:cNvPr>
            <p:cNvPicPr>
              <a:picLocks noChangeAspect="1"/>
            </p:cNvPicPr>
            <p:nvPr/>
          </p:nvPicPr>
          <p:blipFill>
            <a:blip r:embed="rId6" cstate="hq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8723367" y="1362400"/>
              <a:ext cx="2849853" cy="2137389"/>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D0D74848-4513-B941-BF00-005488CC9FA3}"/>
                </a:ext>
              </a:extLst>
            </p:cNvPr>
            <p:cNvSpPr txBox="1"/>
            <p:nvPr/>
          </p:nvSpPr>
          <p:spPr>
            <a:xfrm>
              <a:off x="8736252" y="1365336"/>
              <a:ext cx="979720" cy="273321"/>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MAT Camp</a:t>
              </a:r>
            </a:p>
          </p:txBody>
        </p:sp>
      </p:grpSp>
      <p:sp>
        <p:nvSpPr>
          <p:cNvPr id="21" name="TextBox 20">
            <a:extLst>
              <a:ext uri="{FF2B5EF4-FFF2-40B4-BE49-F238E27FC236}">
                <a16:creationId xmlns:a16="http://schemas.microsoft.com/office/drawing/2014/main" id="{5418078C-3FF5-3840-8EA8-6E9F037FDD13}"/>
              </a:ext>
            </a:extLst>
          </p:cNvPr>
          <p:cNvSpPr txBox="1"/>
          <p:nvPr/>
        </p:nvSpPr>
        <p:spPr>
          <a:xfrm>
            <a:off x="5382372" y="5386958"/>
            <a:ext cx="228355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Piezoelectric popper demo</a:t>
            </a:r>
          </a:p>
        </p:txBody>
      </p:sp>
      <p:sp>
        <p:nvSpPr>
          <p:cNvPr id="24" name="TextBox 23">
            <a:extLst>
              <a:ext uri="{FF2B5EF4-FFF2-40B4-BE49-F238E27FC236}">
                <a16:creationId xmlns:a16="http://schemas.microsoft.com/office/drawing/2014/main" id="{761F345B-DA61-3A48-9741-2D17A06AE607}"/>
              </a:ext>
            </a:extLst>
          </p:cNvPr>
          <p:cNvSpPr txBox="1"/>
          <p:nvPr/>
        </p:nvSpPr>
        <p:spPr>
          <a:xfrm>
            <a:off x="9102844" y="5870831"/>
            <a:ext cx="1814532"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Nanotube AR image </a:t>
            </a:r>
          </a:p>
        </p:txBody>
      </p:sp>
      <p:grpSp>
        <p:nvGrpSpPr>
          <p:cNvPr id="3" name="Group 2" descr="Nanotube AR image ">
            <a:extLst>
              <a:ext uri="{FF2B5EF4-FFF2-40B4-BE49-F238E27FC236}">
                <a16:creationId xmlns:a16="http://schemas.microsoft.com/office/drawing/2014/main" id="{1B80CFD0-67F7-964A-A7A4-81AF40269CD2}"/>
              </a:ext>
            </a:extLst>
          </p:cNvPr>
          <p:cNvGrpSpPr>
            <a:grpSpLocks noChangeAspect="1"/>
          </p:cNvGrpSpPr>
          <p:nvPr/>
        </p:nvGrpSpPr>
        <p:grpSpPr>
          <a:xfrm>
            <a:off x="8137335" y="3870858"/>
            <a:ext cx="3745550" cy="1936681"/>
            <a:chOff x="8137335" y="3870858"/>
            <a:chExt cx="3745550" cy="1936681"/>
          </a:xfrm>
        </p:grpSpPr>
        <p:pic>
          <p:nvPicPr>
            <p:cNvPr id="26" name="Picture 25" descr="A visualization of a carbon nanotube seemingly floating in air. This is the view of a student using a HoloLens 2 learning about complex structures in augmented reality. " title="Nanotube AR image">
              <a:extLst>
                <a:ext uri="{FF2B5EF4-FFF2-40B4-BE49-F238E27FC236}">
                  <a16:creationId xmlns:a16="http://schemas.microsoft.com/office/drawing/2014/main" id="{10AAFE31-C60D-3F46-A6FC-BA7CE7EB71C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8137335" y="3870858"/>
              <a:ext cx="3745550" cy="1936681"/>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B4919B39-A484-4F46-B9D8-51EAE64C8BB0}"/>
                </a:ext>
              </a:extLst>
            </p:cNvPr>
            <p:cNvSpPr txBox="1"/>
            <p:nvPr/>
          </p:nvSpPr>
          <p:spPr>
            <a:xfrm>
              <a:off x="8148351" y="3881875"/>
              <a:ext cx="979720" cy="273321"/>
            </a:xfrm>
            <a:prstGeom prst="rect">
              <a:avLst/>
            </a:prstGeom>
            <a:solidFill>
              <a:schemeClr val="bg1"/>
            </a:solid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MAT Camp</a:t>
              </a:r>
            </a:p>
          </p:txBody>
        </p:sp>
      </p:grpSp>
      <p:sp>
        <p:nvSpPr>
          <p:cNvPr id="22" name="TextBox 21"/>
          <p:cNvSpPr txBox="1"/>
          <p:nvPr/>
        </p:nvSpPr>
        <p:spPr>
          <a:xfrm>
            <a:off x="204417" y="1140777"/>
            <a:ext cx="4735170" cy="5078313"/>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The group participated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in demonstrations for </a:t>
            </a:r>
            <a:r>
              <a:rPr lang="en-US" b="1" i="1" dirty="0">
                <a:solidFill>
                  <a:schemeClr val="accent2">
                    <a:lumMod val="75000"/>
                  </a:schemeClr>
                </a:solidFill>
                <a:latin typeface="Arial" panose="020B0604020202020204" pitchFamily="34" charset="0"/>
                <a:ea typeface="Calibri" panose="020F0502020204030204" pitchFamily="34" charset="0"/>
              </a:rPr>
              <a:t>CHOICES</a:t>
            </a:r>
            <a:r>
              <a:rPr lang="en-US" dirty="0">
                <a:solidFill>
                  <a:srgbClr val="000000"/>
                </a:solidFill>
                <a:latin typeface="Arial" panose="020B0604020202020204" pitchFamily="34" charset="0"/>
                <a:ea typeface="Calibri" panose="020F0502020204030204" pitchFamily="34" charset="0"/>
              </a:rPr>
              <a:t> (</a:t>
            </a:r>
            <a:r>
              <a:rPr lang="en-US" b="1" i="1" dirty="0">
                <a:solidFill>
                  <a:schemeClr val="accent2">
                    <a:lumMod val="75000"/>
                  </a:schemeClr>
                </a:solidFill>
                <a:latin typeface="Arial" panose="020B0604020202020204" pitchFamily="34" charset="0"/>
                <a:ea typeface="Calibri" panose="020F0502020204030204" pitchFamily="34" charset="0"/>
              </a:rPr>
              <a:t>C</a:t>
            </a:r>
            <a:r>
              <a:rPr lang="en-US" i="1" dirty="0">
                <a:solidFill>
                  <a:srgbClr val="000000"/>
                </a:solidFill>
                <a:latin typeface="Arial" panose="020B0604020202020204" pitchFamily="34" charset="0"/>
                <a:ea typeface="Calibri" panose="020F0502020204030204" pitchFamily="34" charset="0"/>
              </a:rPr>
              <a:t>harting </a:t>
            </a:r>
            <a:r>
              <a:rPr lang="en-US" b="1" i="1" dirty="0">
                <a:solidFill>
                  <a:schemeClr val="accent2">
                    <a:lumMod val="75000"/>
                  </a:schemeClr>
                </a:solidFill>
                <a:latin typeface="Arial" panose="020B0604020202020204" pitchFamily="34" charset="0"/>
                <a:ea typeface="Calibri" panose="020F0502020204030204" pitchFamily="34" charset="0"/>
              </a:rPr>
              <a:t>H</a:t>
            </a:r>
            <a:r>
              <a:rPr lang="en-US" i="1" dirty="0">
                <a:solidFill>
                  <a:srgbClr val="000000"/>
                </a:solidFill>
                <a:latin typeface="Arial" panose="020B0604020202020204" pitchFamily="34" charset="0"/>
                <a:ea typeface="Calibri" panose="020F0502020204030204" pitchFamily="34" charset="0"/>
              </a:rPr>
              <a:t>orizons and </a:t>
            </a:r>
            <a:r>
              <a:rPr lang="en-US" b="1" i="1" dirty="0">
                <a:solidFill>
                  <a:schemeClr val="accent2">
                    <a:lumMod val="75000"/>
                  </a:schemeClr>
                </a:solidFill>
                <a:latin typeface="Arial" panose="020B0604020202020204" pitchFamily="34" charset="0"/>
                <a:ea typeface="Calibri" panose="020F0502020204030204" pitchFamily="34" charset="0"/>
              </a:rPr>
              <a:t>O</a:t>
            </a:r>
            <a:r>
              <a:rPr lang="en-US" i="1" dirty="0">
                <a:solidFill>
                  <a:srgbClr val="000000"/>
                </a:solidFill>
                <a:latin typeface="Arial" panose="020B0604020202020204" pitchFamily="34" charset="0"/>
                <a:ea typeface="Calibri" panose="020F0502020204030204" pitchFamily="34" charset="0"/>
              </a:rPr>
              <a:t>pportunities </a:t>
            </a:r>
            <a:r>
              <a:rPr lang="en-US" b="1" i="1" dirty="0">
                <a:solidFill>
                  <a:schemeClr val="accent2">
                    <a:lumMod val="75000"/>
                  </a:schemeClr>
                </a:solidFill>
                <a:latin typeface="Arial" panose="020B0604020202020204" pitchFamily="34" charset="0"/>
                <a:ea typeface="Calibri" panose="020F0502020204030204" pitchFamily="34" charset="0"/>
              </a:rPr>
              <a:t>I</a:t>
            </a:r>
            <a:r>
              <a:rPr lang="en-US" i="1" dirty="0">
                <a:solidFill>
                  <a:srgbClr val="000000"/>
                </a:solidFill>
                <a:latin typeface="Arial" panose="020B0604020202020204" pitchFamily="34" charset="0"/>
                <a:ea typeface="Calibri" panose="020F0502020204030204" pitchFamily="34" charset="0"/>
              </a:rPr>
              <a:t>n </a:t>
            </a:r>
            <a:r>
              <a:rPr lang="en-US" b="1" i="1" dirty="0">
                <a:solidFill>
                  <a:schemeClr val="accent2">
                    <a:lumMod val="75000"/>
                  </a:schemeClr>
                </a:solidFill>
                <a:latin typeface="Arial" panose="020B0604020202020204" pitchFamily="34" charset="0"/>
                <a:ea typeface="Calibri" panose="020F0502020204030204" pitchFamily="34" charset="0"/>
              </a:rPr>
              <a:t>C</a:t>
            </a:r>
            <a:r>
              <a:rPr lang="en-US" i="1" dirty="0">
                <a:solidFill>
                  <a:srgbClr val="000000"/>
                </a:solidFill>
                <a:latin typeface="Arial" panose="020B0604020202020204" pitchFamily="34" charset="0"/>
                <a:ea typeface="Calibri" panose="020F0502020204030204" pitchFamily="34" charset="0"/>
              </a:rPr>
              <a:t>areers in </a:t>
            </a:r>
            <a:r>
              <a:rPr lang="en-US" b="1" i="1" dirty="0">
                <a:solidFill>
                  <a:schemeClr val="accent2">
                    <a:lumMod val="75000"/>
                  </a:schemeClr>
                </a:solidFill>
                <a:latin typeface="Arial" panose="020B0604020202020204" pitchFamily="34" charset="0"/>
                <a:ea typeface="Calibri" panose="020F0502020204030204" pitchFamily="34" charset="0"/>
              </a:rPr>
              <a:t>E</a:t>
            </a:r>
            <a:r>
              <a:rPr lang="en-US" i="1" dirty="0">
                <a:solidFill>
                  <a:srgbClr val="000000"/>
                </a:solidFill>
                <a:latin typeface="Arial" panose="020B0604020202020204" pitchFamily="34" charset="0"/>
                <a:ea typeface="Calibri" panose="020F0502020204030204" pitchFamily="34" charset="0"/>
              </a:rPr>
              <a:t>ngineering and </a:t>
            </a:r>
            <a:r>
              <a:rPr lang="en-US" b="1" i="1" dirty="0">
                <a:solidFill>
                  <a:schemeClr val="accent2">
                    <a:lumMod val="75000"/>
                  </a:schemeClr>
                </a:solidFill>
                <a:latin typeface="Arial" panose="020B0604020202020204" pitchFamily="34" charset="0"/>
                <a:ea typeface="Calibri" panose="020F0502020204030204" pitchFamily="34" charset="0"/>
              </a:rPr>
              <a:t>S</a:t>
            </a:r>
            <a:r>
              <a:rPr lang="en-US" i="1" dirty="0">
                <a:solidFill>
                  <a:srgbClr val="000000"/>
                </a:solidFill>
                <a:latin typeface="Arial" panose="020B0604020202020204" pitchFamily="34" charset="0"/>
                <a:ea typeface="Calibri" panose="020F0502020204030204" pitchFamily="34" charset="0"/>
              </a:rPr>
              <a:t>cience</a:t>
            </a:r>
            <a:r>
              <a:rPr lang="en-US" dirty="0">
                <a:solidFill>
                  <a:srgbClr val="000000"/>
                </a:solidFill>
                <a:latin typeface="Arial" panose="020B0604020202020204" pitchFamily="34" charset="0"/>
                <a:ea typeface="Calibri" panose="020F0502020204030204" pitchFamily="34" charset="0"/>
              </a:rPr>
              <a:t>) 2022. This program is dedicated to encouraging middle school girls to consider careers in STEM, and was attended by 34 students from 5 local area middle schools. </a:t>
            </a:r>
            <a:endParaRPr lang="en-US" dirty="0">
              <a:solidFill>
                <a:srgbClr val="000000"/>
              </a:solidFill>
              <a:latin typeface="Arial" panose="020B0604020202020204" pitchFamily="34" charset="0"/>
            </a:endParaRPr>
          </a:p>
          <a:p>
            <a:pPr algn="just"/>
            <a:r>
              <a:rPr lang="en-US" dirty="0">
                <a:latin typeface="Arial" panose="020B0604020202020204" pitchFamily="34" charset="0"/>
                <a:cs typeface="Arial" panose="020B0604020202020204" pitchFamily="34" charset="0"/>
              </a:rPr>
              <a:t>	</a:t>
            </a:r>
          </a:p>
          <a:p>
            <a:pPr algn="just"/>
            <a:r>
              <a:rPr lang="en-US" dirty="0">
                <a:latin typeface="Arial" panose="020B0604020202020204" pitchFamily="34" charset="0"/>
                <a:cs typeface="Arial" panose="020B0604020202020204" pitchFamily="34" charset="0"/>
              </a:rPr>
              <a:t>Graduate research assistants J. Zhang and C. McNamara helped organize and participated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in </a:t>
            </a:r>
            <a:r>
              <a:rPr lang="en-US" b="1" i="1" dirty="0">
                <a:solidFill>
                  <a:srgbClr val="000000"/>
                </a:solidFill>
                <a:latin typeface="Arial" panose="020B0604020202020204" pitchFamily="34" charset="0"/>
                <a:ea typeface="Calibri" panose="020F0502020204030204" pitchFamily="34" charset="0"/>
                <a:cs typeface="Arial" panose="020B0604020202020204" pitchFamily="34" charset="0"/>
              </a:rPr>
              <a:t>MAT Camp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i="1" dirty="0">
                <a:solidFill>
                  <a:srgbClr val="000000"/>
                </a:solidFill>
                <a:latin typeface="Arial" panose="020B0604020202020204" pitchFamily="34" charset="0"/>
                <a:ea typeface="Calibri" panose="020F0502020204030204" pitchFamily="34" charset="0"/>
                <a:cs typeface="Arial" panose="020B0604020202020204" pitchFamily="34" charset="0"/>
              </a:rPr>
              <a:t>Lehigh University Materials Camp</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dirty="0">
                <a:solidFill>
                  <a:srgbClr val="000000"/>
                </a:solidFill>
                <a:latin typeface="Arial" panose="020B0604020202020204" pitchFamily="34" charset="0"/>
                <a:ea typeface="Calibri" panose="020F0502020204030204" pitchFamily="34" charset="0"/>
              </a:rPr>
              <a:t>2022, a weeklong program that introduces materials science to local area high school students. Demonstrations and labs included “Rupert’s Drops”, metal casting, and utilizing the latest in virtual reality technology to help students visualize materials at the atomic level.</a:t>
            </a:r>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06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58D060C288E74BAE25768E04D0C28B" ma:contentTypeVersion="14" ma:contentTypeDescription="Create a new document." ma:contentTypeScope="" ma:versionID="a6c1188c0a7c0daa0b459a5edcccf490">
  <xsd:schema xmlns:xsd="http://www.w3.org/2001/XMLSchema" xmlns:xs="http://www.w3.org/2001/XMLSchema" xmlns:p="http://schemas.microsoft.com/office/2006/metadata/properties" xmlns:ns2="2d72b884-263d-496c-b5f5-b50b0565670c" xmlns:ns3="83995c90-9f5b-40db-a6f2-b7bb74d044ce" targetNamespace="http://schemas.microsoft.com/office/2006/metadata/properties" ma:root="true" ma:fieldsID="79dc595f15b8a7a59b9ae494554ad81a" ns2:_="" ns3:_="">
    <xsd:import namespace="2d72b884-263d-496c-b5f5-b50b0565670c"/>
    <xsd:import namespace="83995c90-9f5b-40db-a6f2-b7bb74d044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2b884-263d-496c-b5f5-b50b056567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23960b3-8d78-4481-b360-8436e3ff8917"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995c90-9f5b-40db-a6f2-b7bb74d044c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11d42ab-fc5f-4321-9a27-c8ac82af97cf}" ma:internalName="TaxCatchAll" ma:showField="CatchAllData" ma:web="83995c90-9f5b-40db-a6f2-b7bb74d044c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d72b884-263d-496c-b5f5-b50b0565670c">
      <Terms xmlns="http://schemas.microsoft.com/office/infopath/2007/PartnerControls"/>
    </lcf76f155ced4ddcb4097134ff3c332f>
    <TaxCatchAll xmlns="83995c90-9f5b-40db-a6f2-b7bb74d044ce" xsi:nil="true"/>
  </documentManagement>
</p:properties>
</file>

<file path=customXml/itemProps1.xml><?xml version="1.0" encoding="utf-8"?>
<ds:datastoreItem xmlns:ds="http://schemas.openxmlformats.org/officeDocument/2006/customXml" ds:itemID="{BD4DCBBB-3BE6-4F42-A2EA-5513DE5AB9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72b884-263d-496c-b5f5-b50b0565670c"/>
    <ds:schemaRef ds:uri="83995c90-9f5b-40db-a6f2-b7bb74d044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DEBDCA-D316-474D-BF91-BE46F1A4CFE3}">
  <ds:schemaRefs>
    <ds:schemaRef ds:uri="http://schemas.microsoft.com/sharepoint/v3/contenttype/forms"/>
  </ds:schemaRefs>
</ds:datastoreItem>
</file>

<file path=customXml/itemProps3.xml><?xml version="1.0" encoding="utf-8"?>
<ds:datastoreItem xmlns:ds="http://schemas.openxmlformats.org/officeDocument/2006/customXml" ds:itemID="{FD5BE1F7-9E8A-4287-85B3-9CA34F680205}">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83995c90-9f5b-40db-a6f2-b7bb74d044ce"/>
    <ds:schemaRef ds:uri="http://purl.org/dc/terms/"/>
    <ds:schemaRef ds:uri="2d72b884-263d-496c-b5f5-b50b0565670c"/>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4151</TotalTime>
  <Words>827</Words>
  <Application>Microsoft Office PowerPoint</Application>
  <PresentationFormat>Widescreen</PresentationFormat>
  <Paragraphs>39</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Calibri Light</vt:lpstr>
      <vt:lpstr>Sitka Subheading</vt:lpstr>
      <vt:lpstr>Times New Roman</vt:lpstr>
      <vt:lpstr>Wingdings</vt:lpstr>
      <vt:lpstr>Office Theme</vt:lpstr>
      <vt:lpstr>Single Crystal Growth by Solid State Reaction Synthesis: Informatics Driven Microstructural Analysis and Design </vt:lpstr>
      <vt:lpstr>Single Crystal Growth by Solid State Reaction Synthesis: Informatics Driven Microstructural Analysis and Design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dc:creator>
  <cp:lastModifiedBy>Schneider, Jamison T</cp:lastModifiedBy>
  <cp:revision>453</cp:revision>
  <cp:lastPrinted>2018-03-20T12:31:18Z</cp:lastPrinted>
  <dcterms:created xsi:type="dcterms:W3CDTF">2017-10-05T17:34:54Z</dcterms:created>
  <dcterms:modified xsi:type="dcterms:W3CDTF">2023-03-21T20:02:47Z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0x0101009D58D060C288E74BAE25768E04D0C28B</vt:lpwstr>
  </property>
  <property fmtid="{D5CDD505-2E9C-101B-9397-08002B2CF9AE}" pid="3" name="TitusGUID">
    <vt:lpwstr>c4e0aac0-ec04-45be-bae6-2b79880e2e63</vt:lpwstr>
  </property>
  <property fmtid="{D5CDD505-2E9C-101B-9397-08002B2CF9AE}" pid="4" name="ContainsCUI">
    <vt:lpwstr>No</vt:lpwstr>
  </property>
</Properties>
</file>