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hYYV+u0e+08WWiFDlx8T3g0DP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48" d="100"/>
          <a:sy n="48" d="100"/>
        </p:scale>
        <p:origin x="44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Curriculum innovation award story - https://www.chbe.gatech.edu/news/2022/04/chbe-professors-win-curriculum-innovation-award-online-graduate-certificate-data</a:t>
            </a:r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91" y="844446"/>
            <a:ext cx="12007969" cy="533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/>
          <p:nvPr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EBF0F9"/>
              </a:gs>
              <a:gs pos="100000">
                <a:srgbClr val="4472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0BC5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505332" y="1334133"/>
            <a:ext cx="10962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Noto Sans Symbols"/>
              <a:buChar char="⮚"/>
              <a:defRPr sz="2400"/>
            </a:lvl1pPr>
            <a:lvl2pPr marL="914400" lvl="1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760"/>
              <a:buFont typeface="Noto Sans Symbols"/>
              <a:buChar char="❖"/>
              <a:defRPr sz="2000">
                <a:solidFill>
                  <a:srgbClr val="0070C0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22" name="Google Shape;22;p5"/>
          <p:cNvGrpSpPr/>
          <p:nvPr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23" name="Google Shape;23;p5"/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rgbClr val="F5F7FC"/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2432650" y="6470393"/>
              <a:ext cx="4580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Designing Materials to Revolutionize Our Engineering Future</a:t>
              </a:r>
              <a:endParaRPr dirty="0"/>
            </a:p>
          </p:txBody>
        </p:sp>
        <p:pic>
          <p:nvPicPr>
            <p:cNvPr id="25" name="Google Shape;25;p5" descr="G:\Apodaca Work Current\NSF logo\NEW NSF Logo Design\Final\BitmapLogo_NOLayers_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837" y="6257889"/>
              <a:ext cx="616493" cy="619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5"/>
          <p:cNvSpPr txBox="1"/>
          <p:nvPr/>
        </p:nvSpPr>
        <p:spPr>
          <a:xfrm>
            <a:off x="8763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262753"/>
            <a:ext cx="4724365" cy="416411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4724365" y="261462"/>
            <a:ext cx="457269" cy="417701"/>
          </a:xfrm>
          <a:prstGeom prst="rtTriangl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049" y="6246304"/>
            <a:ext cx="1480387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Intellectual Merit</a:t>
            </a:r>
            <a:endParaRPr dirty="0"/>
          </a:p>
        </p:txBody>
      </p: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5A0BEE9A-E384-3EA1-5477-88252E28F1B3}"/>
              </a:ext>
            </a:extLst>
          </p:cNvPr>
          <p:cNvSpPr txBox="1"/>
          <p:nvPr userDrawn="1"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@@TITU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91" y="844446"/>
            <a:ext cx="12007969" cy="533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/>
          <p:nvPr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EBF0F9"/>
              </a:gs>
              <a:gs pos="100000">
                <a:srgbClr val="4472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0BC5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505332" y="1334133"/>
            <a:ext cx="10962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Noto Sans Symbols"/>
              <a:buChar char="⮚"/>
              <a:defRPr sz="2400"/>
            </a:lvl1pPr>
            <a:lvl2pPr marL="914400" lvl="1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760"/>
              <a:buFont typeface="Noto Sans Symbols"/>
              <a:buChar char="❖"/>
              <a:defRPr sz="2000">
                <a:solidFill>
                  <a:srgbClr val="0070C0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22" name="Google Shape;22;p5"/>
          <p:cNvGrpSpPr/>
          <p:nvPr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23" name="Google Shape;23;p5"/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rgbClr val="F5F7FC"/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2432650" y="6470393"/>
              <a:ext cx="4580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Designing Materials to Revolutionize Our Engineering Future</a:t>
              </a:r>
              <a:endParaRPr dirty="0"/>
            </a:p>
          </p:txBody>
        </p:sp>
        <p:pic>
          <p:nvPicPr>
            <p:cNvPr id="25" name="Google Shape;25;p5" descr="G:\Apodaca Work Current\NSF logo\NEW NSF Logo Design\Final\BitmapLogo_NOLayers_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837" y="6257889"/>
              <a:ext cx="616493" cy="619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5"/>
          <p:cNvSpPr txBox="1"/>
          <p:nvPr/>
        </p:nvSpPr>
        <p:spPr>
          <a:xfrm>
            <a:off x="8763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262753"/>
            <a:ext cx="4724365" cy="416411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4724365" y="261462"/>
            <a:ext cx="457269" cy="417701"/>
          </a:xfrm>
          <a:prstGeom prst="rtTriangl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049" y="6246304"/>
            <a:ext cx="1480387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Intellectual Merit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726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91" y="844446"/>
            <a:ext cx="12007969" cy="533570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EBF0F9"/>
              </a:gs>
              <a:gs pos="100000">
                <a:srgbClr val="FF0000">
                  <a:alpha val="8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0BC5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05332" y="1334133"/>
            <a:ext cx="10962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Noto Sans Symbols"/>
              <a:buChar char="⮚"/>
              <a:defRPr sz="2400"/>
            </a:lvl1pPr>
            <a:lvl2pPr marL="914400" lvl="1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760"/>
              <a:buFont typeface="Noto Sans Symbols"/>
              <a:buChar char="❖"/>
              <a:defRPr sz="2000">
                <a:solidFill>
                  <a:srgbClr val="0070C0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8" name="Google Shape;38;p6"/>
          <p:cNvGrpSpPr/>
          <p:nvPr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39" name="Google Shape;39;p6"/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rgbClr val="F5F7FC"/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2432650" y="6470393"/>
              <a:ext cx="4580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Designing Materials to Revolutionize Our Engineering Future</a:t>
              </a:r>
              <a:endParaRPr dirty="0"/>
            </a:p>
          </p:txBody>
        </p:sp>
        <p:pic>
          <p:nvPicPr>
            <p:cNvPr id="41" name="Google Shape;41;p6" descr="G:\Apodaca Work Current\NSF logo\NEW NSF Logo Design\Final\BitmapLogo_NOLayers_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837" y="6257889"/>
              <a:ext cx="616493" cy="619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6"/>
          <p:cNvSpPr txBox="1"/>
          <p:nvPr/>
        </p:nvSpPr>
        <p:spPr>
          <a:xfrm>
            <a:off x="8763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0" y="262753"/>
            <a:ext cx="4724365" cy="416411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4724365" y="261462"/>
            <a:ext cx="457269" cy="417701"/>
          </a:xfrm>
          <a:prstGeom prst="rtTriangl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049" y="6246304"/>
            <a:ext cx="1480387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Broader Impacts</a:t>
            </a:r>
            <a:endParaRPr dirty="0"/>
          </a:p>
        </p:txBody>
      </p:sp>
      <p:sp>
        <p:nvSpPr>
          <p:cNvPr id="2" name="hcSlideMaster.2_Title and ContentHeader">
            <a:extLst>
              <a:ext uri="{FF2B5EF4-FFF2-40B4-BE49-F238E27FC236}">
                <a16:creationId xmlns:a16="http://schemas.microsoft.com/office/drawing/2014/main" id="{E0B4BD92-916B-3097-0950-113087E4AD90}"/>
              </a:ext>
            </a:extLst>
          </p:cNvPr>
          <p:cNvSpPr txBox="1"/>
          <p:nvPr userDrawn="1"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91" y="844446"/>
            <a:ext cx="12007969" cy="533570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EBF0F9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0BC5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05332" y="1334133"/>
            <a:ext cx="10962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Noto Sans Symbols"/>
              <a:buChar char="⮚"/>
              <a:defRPr sz="2400"/>
            </a:lvl1pPr>
            <a:lvl2pPr marL="914400" lvl="1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760"/>
              <a:buFont typeface="Noto Sans Symbols"/>
              <a:buChar char="❖"/>
              <a:defRPr sz="2000">
                <a:solidFill>
                  <a:srgbClr val="0070C0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54" name="Google Shape;54;p7"/>
          <p:cNvGrpSpPr/>
          <p:nvPr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55" name="Google Shape;55;p7"/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rgbClr val="F5F7FC"/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2432650" y="6470393"/>
              <a:ext cx="4580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Designing Materials to Revolutionize Our Engineering Future</a:t>
              </a:r>
              <a:endParaRPr dirty="0"/>
            </a:p>
          </p:txBody>
        </p:sp>
        <p:pic>
          <p:nvPicPr>
            <p:cNvPr id="57" name="Google Shape;57;p7" descr="G:\Apodaca Work Current\NSF logo\NEW NSF Logo Design\Final\BitmapLogo_NOLayers_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837" y="6257889"/>
              <a:ext cx="616493" cy="619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7"/>
          <p:cNvSpPr txBox="1"/>
          <p:nvPr/>
        </p:nvSpPr>
        <p:spPr>
          <a:xfrm>
            <a:off x="8763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262753"/>
            <a:ext cx="4724365" cy="416411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724365" y="261462"/>
            <a:ext cx="457269" cy="417701"/>
          </a:xfrm>
          <a:prstGeom prst="rtTriangl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049" y="6246304"/>
            <a:ext cx="1480387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100482" y="-27263"/>
            <a:ext cx="45858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DMREF-specific </a:t>
            </a:r>
            <a:endParaRPr dirty="0"/>
          </a:p>
        </p:txBody>
      </p:sp>
      <p:sp>
        <p:nvSpPr>
          <p:cNvPr id="2" name="hcSlideMaster.3_Title and ContentHeader">
            <a:extLst>
              <a:ext uri="{FF2B5EF4-FFF2-40B4-BE49-F238E27FC236}">
                <a16:creationId xmlns:a16="http://schemas.microsoft.com/office/drawing/2014/main" id="{66AFF75E-55E2-F2F7-E49B-654A5252028E}"/>
              </a:ext>
            </a:extLst>
          </p:cNvPr>
          <p:cNvSpPr txBox="1"/>
          <p:nvPr userDrawn="1"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hcSlideMaster.TITLEHeader">
            <a:extLst>
              <a:ext uri="{FF2B5EF4-FFF2-40B4-BE49-F238E27FC236}">
                <a16:creationId xmlns:a16="http://schemas.microsoft.com/office/drawing/2014/main" id="{3077B9F8-384A-5FF6-0FA1-D683F3CD9386}"/>
              </a:ext>
            </a:extLst>
          </p:cNvPr>
          <p:cNvSpPr txBox="1"/>
          <p:nvPr userDrawn="1"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3" name="hcTITLEHeader">
            <a:extLst>
              <a:ext uri="{FF2B5EF4-FFF2-40B4-BE49-F238E27FC236}">
                <a16:creationId xmlns:a16="http://schemas.microsoft.com/office/drawing/2014/main" id="{ABBCBED9-4F84-80B7-FB73-92A3A37B5CAA}"/>
              </a:ext>
            </a:extLst>
          </p:cNvPr>
          <p:cNvSpPr txBox="1"/>
          <p:nvPr userDrawn="1"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  <a:defRPr sz="2800" b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614514" y="1211301"/>
            <a:ext cx="10962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Noto Sans Symbols"/>
              <a:buChar char="⮚"/>
              <a:defRPr sz="2400"/>
            </a:lvl1pPr>
            <a:lvl2pPr marL="914400" lvl="1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760"/>
              <a:buFont typeface="Noto Sans Symbols"/>
              <a:buChar char="❖"/>
              <a:defRPr sz="2000">
                <a:solidFill>
                  <a:srgbClr val="0070C0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75" name="Google Shape;75;p9"/>
          <p:cNvGrpSpPr/>
          <p:nvPr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76" name="Google Shape;76;p9"/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rgbClr val="F5F7FC"/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7" name="Google Shape;77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9"/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Where Materials Begin &amp; Society Benefits</a:t>
              </a:r>
              <a:endParaRPr dirty="0"/>
            </a:p>
          </p:txBody>
        </p:sp>
        <p:pic>
          <p:nvPicPr>
            <p:cNvPr id="79" name="Google Shape;79;p9" descr="G:\Apodaca Work Current\NSF logo\NEW NSF Logo Design\Final\BitmapLogo_NOLayers_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0381" y="6201502"/>
              <a:ext cx="647112" cy="6507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9"/>
          <p:cNvSpPr txBox="1"/>
          <p:nvPr/>
        </p:nvSpPr>
        <p:spPr>
          <a:xfrm>
            <a:off x="8763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rgbClr val="FFFFFF"/>
              </a:gs>
              <a:gs pos="100000">
                <a:srgbClr val="4472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cSlideMaster.OBJECTHeader">
            <a:extLst>
              <a:ext uri="{FF2B5EF4-FFF2-40B4-BE49-F238E27FC236}">
                <a16:creationId xmlns:a16="http://schemas.microsoft.com/office/drawing/2014/main" id="{1C770CFC-1EC0-7024-193D-343039426338}"/>
              </a:ext>
            </a:extLst>
          </p:cNvPr>
          <p:cNvSpPr txBox="1"/>
          <p:nvPr userDrawn="1"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89DCB048-A027-632B-1569-A1DEB736C2C9}"/>
              </a:ext>
            </a:extLst>
          </p:cNvPr>
          <p:cNvSpPr txBox="1"/>
          <p:nvPr userDrawn="1"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21/acsami.1c209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5329238" y="-12700"/>
            <a:ext cx="686276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Composition Gradient High-Throughput Polymer Libraries Enabled by Passive Mixing and Elevated Temperature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5825365" y="501189"/>
            <a:ext cx="57296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Martha A. Grover, Georgia Tech Research Corporation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7931217" y="6440164"/>
            <a:ext cx="411448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DMREF-</a:t>
            </a:r>
            <a:r>
              <a:rPr lang="en-US" sz="1500" b="1" dirty="0">
                <a:solidFill>
                  <a:srgbClr val="FF0000"/>
                </a:solidFill>
              </a:rPr>
              <a:t>1922111/1922174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250800" y="1024800"/>
            <a:ext cx="5574565" cy="379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500"/>
              </a:spcBef>
            </a:pPr>
            <a:r>
              <a:rPr lang="en-US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High-throughput experimentation (HTE) methods are key to enabling informatics-driven workflows to accelerate discovery of high-performance multicomponent materials. Here, we designed a solution coating system able to operate at temperatures over 110 °C to deposit composition gradient polymer libraries. T</a:t>
            </a:r>
            <a:r>
              <a:rPr lang="en-US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he methodology provides an avenue for efficiently screening multiparameter spaces of a wide range of materials relevant to today’s applications.</a:t>
            </a:r>
            <a:endParaRPr lang="en-US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The system is equipped with a custom, solvent-resistant, metallic passive mixer module for high-temperature mixing of polymer solutions. </a:t>
            </a:r>
          </a:p>
          <a:p>
            <a:pPr marL="285750" lvl="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Residence time distribution (RTD) models were generated and tested using poly(3-hexylthiophene) (P3HT) – poly(styrene) (PS) blends for</a:t>
            </a:r>
            <a:r>
              <a:rPr lang="en-US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prediction of coating conditions necessary to generate composition gradient films</a:t>
            </a:r>
            <a:r>
              <a:rPr lang="en-US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285750" lvl="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High temperature gradient film coating was demonstrated using poly(propylene) (PP) and poly(styrene) (PS) blends. </a:t>
            </a:r>
          </a:p>
        </p:txBody>
      </p:sp>
      <p:sp>
        <p:nvSpPr>
          <p:cNvPr id="95" name="Google Shape;95;p1"/>
          <p:cNvSpPr txBox="1"/>
          <p:nvPr/>
        </p:nvSpPr>
        <p:spPr>
          <a:xfrm>
            <a:off x="250800" y="4870626"/>
            <a:ext cx="5574565" cy="116951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L. Liu, E. M. Dogan-Guner, M. McBride, R. Venkatesh, M.A. Gonzalez, E. Reichmanis, M. Grover, J.C. Meredith,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Composition Gradient High-Throughput Polymer Libraries Enabled by Passive Mixing and Elevated Temperature Operability, 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Chem. Mater</a:t>
            </a:r>
            <a:r>
              <a:rPr lang="en-US" i="1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 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2022, </a:t>
            </a:r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34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15, 6659–6670. DOI: 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0.1021/acs.chemmater.2c01500</a:t>
            </a:r>
            <a:endParaRPr lang="en-US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966479" y="4357739"/>
            <a:ext cx="5902647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(a)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Optical image stitch shows composition-dependence of phase behavior in a PP/PS gradient film.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(b)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Tapping-mode AFM phase images similarly shows structural morphology evolution across a P3HT/PS composition gradient film.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(c)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The published work was featured in cover art 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for an issue of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Chemistry of Materials</a:t>
            </a: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, Vol. 34, No. 15.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(a) Optical image stitch shows composition-dependence of phase behavior in a PP/PS gradient film. (b) Tapping-mode AFM phase images similarly shows structural morphology evolution across a P3HT/PS composition gradient film. (c) The published work was featured in cover art for an issue of Chemistry of Materials, Vol. 34, No. 15.&#10;">
            <a:extLst>
              <a:ext uri="{FF2B5EF4-FFF2-40B4-BE49-F238E27FC236}">
                <a16:creationId xmlns:a16="http://schemas.microsoft.com/office/drawing/2014/main" id="{9C715C4B-E6E4-E57F-83F2-B1E1258CA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5894407" y="1239520"/>
            <a:ext cx="6046793" cy="3051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A98DD-C2DA-24EB-366A-707AFCB8290E}"/>
              </a:ext>
            </a:extLst>
          </p:cNvPr>
          <p:cNvSpPr txBox="1"/>
          <p:nvPr/>
        </p:nvSpPr>
        <p:spPr>
          <a:xfrm>
            <a:off x="100483" y="280557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DMR 1922111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00475" y="300175"/>
            <a:ext cx="512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</a:rPr>
              <a:t>DMR 1922111</a:t>
            </a:r>
            <a:endParaRPr dirty="0"/>
          </a:p>
        </p:txBody>
      </p:sp>
      <p:sp>
        <p:nvSpPr>
          <p:cNvPr id="107" name="Google Shape;107;p2"/>
          <p:cNvSpPr txBox="1"/>
          <p:nvPr/>
        </p:nvSpPr>
        <p:spPr>
          <a:xfrm>
            <a:off x="7931217" y="6440164"/>
            <a:ext cx="411448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DMREF-</a:t>
            </a:r>
            <a:r>
              <a:rPr lang="en-US" sz="1500" b="1" dirty="0">
                <a:solidFill>
                  <a:srgbClr val="FF0000"/>
                </a:solidFill>
              </a:rPr>
              <a:t>1922111/1922174</a:t>
            </a:r>
            <a:endParaRPr dirty="0"/>
          </a:p>
        </p:txBody>
      </p:sp>
      <p:sp>
        <p:nvSpPr>
          <p:cNvPr id="108" name="Google Shape;108;p2"/>
          <p:cNvSpPr txBox="1">
            <a:spLocks noGrp="1"/>
          </p:cNvSpPr>
          <p:nvPr>
            <p:ph type="title" idx="4294967295"/>
          </p:nvPr>
        </p:nvSpPr>
        <p:spPr>
          <a:xfrm>
            <a:off x="5183611" y="46033"/>
            <a:ext cx="6862086" cy="566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Graduate Certificate in Data Science for the Chemical Industry and Data Science Internships</a:t>
            </a:r>
          </a:p>
        </p:txBody>
      </p:sp>
      <p:pic>
        <p:nvPicPr>
          <p:cNvPr id="110" name="Google Shape;110;p2" descr="Data Science for the Chemical Industry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5238" y="1174656"/>
            <a:ext cx="4187494" cy="4084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227799" y="1080656"/>
            <a:ext cx="5707800" cy="498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228600" algn="just">
              <a:buClr>
                <a:schemeClr val="dk1"/>
              </a:buClr>
            </a:pPr>
            <a:r>
              <a:rPr lang="en-US" b="1" i="1" dirty="0">
                <a:solidFill>
                  <a:schemeClr val="dk1"/>
                </a:solidFill>
              </a:rPr>
              <a:t>Meredith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and </a:t>
            </a:r>
            <a:r>
              <a:rPr lang="en-US" b="1" i="1" dirty="0">
                <a:solidFill>
                  <a:schemeClr val="dk1"/>
                </a:solidFill>
              </a:rPr>
              <a:t>Grover</a:t>
            </a:r>
            <a:r>
              <a:rPr lang="en-US" dirty="0">
                <a:solidFill>
                  <a:schemeClr val="dk1"/>
                </a:solidFill>
              </a:rPr>
              <a:t> helped develop a new graduate certificate program consisting of four courses at Georgia Tech in </a:t>
            </a:r>
            <a:r>
              <a:rPr lang="en-US" i="1" dirty="0">
                <a:solidFill>
                  <a:schemeClr val="dk1"/>
                </a:solidFill>
              </a:rPr>
              <a:t>Data Science for the Chemical Industry (</a:t>
            </a:r>
            <a:r>
              <a:rPr lang="en-US" dirty="0">
                <a:solidFill>
                  <a:schemeClr val="dk1"/>
                </a:solidFill>
              </a:rPr>
              <a:t>DSCI)</a:t>
            </a:r>
            <a:r>
              <a:rPr lang="en-US" i="1" dirty="0">
                <a:solidFill>
                  <a:schemeClr val="dk1"/>
                </a:solidFill>
              </a:rPr>
              <a:t>. </a:t>
            </a:r>
          </a:p>
          <a:p>
            <a:pPr marL="285750" lvl="0" indent="-28575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The two PIs received the </a:t>
            </a:r>
            <a:r>
              <a:rPr lang="en-US" b="1" dirty="0">
                <a:solidFill>
                  <a:srgbClr val="262626"/>
                </a:solidFill>
                <a:highlight>
                  <a:srgbClr val="FFFFFF"/>
                </a:highlight>
              </a:rPr>
              <a:t>2022 Curriculum Innovation Award</a:t>
            </a:r>
            <a:r>
              <a:rPr lang="en-US" dirty="0">
                <a:solidFill>
                  <a:srgbClr val="262626"/>
                </a:solidFill>
                <a:highlight>
                  <a:srgbClr val="FFFFFF"/>
                </a:highlight>
              </a:rPr>
              <a:t> presented by Tech’s Center for Teaching and Learning for the development of the graduate certificate. </a:t>
            </a:r>
          </a:p>
          <a:p>
            <a:pPr marL="285750" lvl="0" indent="-28575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Two chemical engineering graduate students funded by this DMREF were among the first cohort admitted to the DSCI program in Fall 2020.</a:t>
            </a:r>
            <a:endParaRPr b="1" i="1" dirty="0">
              <a:solidFill>
                <a:schemeClr val="dk1"/>
              </a:solidFill>
            </a:endParaRPr>
          </a:p>
          <a:p>
            <a:pPr marL="0" lvl="0" indent="2286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The two </a:t>
            </a:r>
            <a:r>
              <a:rPr lang="en-US" b="1" dirty="0">
                <a:solidFill>
                  <a:schemeClr val="dk1"/>
                </a:solidFill>
              </a:rPr>
              <a:t>graduate students </a:t>
            </a:r>
            <a:r>
              <a:rPr lang="en-US" dirty="0">
                <a:solidFill>
                  <a:schemeClr val="dk1"/>
                </a:solidFill>
              </a:rPr>
              <a:t>have </a:t>
            </a:r>
          </a:p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applied the concepts they learned from DSCI classes to their current DMREF research activities, and</a:t>
            </a:r>
          </a:p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they have used learnings from the program to bolster data science-related opportunities at industrial internships. 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</a:rPr>
              <a:t>One student built on the foundational data visualization tools from coursework to build a web application at BASF. The other participated in a data science internship in the polyurethanes (PU) predictive intelligence division at Dow Chemicals (a founding partner in the DSCI), </a:t>
            </a:r>
            <a:r>
              <a:rPr lang="en-US" dirty="0">
                <a:solidFill>
                  <a:srgbClr val="454545"/>
                </a:solidFill>
              </a:rPr>
              <a:t>where he applied data science techniques to develop structure-property ML models for Dow’s target properties of interest.</a:t>
            </a:r>
            <a:endParaRPr dirty="0">
              <a:solidFill>
                <a:schemeClr val="dk1"/>
              </a:solidFill>
            </a:endParaRPr>
          </a:p>
          <a:p>
            <a:pPr marL="0" marR="0" lvl="0" indent="223837" algn="just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2" name="Google Shape;112;p2" descr="Dow | The Materials Science Company | Explore Produc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625" y="5410174"/>
            <a:ext cx="1698026" cy="5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BASF Logo - RSB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54950" y="5353025"/>
            <a:ext cx="1362050" cy="6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8FB734-63C4-0C7F-898C-59AF73B2C987}"/>
              </a:ext>
            </a:extLst>
          </p:cNvPr>
          <p:cNvSpPr txBox="1"/>
          <p:nvPr/>
        </p:nvSpPr>
        <p:spPr>
          <a:xfrm>
            <a:off x="5708030" y="521212"/>
            <a:ext cx="6108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Martha A. Grover, Georgia Tech Research Corporation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5795255" y="521228"/>
            <a:ext cx="56387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002060"/>
                </a:solidFill>
              </a:rPr>
              <a:t>Martha A. Grover, Georgia Tech Research Corporation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931217" y="6440164"/>
            <a:ext cx="411448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DMREF-</a:t>
            </a:r>
            <a:r>
              <a:rPr lang="en-US" sz="1500" b="1" dirty="0">
                <a:solidFill>
                  <a:srgbClr val="FF0000"/>
                </a:solidFill>
              </a:rPr>
              <a:t>1922111/1922174</a:t>
            </a: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4294967295"/>
          </p:nvPr>
        </p:nvSpPr>
        <p:spPr>
          <a:xfrm>
            <a:off x="5183611" y="26393"/>
            <a:ext cx="6862086" cy="566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Data-Driven Elucidation of Solution-to- Device Feature Transfer for π‐Conjugated Polymer Semiconductors</a:t>
            </a:r>
          </a:p>
        </p:txBody>
      </p:sp>
      <p:pic>
        <p:nvPicPr>
          <p:cNvPr id="123" name="Google Shape;123;p3" descr="Images of combining high-throughput experimentation (HTE) laboratory techniques with materials informatics offers several avenues to navigate vast domains of tunable variables offered by OSC  thin films. 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113" y="1072609"/>
            <a:ext cx="5511429" cy="39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6283869" y="5163328"/>
            <a:ext cx="5777986" cy="9540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Callaway, A.L. Liu et al., </a:t>
            </a:r>
            <a:r>
              <a:rPr lang="en-US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Solution is the Solution: Data-Driven Elucidation of Solution-to- Device Feature Transfer for π‐Conjugated Polymer Semiconductors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ACS Appl. Mater. &amp; Inter. 2022, </a:t>
            </a:r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3, 3613-360 (invited). DOI: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 tooltip="DOI URL"/>
              </a:rPr>
              <a:t>10.1021/acsami.1c20994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27799" y="1072609"/>
            <a:ext cx="5982300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The DMREF team recently published a perspective article that discusses the need for additional fundamental insight into the solution behavior of donor-acceptor based organic semiconducting (OSC) conjugated polymers. The Perspective</a:t>
            </a:r>
            <a:endParaRPr dirty="0">
              <a:solidFill>
                <a:schemeClr val="dk1"/>
              </a:solidFill>
            </a:endParaRPr>
          </a:p>
          <a:p>
            <a:pPr marL="285750" lvl="0" indent="-28575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Notes that combining high-throughput experimentation (HTE) laboratory techniques with materials informatics offers several avenues to navigate vast domains of tunable variables offered by OSC  thin films. </a:t>
            </a:r>
          </a:p>
          <a:p>
            <a:pPr marL="285750" lvl="0" indent="-28575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Outlines steps necessary to incorporate a comprehensive informatics methodology into experimental development of polymer-based OSC technologies. </a:t>
            </a:r>
          </a:p>
          <a:p>
            <a:pPr lvl="0" algn="just">
              <a:spcBef>
                <a:spcPts val="500"/>
              </a:spcBef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Key findings:</a:t>
            </a:r>
          </a:p>
          <a:p>
            <a:pPr marL="285750" lvl="0" indent="-285750" algn="just">
              <a:spcBef>
                <a:spcPts val="5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To inform efficient HTE for data collection and application of data-centric tools to construct new process−structure−property relationships, examination of the solution state prior to deposition, coupled with thin-film characterization is crucial for understanding underlying physicochemical mechanisms influencing final OSC performance. </a:t>
            </a:r>
          </a:p>
          <a:p>
            <a:pPr marL="285750" lvl="0" indent="-285750" algn="just">
              <a:spcBef>
                <a:spcPts val="5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Inclusion of data-driven approaches offers predictive capabilities previously unattainable via traditional experimental means.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E9772-A831-74E8-E267-925C476C200F}"/>
              </a:ext>
            </a:extLst>
          </p:cNvPr>
          <p:cNvSpPr txBox="1"/>
          <p:nvPr/>
        </p:nvSpPr>
        <p:spPr>
          <a:xfrm>
            <a:off x="100483" y="341779"/>
            <a:ext cx="63472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DMR 1922111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771</Words>
  <Application>Microsoft Office PowerPoint</Application>
  <PresentationFormat>Widescreen</PresentationFormat>
  <Paragraphs>36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Noto Sans Symbols</vt:lpstr>
      <vt:lpstr>Times New Roman</vt:lpstr>
      <vt:lpstr>Office Theme</vt:lpstr>
      <vt:lpstr>Composition Gradient High-Throughput Polymer Libraries Enabled by Passive Mixing and Elevated Temperature</vt:lpstr>
      <vt:lpstr>Graduate Certificate in Data Science for the Chemical Industry and Data Science Internships</vt:lpstr>
      <vt:lpstr>Data-Driven Elucidation of Solution-to- Device Feature Transfer for π‐Conjugated Polymer Semiconductors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Gradient High-Throughput Polymer Libraries Enabled by Passive Mixing and Elevated Temperature</dc:title>
  <dc:creator>TD</dc:creator>
  <cp:lastModifiedBy>Schneider, Jamison T</cp:lastModifiedBy>
  <cp:revision>11</cp:revision>
  <dcterms:created xsi:type="dcterms:W3CDTF">2017-10-05T17:34:54Z</dcterms:created>
  <dcterms:modified xsi:type="dcterms:W3CDTF">2023-03-22T18:41:13Z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2237ec5c-2a38-413d-b89a-b8d41c5b671f</vt:lpwstr>
  </property>
  <property fmtid="{D5CDD505-2E9C-101B-9397-08002B2CF9AE}" pid="3" name="ContainsCUI">
    <vt:lpwstr>No</vt:lpwstr>
  </property>
</Properties>
</file>