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
  </p:notesMasterIdLst>
  <p:handoutMasterIdLst>
    <p:handoutMasterId r:id="rId6"/>
  </p:handoutMasterIdLst>
  <p:sldIdLst>
    <p:sldId id="387" r:id="rId2"/>
    <p:sldId id="389" r:id="rId3"/>
    <p:sldId id="390" r:id="rId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CC00"/>
    <a:srgbClr val="CFA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3" autoAdjust="0"/>
    <p:restoredTop sz="86388" autoAdjust="0"/>
  </p:normalViewPr>
  <p:slideViewPr>
    <p:cSldViewPr snapToGrid="0" snapToObjects="1">
      <p:cViewPr varScale="1">
        <p:scale>
          <a:sx n="48" d="100"/>
          <a:sy n="48" d="100"/>
        </p:scale>
        <p:origin x="44" y="2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40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0CAD82-A0C8-4D0A-ABD4-C7506DA867C4}"/>
              </a:ext>
            </a:extLst>
          </p:cNvPr>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30B8966-CA86-4F8B-A1DC-E4B27EA05F1C}"/>
              </a:ext>
            </a:extLst>
          </p:cNvPr>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0C772AFE-C766-4234-802D-4743A0E558C8}" type="datetimeFigureOut">
              <a:rPr lang="en-US" smtClean="0"/>
              <a:t>3/22/2023</a:t>
            </a:fld>
            <a:endParaRPr lang="en-US" dirty="0"/>
          </a:p>
        </p:txBody>
      </p:sp>
      <p:sp>
        <p:nvSpPr>
          <p:cNvPr id="4" name="Footer Placeholder 3">
            <a:extLst>
              <a:ext uri="{FF2B5EF4-FFF2-40B4-BE49-F238E27FC236}">
                <a16:creationId xmlns:a16="http://schemas.microsoft.com/office/drawing/2014/main" id="{2CF46503-97A3-4D9E-9B73-906CF497EAD5}"/>
              </a:ext>
            </a:extLst>
          </p:cNvPr>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6424FD7-5E8B-4800-B492-5643BF03B6C9}"/>
              </a:ext>
            </a:extLst>
          </p:cNvPr>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C91CB36C-FB73-4403-8335-B2E006F35C81}" type="slidenum">
              <a:rPr lang="en-US" smtClean="0"/>
              <a:t>‹#›</a:t>
            </a:fld>
            <a:endParaRPr lang="en-US" dirty="0"/>
          </a:p>
        </p:txBody>
      </p:sp>
    </p:spTree>
    <p:extLst>
      <p:ext uri="{BB962C8B-B14F-4D97-AF65-F5344CB8AC3E}">
        <p14:creationId xmlns:p14="http://schemas.microsoft.com/office/powerpoint/2010/main" val="2958927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18FB3966-F140-43F2-BB90-69495BF7B5CD}" type="datetimeFigureOut">
              <a:rPr lang="en-US" smtClean="0"/>
              <a:t>3/22/2023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17D0DCA-A90A-4D9A-9651-03AC7085FB63}" type="slidenum">
              <a:rPr lang="en-US" smtClean="0"/>
              <a:t>‹#›</a:t>
            </a:fld>
            <a:endParaRPr lang="en-US" dirty="0"/>
          </a:p>
        </p:txBody>
      </p:sp>
    </p:spTree>
    <p:extLst>
      <p:ext uri="{BB962C8B-B14F-4D97-AF65-F5344CB8AC3E}">
        <p14:creationId xmlns:p14="http://schemas.microsoft.com/office/powerpoint/2010/main" val="405482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Addition notes: </a:t>
            </a:r>
          </a:p>
          <a:p>
            <a:endParaRPr lang="en-US" dirty="0"/>
          </a:p>
          <a:p>
            <a:pPr marL="171450" indent="-171450">
              <a:buFontTx/>
              <a:buChar char="-"/>
            </a:pPr>
            <a:r>
              <a:rPr lang="en-US" i="1" dirty="0"/>
              <a:t>polyelectrolyte </a:t>
            </a:r>
            <a:r>
              <a:rPr lang="en-US" dirty="0"/>
              <a:t>refers to the fact that the polymer’s side chains have charges and ions attached to them, and </a:t>
            </a:r>
            <a:r>
              <a:rPr lang="en-US" i="1" dirty="0"/>
              <a:t>conjugated</a:t>
            </a:r>
            <a:r>
              <a:rPr lang="en-US" dirty="0"/>
              <a:t> refers to the fact that the backbone has alternating single and double bonds. Having conjugated bonds throughout the polymer makes it electronically conductive, and having ionic sidechains makes it ionically conductive.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i="1" dirty="0"/>
              <a:t>reconfigurable electronics</a:t>
            </a:r>
            <a:r>
              <a:rPr lang="en-US" dirty="0"/>
              <a:t>: </a:t>
            </a:r>
            <a:r>
              <a:rPr lang="en-US" dirty="0">
                <a:effectLst/>
              </a:rPr>
              <a:t>Currently in electronics, functionality is defined by structure, but in reconfigurable devices, a single structure can have several functionalities. In our device, for example, you can change the behavior and make it something else just by changing the voltage applied to it. If we scale up this invention, from a single gate to much more complex circuits consisting of many such reconfigurable gates, we envision a powerful piece of hardware that can be programmed with many more functionalities than conventional ones having the same number of transistors.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i="1" dirty="0">
                <a:effectLst/>
              </a:rPr>
              <a:t>doping process</a:t>
            </a:r>
            <a:r>
              <a:rPr lang="en-US" dirty="0">
                <a:effectLst/>
              </a:rPr>
              <a:t>: doping refers to a process in which additives (dopants) are added into a semiconductor to increase its charge carrier density, inversely, dedoping refers to a process that decreases the charge carrier density in a semiconductor by adding additives (dedopants)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i="1" dirty="0"/>
              <a:t>On the other advantages of organic semiconductor devices</a:t>
            </a:r>
            <a:r>
              <a:rPr lang="en-US" dirty="0"/>
              <a:t>: Organic semiconductors offer several distinct advantages over conventional silicon-based semiconducting devices. They are made from abundantly available elements, such as carbon, hydrogen, and nitrogen; offer mechanical flexibility and low cost of manufacture; and can be fabricated easily at scale. Additionally, the polymers themselves can be crafted using a wide variety of chemistry methods to endow the resulting semiconducting devices with interesting optical and electrical properties. These properties can be designed, tuned, or selected in many more ways than can inorganic (e.g., silicon-based) transistors.</a:t>
            </a:r>
          </a:p>
        </p:txBody>
      </p:sp>
      <p:sp>
        <p:nvSpPr>
          <p:cNvPr id="4" name="Slide Number Placeholder 3"/>
          <p:cNvSpPr>
            <a:spLocks noGrp="1"/>
          </p:cNvSpPr>
          <p:nvPr>
            <p:ph type="sldNum" sz="quarter" idx="5"/>
          </p:nvPr>
        </p:nvSpPr>
        <p:spPr/>
        <p:txBody>
          <a:bodyPr/>
          <a:lstStyle/>
          <a:p>
            <a:fld id="{B17D0DCA-A90A-4D9A-9651-03AC7085FB63}" type="slidenum">
              <a:rPr lang="en-US" smtClean="0"/>
              <a:t>1</a:t>
            </a:fld>
            <a:endParaRPr lang="en-US" dirty="0"/>
          </a:p>
        </p:txBody>
      </p:sp>
    </p:spTree>
    <p:extLst>
      <p:ext uri="{BB962C8B-B14F-4D97-AF65-F5344CB8AC3E}">
        <p14:creationId xmlns:p14="http://schemas.microsoft.com/office/powerpoint/2010/main" val="180139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D0DCA-A90A-4D9A-9651-03AC7085FB63}" type="slidenum">
              <a:rPr lang="en-US" smtClean="0"/>
              <a:t>2</a:t>
            </a:fld>
            <a:endParaRPr lang="en-US" dirty="0"/>
          </a:p>
        </p:txBody>
      </p:sp>
    </p:spTree>
    <p:extLst>
      <p:ext uri="{BB962C8B-B14F-4D97-AF65-F5344CB8AC3E}">
        <p14:creationId xmlns:p14="http://schemas.microsoft.com/office/powerpoint/2010/main" val="2421212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D0DCA-A90A-4D9A-9651-03AC7085FB63}" type="slidenum">
              <a:rPr lang="en-US" smtClean="0"/>
              <a:t>3</a:t>
            </a:fld>
            <a:endParaRPr lang="en-US" dirty="0"/>
          </a:p>
        </p:txBody>
      </p:sp>
    </p:spTree>
    <p:extLst>
      <p:ext uri="{BB962C8B-B14F-4D97-AF65-F5344CB8AC3E}">
        <p14:creationId xmlns:p14="http://schemas.microsoft.com/office/powerpoint/2010/main" val="2129359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2000"/>
            </a:lvl1pPr>
          </a:lstStyle>
          <a:p>
            <a:fld id="{A3C91C77-9858-7D47-A426-16DA4062646D}" type="slidenum">
              <a:rPr lang="en-US" smtClean="0"/>
              <a:pPr/>
              <a:t>‹#›</a:t>
            </a:fld>
            <a:endParaRPr lang="en-US" dirty="0"/>
          </a:p>
        </p:txBody>
      </p:sp>
      <p:sp>
        <p:nvSpPr>
          <p:cNvPr id="7" name="hcSlideMaster.Title SlideHeader">
            <a:extLst>
              <a:ext uri="{FF2B5EF4-FFF2-40B4-BE49-F238E27FC236}">
                <a16:creationId xmlns:a16="http://schemas.microsoft.com/office/drawing/2014/main" id="{D05C5C7C-A889-1F5C-2A1F-9178C0FBE310}"/>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Title SlideHeader">
            <a:extLst>
              <a:ext uri="{FF2B5EF4-FFF2-40B4-BE49-F238E27FC236}">
                <a16:creationId xmlns:a16="http://schemas.microsoft.com/office/drawing/2014/main" id="{1391230D-748E-8DDB-5DD4-20DCAE930AE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44680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9E8D104-0231-44F1-B227-02A3680CBECD}"/>
              </a:ext>
            </a:extLst>
          </p:cNvPr>
          <p:cNvPicPr>
            <a:picLocks noChangeAspect="1"/>
          </p:cNvPicPr>
          <p:nvPr userDrawn="1"/>
        </p:nvPicPr>
        <p:blipFill>
          <a:blip r:embed="rId2"/>
          <a:stretch>
            <a:fillRect/>
          </a:stretch>
        </p:blipFill>
        <p:spPr>
          <a:xfrm>
            <a:off x="94891" y="844446"/>
            <a:ext cx="12007969" cy="5335704"/>
          </a:xfrm>
          <a:prstGeom prst="rect">
            <a:avLst/>
          </a:prstGeom>
        </p:spPr>
      </p:pic>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217051" cy="805955"/>
          </a:xfrm>
          <a:prstGeom prst="rect">
            <a:avLst/>
          </a:prstGeom>
          <a:gradFill>
            <a:gsLst>
              <a:gs pos="0">
                <a:schemeClr val="accent1">
                  <a:lumMod val="0"/>
                  <a:lumOff val="100000"/>
                </a:schemeClr>
              </a:gs>
              <a:gs pos="10000">
                <a:schemeClr val="accent1">
                  <a:lumMod val="10000"/>
                  <a:lumOff val="90000"/>
                </a:schemeClr>
              </a:gs>
              <a:gs pos="100000">
                <a:schemeClr val="accent1">
                  <a:lumMod val="100000"/>
                </a:scheme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B1D12693-52E7-4A60-B43B-D0DFA28FF4B8}"/>
                </a:ext>
              </a:extLst>
            </p:cNvPr>
            <p:cNvSpPr/>
            <p:nvPr/>
          </p:nvSpPr>
          <p:spPr>
            <a:xfrm>
              <a:off x="2432650" y="6470393"/>
              <a:ext cx="4580626" cy="276999"/>
            </a:xfrm>
            <a:prstGeom prst="rect">
              <a:avLst/>
            </a:prstGeom>
            <a:noFill/>
          </p:spPr>
          <p:txBody>
            <a:bodyPr wrap="square" lIns="91440" tIns="45720" rIns="91440" bIns="45720">
              <a:spAutoFit/>
            </a:bodyPr>
            <a:lstStyle/>
            <a:p>
              <a:pPr algn="ctr"/>
              <a:r>
                <a:rPr lang="en-US" sz="1200" b="0" i="1" dirty="0">
                  <a:ln w="0"/>
                  <a:solidFill>
                    <a:schemeClr val="accent1"/>
                  </a:solidFill>
                  <a:effectLst/>
                  <a:latin typeface="Arial" panose="020B0604020202020204" pitchFamily="34" charset="0"/>
                  <a:cs typeface="Arial" panose="020B0604020202020204" pitchFamily="34" charset="0"/>
                </a:rPr>
                <a:t>Designing Materials to Revolutionize Our Engineering Future</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130837"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472436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4724365"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2A99DAB8-E17A-431B-A95A-0F64689B99C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1049" y="6246304"/>
            <a:ext cx="1480387" cy="58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846E646E-F3E0-4898-AFB6-FC0EFEE8A344}"/>
              </a:ext>
            </a:extLst>
          </p:cNvPr>
          <p:cNvSpPr/>
          <p:nvPr userDrawn="1"/>
        </p:nvSpPr>
        <p:spPr>
          <a:xfrm>
            <a:off x="100483" y="-27263"/>
            <a:ext cx="3003806" cy="338554"/>
          </a:xfrm>
          <a:prstGeom prst="rect">
            <a:avLst/>
          </a:prstGeom>
        </p:spPr>
        <p:txBody>
          <a:bodyPr wrap="square" anchor="ctr">
            <a:spAutoFit/>
          </a:bodyPr>
          <a:lstStyle/>
          <a:p>
            <a:r>
              <a:rPr lang="en-US" sz="1600" b="1" dirty="0">
                <a:solidFill>
                  <a:schemeClr val="accent2">
                    <a:lumMod val="20000"/>
                    <a:lumOff val="80000"/>
                  </a:schemeClr>
                </a:solidFill>
                <a:latin typeface="Arial" panose="020B0604020202020204" pitchFamily="34" charset="0"/>
                <a:cs typeface="Arial" panose="020B0604020202020204" pitchFamily="34" charset="0"/>
              </a:rPr>
              <a:t>Intellectual Merit</a:t>
            </a:r>
          </a:p>
        </p:txBody>
      </p:sp>
      <p:sp>
        <p:nvSpPr>
          <p:cNvPr id="2" name="hcSlideMaster.Title and ContentHeader">
            <a:extLst>
              <a:ext uri="{FF2B5EF4-FFF2-40B4-BE49-F238E27FC236}">
                <a16:creationId xmlns:a16="http://schemas.microsoft.com/office/drawing/2014/main" id="{21C50968-6E8A-2353-6AF5-DC4F06FF30E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07707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TITUS">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9E8D104-0231-44F1-B227-02A3680CBECD}"/>
              </a:ext>
            </a:extLst>
          </p:cNvPr>
          <p:cNvPicPr>
            <a:picLocks noChangeAspect="1"/>
          </p:cNvPicPr>
          <p:nvPr userDrawn="1"/>
        </p:nvPicPr>
        <p:blipFill>
          <a:blip r:embed="rId2"/>
          <a:stretch>
            <a:fillRect/>
          </a:stretch>
        </p:blipFill>
        <p:spPr>
          <a:xfrm>
            <a:off x="94891" y="844446"/>
            <a:ext cx="12007969" cy="5335704"/>
          </a:xfrm>
          <a:prstGeom prst="rect">
            <a:avLst/>
          </a:prstGeom>
        </p:spPr>
      </p:pic>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217051" cy="805955"/>
          </a:xfrm>
          <a:prstGeom prst="rect">
            <a:avLst/>
          </a:prstGeom>
          <a:gradFill>
            <a:gsLst>
              <a:gs pos="0">
                <a:schemeClr val="accent1">
                  <a:lumMod val="0"/>
                  <a:lumOff val="100000"/>
                </a:schemeClr>
              </a:gs>
              <a:gs pos="10000">
                <a:schemeClr val="accent1">
                  <a:lumMod val="10000"/>
                  <a:lumOff val="90000"/>
                </a:schemeClr>
              </a:gs>
              <a:gs pos="100000">
                <a:schemeClr val="accent1">
                  <a:lumMod val="100000"/>
                </a:scheme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B1D12693-52E7-4A60-B43B-D0DFA28FF4B8}"/>
                </a:ext>
              </a:extLst>
            </p:cNvPr>
            <p:cNvSpPr/>
            <p:nvPr/>
          </p:nvSpPr>
          <p:spPr>
            <a:xfrm>
              <a:off x="2432650" y="6470393"/>
              <a:ext cx="4580626" cy="276999"/>
            </a:xfrm>
            <a:prstGeom prst="rect">
              <a:avLst/>
            </a:prstGeom>
            <a:noFill/>
          </p:spPr>
          <p:txBody>
            <a:bodyPr wrap="square" lIns="91440" tIns="45720" rIns="91440" bIns="45720">
              <a:spAutoFit/>
            </a:bodyPr>
            <a:lstStyle/>
            <a:p>
              <a:pPr algn="ctr"/>
              <a:r>
                <a:rPr lang="en-US" sz="1200" b="0" i="1" dirty="0">
                  <a:ln w="0"/>
                  <a:solidFill>
                    <a:schemeClr val="accent1"/>
                  </a:solidFill>
                  <a:effectLst/>
                  <a:latin typeface="Arial" panose="020B0604020202020204" pitchFamily="34" charset="0"/>
                  <a:cs typeface="Arial" panose="020B0604020202020204" pitchFamily="34" charset="0"/>
                </a:rPr>
                <a:t>Designing Materials to Revolutionize Our Engineering Future</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130837"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472436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4724365"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2A99DAB8-E17A-431B-A95A-0F64689B99C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1049" y="6246304"/>
            <a:ext cx="1480387" cy="58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846E646E-F3E0-4898-AFB6-FC0EFEE8A344}"/>
              </a:ext>
            </a:extLst>
          </p:cNvPr>
          <p:cNvSpPr/>
          <p:nvPr userDrawn="1"/>
        </p:nvSpPr>
        <p:spPr>
          <a:xfrm>
            <a:off x="100483" y="-27263"/>
            <a:ext cx="3003806" cy="338554"/>
          </a:xfrm>
          <a:prstGeom prst="rect">
            <a:avLst/>
          </a:prstGeom>
        </p:spPr>
        <p:txBody>
          <a:bodyPr wrap="square" anchor="ctr">
            <a:spAutoFit/>
          </a:bodyPr>
          <a:lstStyle/>
          <a:p>
            <a:r>
              <a:rPr lang="en-US" sz="1600" b="1" dirty="0">
                <a:solidFill>
                  <a:schemeClr val="accent2">
                    <a:lumMod val="20000"/>
                    <a:lumOff val="80000"/>
                  </a:schemeClr>
                </a:solidFill>
                <a:latin typeface="Arial" panose="020B0604020202020204" pitchFamily="34" charset="0"/>
                <a:cs typeface="Arial" panose="020B0604020202020204" pitchFamily="34" charset="0"/>
              </a:rPr>
              <a:t>Intellectual Merit</a:t>
            </a:r>
          </a:p>
        </p:txBody>
      </p:sp>
    </p:spTree>
    <p:extLst>
      <p:ext uri="{BB962C8B-B14F-4D97-AF65-F5344CB8AC3E}">
        <p14:creationId xmlns:p14="http://schemas.microsoft.com/office/powerpoint/2010/main" val="2985567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9E8D104-0231-44F1-B227-02A3680CBECD}"/>
              </a:ext>
            </a:extLst>
          </p:cNvPr>
          <p:cNvPicPr>
            <a:picLocks noChangeAspect="1"/>
          </p:cNvPicPr>
          <p:nvPr userDrawn="1"/>
        </p:nvPicPr>
        <p:blipFill>
          <a:blip r:embed="rId2"/>
          <a:stretch>
            <a:fillRect/>
          </a:stretch>
        </p:blipFill>
        <p:spPr>
          <a:xfrm>
            <a:off x="94891" y="844446"/>
            <a:ext cx="12007969" cy="5335704"/>
          </a:xfrm>
          <a:prstGeom prst="rect">
            <a:avLst/>
          </a:prstGeom>
        </p:spPr>
      </p:pic>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217051" cy="805955"/>
          </a:xfrm>
          <a:prstGeom prst="rect">
            <a:avLst/>
          </a:prstGeom>
          <a:gradFill>
            <a:gsLst>
              <a:gs pos="0">
                <a:schemeClr val="accent1">
                  <a:lumMod val="0"/>
                  <a:lumOff val="100000"/>
                </a:schemeClr>
              </a:gs>
              <a:gs pos="10000">
                <a:schemeClr val="accent1">
                  <a:lumMod val="10000"/>
                  <a:lumOff val="90000"/>
                </a:schemeClr>
              </a:gs>
              <a:gs pos="100000">
                <a:srgbClr val="FF0000">
                  <a:alpha val="90000"/>
                  <a:lumMod val="100000"/>
                </a:srgb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B1D12693-52E7-4A60-B43B-D0DFA28FF4B8}"/>
                </a:ext>
              </a:extLst>
            </p:cNvPr>
            <p:cNvSpPr/>
            <p:nvPr/>
          </p:nvSpPr>
          <p:spPr>
            <a:xfrm>
              <a:off x="2432650" y="6470393"/>
              <a:ext cx="4580626" cy="276999"/>
            </a:xfrm>
            <a:prstGeom prst="rect">
              <a:avLst/>
            </a:prstGeom>
            <a:noFill/>
          </p:spPr>
          <p:txBody>
            <a:bodyPr wrap="square" lIns="91440" tIns="45720" rIns="91440" bIns="45720">
              <a:spAutoFit/>
            </a:bodyPr>
            <a:lstStyle/>
            <a:p>
              <a:pPr algn="ctr"/>
              <a:r>
                <a:rPr lang="en-US" sz="1200" b="0" i="1" dirty="0">
                  <a:ln w="0"/>
                  <a:solidFill>
                    <a:schemeClr val="accent1"/>
                  </a:solidFill>
                  <a:effectLst/>
                  <a:latin typeface="Arial" panose="020B0604020202020204" pitchFamily="34" charset="0"/>
                  <a:cs typeface="Arial" panose="020B0604020202020204" pitchFamily="34" charset="0"/>
                </a:rPr>
                <a:t>Designing Materials to Revolutionize Our Engineering Future</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130837"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472436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4724365"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8A3BF24F-CAF0-4F92-A3CF-E142812A5D4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1049" y="6246304"/>
            <a:ext cx="1480387" cy="58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9D6DFF2F-46FB-4C87-86B2-198DB88A8221}"/>
              </a:ext>
            </a:extLst>
          </p:cNvPr>
          <p:cNvSpPr/>
          <p:nvPr userDrawn="1"/>
        </p:nvSpPr>
        <p:spPr>
          <a:xfrm>
            <a:off x="100483" y="-27263"/>
            <a:ext cx="3003806" cy="338554"/>
          </a:xfrm>
          <a:prstGeom prst="rect">
            <a:avLst/>
          </a:prstGeom>
        </p:spPr>
        <p:txBody>
          <a:bodyPr wrap="square" anchor="ctr">
            <a:spAutoFit/>
          </a:bodyPr>
          <a:lstStyle/>
          <a:p>
            <a:r>
              <a:rPr lang="en-US" sz="1600" b="1" dirty="0">
                <a:solidFill>
                  <a:schemeClr val="accent2">
                    <a:lumMod val="20000"/>
                    <a:lumOff val="80000"/>
                  </a:schemeClr>
                </a:solidFill>
                <a:latin typeface="Arial" panose="020B0604020202020204" pitchFamily="34" charset="0"/>
                <a:cs typeface="Arial" panose="020B0604020202020204" pitchFamily="34" charset="0"/>
              </a:rPr>
              <a:t>Broader Impacts</a:t>
            </a:r>
          </a:p>
        </p:txBody>
      </p:sp>
      <p:sp>
        <p:nvSpPr>
          <p:cNvPr id="2" name="hcSlideMaster.2_Title and ContentHeader">
            <a:extLst>
              <a:ext uri="{FF2B5EF4-FFF2-40B4-BE49-F238E27FC236}">
                <a16:creationId xmlns:a16="http://schemas.microsoft.com/office/drawing/2014/main" id="{F3716DB9-B47D-A991-54DA-758DA2D06EB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76243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9E8D104-0231-44F1-B227-02A3680CBECD}"/>
              </a:ext>
            </a:extLst>
          </p:cNvPr>
          <p:cNvPicPr>
            <a:picLocks noChangeAspect="1"/>
          </p:cNvPicPr>
          <p:nvPr userDrawn="1"/>
        </p:nvPicPr>
        <p:blipFill>
          <a:blip r:embed="rId2"/>
          <a:stretch>
            <a:fillRect/>
          </a:stretch>
        </p:blipFill>
        <p:spPr>
          <a:xfrm>
            <a:off x="94891" y="844446"/>
            <a:ext cx="12007969" cy="5335704"/>
          </a:xfrm>
          <a:prstGeom prst="rect">
            <a:avLst/>
          </a:prstGeom>
        </p:spPr>
      </p:pic>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217051" cy="805955"/>
          </a:xfrm>
          <a:prstGeom prst="rect">
            <a:avLst/>
          </a:prstGeom>
          <a:gradFill>
            <a:gsLst>
              <a:gs pos="0">
                <a:schemeClr val="accent1">
                  <a:lumMod val="0"/>
                  <a:lumOff val="100000"/>
                </a:schemeClr>
              </a:gs>
              <a:gs pos="10000">
                <a:schemeClr val="accent1">
                  <a:lumMod val="10000"/>
                  <a:lumOff val="90000"/>
                </a:schemeClr>
              </a:gs>
              <a:gs pos="100000">
                <a:srgbClr val="00B050"/>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B1D12693-52E7-4A60-B43B-D0DFA28FF4B8}"/>
                </a:ext>
              </a:extLst>
            </p:cNvPr>
            <p:cNvSpPr/>
            <p:nvPr/>
          </p:nvSpPr>
          <p:spPr>
            <a:xfrm>
              <a:off x="2432650" y="6470393"/>
              <a:ext cx="4580626" cy="276999"/>
            </a:xfrm>
            <a:prstGeom prst="rect">
              <a:avLst/>
            </a:prstGeom>
            <a:noFill/>
          </p:spPr>
          <p:txBody>
            <a:bodyPr wrap="square" lIns="91440" tIns="45720" rIns="91440" bIns="45720">
              <a:spAutoFit/>
            </a:bodyPr>
            <a:lstStyle/>
            <a:p>
              <a:pPr algn="ctr"/>
              <a:r>
                <a:rPr lang="en-US" sz="1200" b="0" i="1" dirty="0">
                  <a:ln w="0"/>
                  <a:solidFill>
                    <a:schemeClr val="accent1"/>
                  </a:solidFill>
                  <a:effectLst/>
                  <a:latin typeface="Arial" panose="020B0604020202020204" pitchFamily="34" charset="0"/>
                  <a:cs typeface="Arial" panose="020B0604020202020204" pitchFamily="34" charset="0"/>
                </a:rPr>
                <a:t>Designing Materials to Revolutionize Our Engineering Future</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130837"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472436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4724365"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3BC7398E-E05D-4226-874F-BA20F209736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1049" y="6246304"/>
            <a:ext cx="1480387" cy="58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89462DB6-AF7D-423D-AAEF-B4EBDA08FDD2}"/>
              </a:ext>
            </a:extLst>
          </p:cNvPr>
          <p:cNvSpPr/>
          <p:nvPr userDrawn="1"/>
        </p:nvSpPr>
        <p:spPr>
          <a:xfrm>
            <a:off x="100482" y="-27263"/>
            <a:ext cx="4585817" cy="338554"/>
          </a:xfrm>
          <a:prstGeom prst="rect">
            <a:avLst/>
          </a:prstGeom>
        </p:spPr>
        <p:txBody>
          <a:bodyPr wrap="square" anchor="ctr">
            <a:spAutoFit/>
          </a:bodyPr>
          <a:lstStyle/>
          <a:p>
            <a:r>
              <a:rPr lang="en-US" sz="1600" b="1" dirty="0">
                <a:solidFill>
                  <a:schemeClr val="accent2">
                    <a:lumMod val="20000"/>
                    <a:lumOff val="80000"/>
                  </a:schemeClr>
                </a:solidFill>
                <a:latin typeface="Arial" panose="020B0604020202020204" pitchFamily="34" charset="0"/>
                <a:cs typeface="Arial" panose="020B0604020202020204" pitchFamily="34" charset="0"/>
              </a:rPr>
              <a:t>DMREF-specific </a:t>
            </a:r>
          </a:p>
        </p:txBody>
      </p:sp>
      <p:sp>
        <p:nvSpPr>
          <p:cNvPr id="2" name="hcSlideMaster.3_Title and ContentHeader">
            <a:extLst>
              <a:ext uri="{FF2B5EF4-FFF2-40B4-BE49-F238E27FC236}">
                <a16:creationId xmlns:a16="http://schemas.microsoft.com/office/drawing/2014/main" id="{5BC75BD9-4871-1A56-4189-B30470CF865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564540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4515" y="152008"/>
            <a:ext cx="10962967" cy="566719"/>
          </a:xfrm>
        </p:spPr>
        <p:txBody>
          <a:bodyPr>
            <a:normAutofit/>
          </a:bodyPr>
          <a:lstStyle>
            <a:lvl1pPr algn="ctr">
              <a:defRPr sz="2800" b="0">
                <a:solidFill>
                  <a:srgbClr val="C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14514" y="1211301"/>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dirty="0"/>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163799"/>
            <a:ext cx="12192000" cy="733878"/>
            <a:chOff x="0" y="6163799"/>
            <a:chExt cx="12192000" cy="733878"/>
          </a:xfrm>
        </p:grpSpPr>
        <p:sp>
          <p:nvSpPr>
            <p:cNvPr id="9" name="Rectangle 8">
              <a:extLst>
                <a:ext uri="{FF2B5EF4-FFF2-40B4-BE49-F238E27FC236}">
                  <a16:creationId xmlns:a16="http://schemas.microsoft.com/office/drawing/2014/main" id="{CB81B90C-32BC-4424-9FC3-8820F4F831FD}"/>
                </a:ext>
              </a:extLst>
            </p:cNvPr>
            <p:cNvSpPr/>
            <p:nvPr/>
          </p:nvSpPr>
          <p:spPr>
            <a:xfrm>
              <a:off x="0" y="6163799"/>
              <a:ext cx="12192000" cy="733878"/>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694" y="6201502"/>
              <a:ext cx="2445810" cy="608531"/>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921219" y="6374350"/>
              <a:ext cx="4693357" cy="369332"/>
            </a:xfrm>
            <a:prstGeom prst="rect">
              <a:avLst/>
            </a:prstGeom>
            <a:noFill/>
          </p:spPr>
          <p:txBody>
            <a:bodyPr wrap="square" lIns="91440" tIns="45720" rIns="91440" bIns="45720">
              <a:spAutoFit/>
            </a:bodyPr>
            <a:lstStyle/>
            <a:p>
              <a:pPr algn="ct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Where Materials Begin &amp;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50381" y="6201502"/>
              <a:ext cx="647112" cy="65072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52E7C3-15CD-4B7F-B5C0-8618139B0E1C}" type="slidenum">
              <a:rPr lang="en-US" sz="2000" smtClean="0">
                <a:solidFill>
                  <a:schemeClr val="tx1"/>
                </a:solidFill>
              </a:rPr>
              <a:t>‹#›</a:t>
            </a:fld>
            <a:endParaRPr lang="en-US" sz="2000" dirty="0">
              <a:solidFill>
                <a:schemeClr val="tx1"/>
              </a:solidFill>
            </a:endParaRPr>
          </a:p>
        </p:txBody>
      </p:sp>
      <p:sp>
        <p:nvSpPr>
          <p:cNvPr id="15" name="TextBox 14">
            <a:extLst>
              <a:ext uri="{FF2B5EF4-FFF2-40B4-BE49-F238E27FC236}">
                <a16:creationId xmlns:a16="http://schemas.microsoft.com/office/drawing/2014/main" id="{DC6F2311-A370-47F6-8671-AADFADC6F053}"/>
              </a:ext>
            </a:extLst>
          </p:cNvPr>
          <p:cNvSpPr txBox="1"/>
          <p:nvPr userDrawn="1"/>
        </p:nvSpPr>
        <p:spPr>
          <a:xfrm>
            <a:off x="25052" y="-3562"/>
            <a:ext cx="12192000" cy="131031"/>
          </a:xfrm>
          <a:prstGeom prst="rect">
            <a:avLst/>
          </a:prstGeom>
          <a:gradFill>
            <a:gsLst>
              <a:gs pos="0">
                <a:schemeClr val="accent6"/>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00" dirty="0"/>
          </a:p>
        </p:txBody>
      </p:sp>
      <p:sp>
        <p:nvSpPr>
          <p:cNvPr id="7" name="hcSlideMaster.1_Title and ContentHeader">
            <a:extLst>
              <a:ext uri="{FF2B5EF4-FFF2-40B4-BE49-F238E27FC236}">
                <a16:creationId xmlns:a16="http://schemas.microsoft.com/office/drawing/2014/main" id="{6C018250-0956-9BAB-FD83-DBB77AF50EE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94305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FBA00-CEC0-FF45-A57B-8470651015F1}" type="datetimeFigureOut">
              <a:rPr lang="en-US" smtClean="0"/>
              <a:t>3/22/2023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C91C77-9858-7D47-A426-16DA4062646D}" type="slidenum">
              <a:rPr lang="en-US" smtClean="0"/>
              <a:t>‹#›</a:t>
            </a:fld>
            <a:endParaRPr lang="en-US" dirty="0"/>
          </a:p>
        </p:txBody>
      </p:sp>
      <p:sp>
        <p:nvSpPr>
          <p:cNvPr id="5" name="hcSlideMaster.BlankHeader">
            <a:extLst>
              <a:ext uri="{FF2B5EF4-FFF2-40B4-BE49-F238E27FC236}">
                <a16:creationId xmlns:a16="http://schemas.microsoft.com/office/drawing/2014/main" id="{82D508D9-7C96-39C0-2108-FFBD9F0E809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93180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FBA00-CEC0-FF45-A57B-8470651015F1}" type="datetimeFigureOut">
              <a:rPr lang="en-US" smtClean="0"/>
              <a:t>3/22/2023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91C77-9858-7D47-A426-16DA4062646D}" type="slidenum">
              <a:rPr lang="en-US" smtClean="0"/>
              <a:t>‹#›</a:t>
            </a:fld>
            <a:endParaRPr lang="en-US" dirty="0"/>
          </a:p>
        </p:txBody>
      </p:sp>
    </p:spTree>
    <p:extLst>
      <p:ext uri="{BB962C8B-B14F-4D97-AF65-F5344CB8AC3E}">
        <p14:creationId xmlns:p14="http://schemas.microsoft.com/office/powerpoint/2010/main" val="15846327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7" r:id="rId3"/>
    <p:sldLayoutId id="2147483685" r:id="rId4"/>
    <p:sldLayoutId id="2147483686" r:id="rId5"/>
    <p:sldLayoutId id="2147483684" r:id="rId6"/>
    <p:sldLayoutId id="214748367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hyperlink" Target="https://www.cpegenome.com/"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OECTs) based on CPE-K. The transistor works either in enhancement mode or in depletion mode, depending on applied voltages’ polarity. ">
            <a:extLst>
              <a:ext uri="{FF2B5EF4-FFF2-40B4-BE49-F238E27FC236}">
                <a16:creationId xmlns:a16="http://schemas.microsoft.com/office/drawing/2014/main" id="{61AB803F-7453-C13B-EDD4-2296CE442A66}"/>
              </a:ext>
            </a:extLst>
          </p:cNvPr>
          <p:cNvPicPr>
            <a:picLocks noChangeAspect="1"/>
          </p:cNvPicPr>
          <p:nvPr/>
        </p:nvPicPr>
        <p:blipFill rotWithShape="1">
          <a:blip r:embed="rId3"/>
          <a:srcRect l="4891" t="9901" r="50455" b="6138"/>
          <a:stretch/>
        </p:blipFill>
        <p:spPr>
          <a:xfrm>
            <a:off x="8261049" y="1158915"/>
            <a:ext cx="1615252" cy="2066707"/>
          </a:xfrm>
          <a:prstGeom prst="rect">
            <a:avLst/>
          </a:prstGeom>
        </p:spPr>
      </p:pic>
      <p:sp>
        <p:nvSpPr>
          <p:cNvPr id="2" name="Title 1">
            <a:extLst>
              <a:ext uri="{FF2B5EF4-FFF2-40B4-BE49-F238E27FC236}">
                <a16:creationId xmlns:a16="http://schemas.microsoft.com/office/drawing/2014/main" id="{0E7B5F67-D43C-4406-A78E-D20527F1F17F}"/>
              </a:ext>
            </a:extLst>
          </p:cNvPr>
          <p:cNvSpPr>
            <a:spLocks noGrp="1"/>
          </p:cNvSpPr>
          <p:nvPr>
            <p:ph type="title" idx="4294967295"/>
          </p:nvPr>
        </p:nvSpPr>
        <p:spPr>
          <a:xfrm>
            <a:off x="5329238" y="58738"/>
            <a:ext cx="6862762" cy="566737"/>
          </a:xfrm>
        </p:spPr>
        <p:txBody>
          <a:bodyPr>
            <a:noAutofit/>
          </a:bodyPr>
          <a:lstStyle/>
          <a:p>
            <a:pPr algn="ctr"/>
            <a:r>
              <a:rPr lang="en-US" sz="1800" b="1" dirty="0">
                <a:solidFill>
                  <a:srgbClr val="C00000"/>
                </a:solidFill>
                <a:latin typeface="Arial" panose="020B0604020202020204" pitchFamily="34" charset="0"/>
                <a:cs typeface="Arial" panose="020B0604020202020204" pitchFamily="34" charset="0"/>
              </a:rPr>
              <a:t>Data Driven Discovery of Conjugated Polyelectrolytes for Neuromorphic Computing</a:t>
            </a:r>
          </a:p>
        </p:txBody>
      </p:sp>
      <p:sp>
        <p:nvSpPr>
          <p:cNvPr id="5" name="TextBox 4">
            <a:extLst>
              <a:ext uri="{FF2B5EF4-FFF2-40B4-BE49-F238E27FC236}">
                <a16:creationId xmlns:a16="http://schemas.microsoft.com/office/drawing/2014/main" id="{9ED36953-0DFC-4F49-9298-E739FD3F2CFC}"/>
              </a:ext>
            </a:extLst>
          </p:cNvPr>
          <p:cNvSpPr txBox="1"/>
          <p:nvPr/>
        </p:nvSpPr>
        <p:spPr>
          <a:xfrm>
            <a:off x="100483" y="345132"/>
            <a:ext cx="3096658"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DMR 1922042</a:t>
            </a:r>
          </a:p>
        </p:txBody>
      </p:sp>
      <p:sp>
        <p:nvSpPr>
          <p:cNvPr id="21" name="TextBox 20">
            <a:extLst>
              <a:ext uri="{FF2B5EF4-FFF2-40B4-BE49-F238E27FC236}">
                <a16:creationId xmlns:a16="http://schemas.microsoft.com/office/drawing/2014/main" id="{426A9296-2844-4E28-A508-770A45A2E9C0}"/>
              </a:ext>
            </a:extLst>
          </p:cNvPr>
          <p:cNvSpPr txBox="1"/>
          <p:nvPr/>
        </p:nvSpPr>
        <p:spPr>
          <a:xfrm>
            <a:off x="7931217" y="6440164"/>
            <a:ext cx="4114480" cy="323165"/>
          </a:xfrm>
          <a:prstGeom prst="rect">
            <a:avLst/>
          </a:prstGeom>
          <a:noFill/>
        </p:spPr>
        <p:txBody>
          <a:bodyPr wrap="square" rtlCol="0">
            <a:spAutoFit/>
          </a:bodyPr>
          <a:lstStyle/>
          <a:p>
            <a:pPr algn="r"/>
            <a:r>
              <a:rPr lang="en-US" sz="1500" b="1" dirty="0">
                <a:latin typeface="Arial" panose="020B0604020202020204" pitchFamily="34" charset="0"/>
                <a:cs typeface="Arial" panose="020B0604020202020204" pitchFamily="34" charset="0"/>
              </a:rPr>
              <a:t>Award #: DMREF-1922042</a:t>
            </a:r>
            <a:endParaRPr lang="en-US" sz="1500" b="1" dirty="0">
              <a:solidFill>
                <a:srgbClr val="FF0000"/>
              </a:solidFill>
              <a:latin typeface="Arial" panose="020B0604020202020204" pitchFamily="34" charset="0"/>
              <a:cs typeface="Arial" panose="020B0604020202020204" pitchFamily="34" charset="0"/>
            </a:endParaRPr>
          </a:p>
        </p:txBody>
      </p:sp>
      <p:sp>
        <p:nvSpPr>
          <p:cNvPr id="3" name="Text Box 28">
            <a:extLst>
              <a:ext uri="{FF2B5EF4-FFF2-40B4-BE49-F238E27FC236}">
                <a16:creationId xmlns:a16="http://schemas.microsoft.com/office/drawing/2014/main" id="{1ECF6B61-63FD-47EF-B775-0F2DBA9AD6D4}"/>
              </a:ext>
            </a:extLst>
          </p:cNvPr>
          <p:cNvSpPr txBox="1">
            <a:spLocks noChangeArrowheads="1"/>
          </p:cNvSpPr>
          <p:nvPr/>
        </p:nvSpPr>
        <p:spPr bwMode="auto">
          <a:xfrm>
            <a:off x="227798" y="1080656"/>
            <a:ext cx="5805531" cy="443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indent="223838" algn="just" eaLnBrk="1" hangingPunct="1">
              <a:spcAft>
                <a:spcPts val="500"/>
              </a:spcAft>
            </a:pPr>
            <a:r>
              <a:rPr lang="en-US" sz="1300" dirty="0">
                <a:effectLst/>
                <a:latin typeface="Arial" panose="020B0604020202020204" pitchFamily="34" charset="0"/>
                <a:ea typeface="Times New Roman" panose="02020603050405020304" pitchFamily="18" charset="0"/>
                <a:cs typeface="Arial" panose="020B0604020202020204" pitchFamily="34" charset="0"/>
              </a:rPr>
              <a:t>Dual mode transistors, the type of transistors that work in both depletion mode and enhancement mode, were reported more than 50 years ago using inorganic semiconductors, such as Silicon, but have not been shown in organic electronics. We report the first dual mode organic transistors based on organic electrochemical transistors (OECTs) using </a:t>
            </a:r>
            <a:r>
              <a:rPr lang="en-US" sz="1300" dirty="0">
                <a:latin typeface="Arial" panose="020B0604020202020204" pitchFamily="34" charset="0"/>
                <a:ea typeface="Times New Roman" panose="02020603050405020304" pitchFamily="18" charset="0"/>
                <a:cs typeface="Arial" panose="020B0604020202020204" pitchFamily="34" charset="0"/>
              </a:rPr>
              <a:t>CPE-K, a </a:t>
            </a:r>
            <a:r>
              <a:rPr lang="en-US" sz="1300" dirty="0">
                <a:effectLst/>
                <a:latin typeface="Arial" panose="020B0604020202020204" pitchFamily="34" charset="0"/>
                <a:ea typeface="Times New Roman" panose="02020603050405020304" pitchFamily="18" charset="0"/>
                <a:cs typeface="Arial" panose="020B0604020202020204" pitchFamily="34" charset="0"/>
              </a:rPr>
              <a:t>self-doped conjugated polyelectrolyte, as the active material. The work </a:t>
            </a:r>
            <a:r>
              <a:rPr lang="en-US" sz="1300" dirty="0">
                <a:latin typeface="Arial" panose="020B0604020202020204" pitchFamily="34" charset="0"/>
                <a:ea typeface="Times New Roman" panose="02020603050405020304" pitchFamily="18" charset="0"/>
                <a:cs typeface="Arial" panose="020B0604020202020204" pitchFamily="34" charset="0"/>
              </a:rPr>
              <a:t>stems from a</a:t>
            </a:r>
            <a:r>
              <a:rPr lang="en-US" sz="1300" dirty="0">
                <a:effectLst/>
                <a:latin typeface="Arial" panose="020B0604020202020204" pitchFamily="34" charset="0"/>
                <a:ea typeface="Times New Roman" panose="02020603050405020304" pitchFamily="18" charset="0"/>
                <a:cs typeface="Arial" panose="020B0604020202020204" pitchFamily="34" charset="0"/>
              </a:rPr>
              <a:t> key finding that CPE-K can be both doped and dedoped upon the interaction with anions and cations in an electrolyte, such as </a:t>
            </a:r>
            <a:r>
              <a:rPr lang="en-US" sz="1300" dirty="0"/>
              <a:t>sodium chloride [i.e., table salt] dissolved in water</a:t>
            </a:r>
            <a:r>
              <a:rPr lang="en-US" sz="1300" dirty="0">
                <a:effectLst/>
                <a:latin typeface="Arial" panose="020B0604020202020204" pitchFamily="34" charset="0"/>
                <a:ea typeface="Times New Roman" panose="02020603050405020304" pitchFamily="18" charset="0"/>
                <a:cs typeface="Arial" panose="020B0604020202020204" pitchFamily="34" charset="0"/>
              </a:rPr>
              <a:t>. This property enables dual-mode functionality in OECTs, whose mode switching is accomplished by simply altering the polarity of the applied gate and drain voltages. </a:t>
            </a:r>
            <a:r>
              <a:rPr lang="en-US" sz="1300" dirty="0">
                <a:latin typeface="Arial" panose="020B0604020202020204" pitchFamily="34" charset="0"/>
                <a:ea typeface="Times New Roman" panose="02020603050405020304" pitchFamily="18" charset="0"/>
                <a:cs typeface="Arial" panose="020B0604020202020204" pitchFamily="34" charset="0"/>
              </a:rPr>
              <a:t>A</a:t>
            </a:r>
            <a:r>
              <a:rPr lang="en-US" sz="1300" dirty="0"/>
              <a:t> physical model for the device was developed to explain its working mechanism and correctly predicts its behavior in both operation modes. W</a:t>
            </a:r>
            <a:r>
              <a:rPr lang="en-US" sz="1300" dirty="0">
                <a:effectLst/>
                <a:latin typeface="Arial" panose="020B0604020202020204" pitchFamily="34" charset="0"/>
                <a:ea typeface="Times New Roman" panose="02020603050405020304" pitchFamily="18" charset="0"/>
                <a:cs typeface="Arial" panose="020B0604020202020204" pitchFamily="34" charset="0"/>
              </a:rPr>
              <a:t>e also demonstrated the utilization of dual-mode organic transistors in reconfigurable electronics by fabricating logic gates that could be switched between AND and NOR, and OR and NAND on the fly. </a:t>
            </a:r>
          </a:p>
          <a:p>
            <a:pPr indent="223838" algn="just" eaLnBrk="1" hangingPunct="1">
              <a:spcAft>
                <a:spcPts val="500"/>
              </a:spcAft>
            </a:pPr>
            <a:r>
              <a:rPr lang="en-US" sz="1300" i="1" u="sng" dirty="0">
                <a:latin typeface="Arial" panose="020B0604020202020204" pitchFamily="34" charset="0"/>
                <a:ea typeface="Times New Roman" panose="02020603050405020304" pitchFamily="18" charset="0"/>
                <a:cs typeface="Arial" panose="020B0604020202020204" pitchFamily="34" charset="0"/>
              </a:rPr>
              <a:t>Impact</a:t>
            </a:r>
            <a:r>
              <a:rPr lang="en-US" sz="1300" dirty="0">
                <a:latin typeface="Arial" panose="020B0604020202020204" pitchFamily="34" charset="0"/>
                <a:ea typeface="Times New Roman" panose="02020603050405020304" pitchFamily="18" charset="0"/>
                <a:cs typeface="Arial" panose="020B0604020202020204" pitchFamily="34" charset="0"/>
              </a:rPr>
              <a:t>: </a:t>
            </a:r>
            <a:r>
              <a:rPr lang="en-US" sz="1300" dirty="0">
                <a:effectLst/>
                <a:latin typeface="Arial" panose="020B0604020202020204" pitchFamily="34" charset="0"/>
                <a:ea typeface="Times New Roman" panose="02020603050405020304" pitchFamily="18" charset="0"/>
                <a:cs typeface="Arial" panose="020B0604020202020204" pitchFamily="34" charset="0"/>
              </a:rPr>
              <a:t>Being simple, power efficient, and compatible with high throughput microfabrication techniques, dual mode OECTs are a promising candidate for the next generations of efficient computing systems and adaptive electronics.</a:t>
            </a:r>
          </a:p>
          <a:p>
            <a:pPr indent="223838" algn="just" eaLnBrk="1" hangingPunct="1">
              <a:spcAft>
                <a:spcPts val="500"/>
              </a:spcAft>
            </a:pPr>
            <a:endParaRPr lang="en-US" sz="1400" dirty="0"/>
          </a:p>
        </p:txBody>
      </p:sp>
      <p:sp>
        <p:nvSpPr>
          <p:cNvPr id="8" name="Rectangle 37">
            <a:extLst>
              <a:ext uri="{FF2B5EF4-FFF2-40B4-BE49-F238E27FC236}">
                <a16:creationId xmlns:a16="http://schemas.microsoft.com/office/drawing/2014/main" id="{0D7491B8-BB70-4859-9BB7-EB60800EB5C9}"/>
              </a:ext>
              <a:ext uri="{C183D7F6-B498-43B3-948B-1728B52AA6E4}">
                <adec:decorative xmlns:adec="http://schemas.microsoft.com/office/drawing/2017/decorative" val="1"/>
              </a:ext>
            </a:extLst>
          </p:cNvPr>
          <p:cNvSpPr>
            <a:spLocks noChangeArrowheads="1"/>
          </p:cNvSpPr>
          <p:nvPr/>
        </p:nvSpPr>
        <p:spPr bwMode="auto">
          <a:xfrm>
            <a:off x="6256422" y="1068404"/>
            <a:ext cx="5553778" cy="5024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0" name="TextBox 9">
            <a:extLst>
              <a:ext uri="{FF2B5EF4-FFF2-40B4-BE49-F238E27FC236}">
                <a16:creationId xmlns:a16="http://schemas.microsoft.com/office/drawing/2014/main" id="{5C159421-2FF1-49CD-8914-55B6E8711716}"/>
              </a:ext>
            </a:extLst>
          </p:cNvPr>
          <p:cNvSpPr txBox="1"/>
          <p:nvPr/>
        </p:nvSpPr>
        <p:spPr>
          <a:xfrm>
            <a:off x="227799" y="5176479"/>
            <a:ext cx="5805530" cy="854465"/>
          </a:xfrm>
          <a:prstGeom prst="rect">
            <a:avLst/>
          </a:prstGeom>
          <a:noFill/>
          <a:ln>
            <a:solidFill>
              <a:schemeClr val="tx1"/>
            </a:solidFill>
          </a:ln>
        </p:spPr>
        <p:txBody>
          <a:bodyPr wrap="square" rtlCol="0">
            <a:spAutoFit/>
          </a:bodyPr>
          <a:lstStyle/>
          <a:p>
            <a:pPr marR="0" lvl="0" algn="just">
              <a:lnSpc>
                <a:spcPct val="115000"/>
              </a:lnSpc>
              <a:spcBef>
                <a:spcPts val="0"/>
              </a:spcBef>
              <a:spcAft>
                <a:spcPts val="0"/>
              </a:spcAft>
            </a:pPr>
            <a:r>
              <a:rPr lang="en-US" sz="1100" strike="noStrike" dirty="0">
                <a:effectLst/>
                <a:latin typeface="Arial" panose="020B0604020202020204" pitchFamily="34" charset="0"/>
                <a:ea typeface="Roboto" panose="02000000000000000000" pitchFamily="2" charset="0"/>
                <a:cs typeface="Arial" panose="020B0604020202020204" pitchFamily="34" charset="0"/>
              </a:rPr>
              <a:t>T. Nguyen-Dang, S. Chae, J. Chatsirisupachai, H. Wakidi, V. Promarak, Y. Visell, T.-Q. Nguyen, </a:t>
            </a:r>
            <a:r>
              <a:rPr lang="en-US" sz="1100" i="1" u="none" strike="noStrike" dirty="0">
                <a:effectLst/>
                <a:latin typeface="Arial" panose="020B0604020202020204" pitchFamily="34" charset="0"/>
                <a:ea typeface="Roboto" panose="02000000000000000000" pitchFamily="2" charset="0"/>
                <a:cs typeface="Arial" panose="020B0604020202020204" pitchFamily="34" charset="0"/>
              </a:rPr>
              <a:t>Dual-Mode Organic Electrochemical Transistors Based on Self-Doped Conjugated Polyelectrolytes for Reconfigurable Electronics</a:t>
            </a:r>
            <a:r>
              <a:rPr lang="en-US" sz="1100" u="none" strike="noStrike" dirty="0">
                <a:effectLst/>
                <a:latin typeface="Arial" panose="020B0604020202020204" pitchFamily="34" charset="0"/>
                <a:ea typeface="Roboto" panose="02000000000000000000" pitchFamily="2" charset="0"/>
                <a:cs typeface="Arial" panose="020B0604020202020204" pitchFamily="34" charset="0"/>
              </a:rPr>
              <a:t>. Advanced Materials, </a:t>
            </a:r>
            <a:r>
              <a:rPr lang="en-US" sz="1100" b="1" u="none" strike="noStrike" dirty="0">
                <a:effectLst/>
                <a:latin typeface="Arial" panose="020B0604020202020204" pitchFamily="34" charset="0"/>
                <a:ea typeface="Roboto" panose="02000000000000000000" pitchFamily="2" charset="0"/>
                <a:cs typeface="Arial" panose="020B0604020202020204" pitchFamily="34" charset="0"/>
              </a:rPr>
              <a:t>34</a:t>
            </a:r>
            <a:r>
              <a:rPr lang="en-US" sz="1100" i="1" u="none" strike="noStrike" dirty="0">
                <a:effectLst/>
                <a:latin typeface="Arial" panose="020B0604020202020204" pitchFamily="34" charset="0"/>
                <a:ea typeface="Roboto" panose="02000000000000000000" pitchFamily="2" charset="0"/>
                <a:cs typeface="Arial" panose="020B0604020202020204" pitchFamily="34" charset="0"/>
              </a:rPr>
              <a:t>, </a:t>
            </a:r>
            <a:r>
              <a:rPr lang="en-US" sz="1100" u="none" strike="noStrike" dirty="0">
                <a:effectLst/>
                <a:latin typeface="Arial" panose="020B0604020202020204" pitchFamily="34" charset="0"/>
                <a:ea typeface="Roboto" panose="02000000000000000000" pitchFamily="2" charset="0"/>
                <a:cs typeface="Arial" panose="020B0604020202020204" pitchFamily="34" charset="0"/>
              </a:rPr>
              <a:t>2200274, (2022). (</a:t>
            </a:r>
            <a:r>
              <a:rPr lang="en-US" sz="1100" i="1" u="none" strike="noStrike" dirty="0">
                <a:effectLst/>
                <a:latin typeface="Arial" panose="020B0604020202020204" pitchFamily="34" charset="0"/>
                <a:ea typeface="Roboto" panose="02000000000000000000" pitchFamily="2" charset="0"/>
                <a:cs typeface="Arial" panose="020B0604020202020204" pitchFamily="34" charset="0"/>
              </a:rPr>
              <a:t>Front cover publication</a:t>
            </a:r>
            <a:r>
              <a:rPr lang="en-US" sz="1100" u="none" strike="noStrike" dirty="0">
                <a:effectLst/>
                <a:latin typeface="Arial" panose="020B0604020202020204" pitchFamily="34" charset="0"/>
                <a:ea typeface="Roboto" panose="02000000000000000000" pitchFamily="2" charset="0"/>
                <a:cs typeface="Arial" panose="020B0604020202020204" pitchFamily="34" charset="0"/>
              </a:rPr>
              <a:t>)</a:t>
            </a:r>
          </a:p>
        </p:txBody>
      </p:sp>
      <p:pic>
        <p:nvPicPr>
          <p:cNvPr id="40" name="Picture 39" descr="OECTs) based on CPE-K. The transistor works either in enhancement mode or in depletion mode, depending on applied voltages’ polarity. ">
            <a:extLst>
              <a:ext uri="{FF2B5EF4-FFF2-40B4-BE49-F238E27FC236}">
                <a16:creationId xmlns:a16="http://schemas.microsoft.com/office/drawing/2014/main" id="{FD28B616-118D-BEBE-C84F-454EB5DF6FBA}"/>
              </a:ext>
            </a:extLst>
          </p:cNvPr>
          <p:cNvPicPr>
            <a:picLocks noChangeAspect="1"/>
          </p:cNvPicPr>
          <p:nvPr/>
        </p:nvPicPr>
        <p:blipFill rotWithShape="1">
          <a:blip r:embed="rId3"/>
          <a:srcRect l="65268" t="6352" r="1627" b="49861"/>
          <a:stretch/>
        </p:blipFill>
        <p:spPr>
          <a:xfrm>
            <a:off x="6330541" y="1553026"/>
            <a:ext cx="1500568" cy="1350639"/>
          </a:xfrm>
          <a:prstGeom prst="rect">
            <a:avLst/>
          </a:prstGeom>
        </p:spPr>
      </p:pic>
      <p:pic>
        <p:nvPicPr>
          <p:cNvPr id="46" name="Picture 45" descr="An logic gate, consisting of two OECTs, can switch from a NOR gate to an AND gate on the fly, by simply reversing the voltage polarity.">
            <a:extLst>
              <a:ext uri="{FF2B5EF4-FFF2-40B4-BE49-F238E27FC236}">
                <a16:creationId xmlns:a16="http://schemas.microsoft.com/office/drawing/2014/main" id="{9685AB42-223F-CA5B-A2B1-46605CFC9E1C}"/>
              </a:ext>
            </a:extLst>
          </p:cNvPr>
          <p:cNvPicPr>
            <a:picLocks noChangeAspect="1"/>
          </p:cNvPicPr>
          <p:nvPr/>
        </p:nvPicPr>
        <p:blipFill>
          <a:blip r:embed="rId4"/>
          <a:stretch>
            <a:fillRect/>
          </a:stretch>
        </p:blipFill>
        <p:spPr>
          <a:xfrm>
            <a:off x="6401131" y="3487338"/>
            <a:ext cx="2710215" cy="1100511"/>
          </a:xfrm>
          <a:prstGeom prst="rect">
            <a:avLst/>
          </a:prstGeom>
        </p:spPr>
      </p:pic>
      <p:sp>
        <p:nvSpPr>
          <p:cNvPr id="47" name="Text Box 34">
            <a:extLst>
              <a:ext uri="{FF2B5EF4-FFF2-40B4-BE49-F238E27FC236}">
                <a16:creationId xmlns:a16="http://schemas.microsoft.com/office/drawing/2014/main" id="{68F556FB-AA2D-B445-29E2-E4820469A8EC}"/>
              </a:ext>
            </a:extLst>
          </p:cNvPr>
          <p:cNvSpPr txBox="1">
            <a:spLocks noChangeArrowheads="1"/>
          </p:cNvSpPr>
          <p:nvPr/>
        </p:nvSpPr>
        <p:spPr bwMode="auto">
          <a:xfrm>
            <a:off x="6349149" y="4903689"/>
            <a:ext cx="536832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1100" b="1" dirty="0"/>
              <a:t>Dual-mode organic transistors based on conjugated polyelectrolytes (CPE-K) and their use in reconfigurable electronics</a:t>
            </a:r>
            <a:r>
              <a:rPr lang="en-US" sz="1100" dirty="0"/>
              <a:t>. (</a:t>
            </a:r>
            <a:r>
              <a:rPr lang="en-US" sz="1100" b="1" dirty="0"/>
              <a:t>top)</a:t>
            </a:r>
            <a:r>
              <a:rPr lang="en-US" sz="1100" dirty="0"/>
              <a:t> (OECTs) based on CPE-K. The transistor works either in enhancement mode or in depletion mode, depending on applied voltages’ polarity. (</a:t>
            </a:r>
            <a:r>
              <a:rPr lang="en-US" sz="1100" b="1" dirty="0"/>
              <a:t>bottom</a:t>
            </a:r>
            <a:r>
              <a:rPr lang="en-US" sz="1100" dirty="0"/>
              <a:t>) An logic gate, consisting of two OECTs, can switch from a NOR gate to an AND gate on the fly, by simply reversing the voltage polarity.</a:t>
            </a:r>
          </a:p>
        </p:txBody>
      </p:sp>
      <p:pic>
        <p:nvPicPr>
          <p:cNvPr id="36" name="Picture 35" descr="An logic gate, consisting of two OECTs, can switch from a NOR gate to an AND gate on the fly, by simply reversing the voltage polarity.">
            <a:extLst>
              <a:ext uri="{FF2B5EF4-FFF2-40B4-BE49-F238E27FC236}">
                <a16:creationId xmlns:a16="http://schemas.microsoft.com/office/drawing/2014/main" id="{31442F80-CD43-C1DB-0039-95683A9B51B2}"/>
              </a:ext>
            </a:extLst>
          </p:cNvPr>
          <p:cNvPicPr>
            <a:picLocks noChangeAspect="1"/>
          </p:cNvPicPr>
          <p:nvPr/>
        </p:nvPicPr>
        <p:blipFill>
          <a:blip r:embed="rId5"/>
          <a:stretch>
            <a:fillRect/>
          </a:stretch>
        </p:blipFill>
        <p:spPr>
          <a:xfrm>
            <a:off x="9134682" y="3286852"/>
            <a:ext cx="2549036" cy="1506065"/>
          </a:xfrm>
          <a:prstGeom prst="rect">
            <a:avLst/>
          </a:prstGeom>
        </p:spPr>
      </p:pic>
      <p:pic>
        <p:nvPicPr>
          <p:cNvPr id="4" name="Picture 3" descr="OECTs) based on CPE-K. The transistor works either in enhancement mode or in depletion mode, depending on applied voltages’ polarity. ">
            <a:extLst>
              <a:ext uri="{FF2B5EF4-FFF2-40B4-BE49-F238E27FC236}">
                <a16:creationId xmlns:a16="http://schemas.microsoft.com/office/drawing/2014/main" id="{27033875-9390-9950-C981-EA9B76172799}"/>
              </a:ext>
            </a:extLst>
          </p:cNvPr>
          <p:cNvPicPr>
            <a:picLocks noChangeAspect="1"/>
          </p:cNvPicPr>
          <p:nvPr/>
        </p:nvPicPr>
        <p:blipFill rotWithShape="1">
          <a:blip r:embed="rId3"/>
          <a:srcRect l="65268" t="44346" r="1627" b="7855"/>
          <a:stretch/>
        </p:blipFill>
        <p:spPr>
          <a:xfrm>
            <a:off x="10246788" y="1197412"/>
            <a:ext cx="1500568" cy="1474338"/>
          </a:xfrm>
          <a:prstGeom prst="rect">
            <a:avLst/>
          </a:prstGeom>
        </p:spPr>
      </p:pic>
      <p:sp>
        <p:nvSpPr>
          <p:cNvPr id="6" name="Right Arrow 5">
            <a:extLst>
              <a:ext uri="{FF2B5EF4-FFF2-40B4-BE49-F238E27FC236}">
                <a16:creationId xmlns:a16="http://schemas.microsoft.com/office/drawing/2014/main" id="{AAA96A49-FE09-58BB-D803-B40CB7EEB0E0}"/>
              </a:ext>
              <a:ext uri="{C183D7F6-B498-43B3-948B-1728B52AA6E4}">
                <adec:decorative xmlns:adec="http://schemas.microsoft.com/office/drawing/2017/decorative" val="1"/>
              </a:ext>
            </a:extLst>
          </p:cNvPr>
          <p:cNvSpPr/>
          <p:nvPr/>
        </p:nvSpPr>
        <p:spPr>
          <a:xfrm rot="20160602">
            <a:off x="9889351" y="2560427"/>
            <a:ext cx="364318" cy="1704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a:extLst>
              <a:ext uri="{FF2B5EF4-FFF2-40B4-BE49-F238E27FC236}">
                <a16:creationId xmlns:a16="http://schemas.microsoft.com/office/drawing/2014/main" id="{F849D525-EC60-AA9C-C01A-898DC0B14ABE}"/>
              </a:ext>
              <a:ext uri="{C183D7F6-B498-43B3-948B-1728B52AA6E4}">
                <adec:decorative xmlns:adec="http://schemas.microsoft.com/office/drawing/2017/decorative" val="1"/>
              </a:ext>
            </a:extLst>
          </p:cNvPr>
          <p:cNvSpPr/>
          <p:nvPr/>
        </p:nvSpPr>
        <p:spPr>
          <a:xfrm rot="11798969">
            <a:off x="7898415" y="2412062"/>
            <a:ext cx="364318" cy="1704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737F4BB-2C46-22D5-72D3-4B350E467B46}"/>
              </a:ext>
            </a:extLst>
          </p:cNvPr>
          <p:cNvSpPr txBox="1"/>
          <p:nvPr/>
        </p:nvSpPr>
        <p:spPr>
          <a:xfrm>
            <a:off x="5610186" y="538818"/>
            <a:ext cx="4940776" cy="338554"/>
          </a:xfrm>
          <a:prstGeom prst="rect">
            <a:avLst/>
          </a:prstGeom>
          <a:noFill/>
        </p:spPr>
        <p:txBody>
          <a:bodyPr wrap="none" rtlCol="0">
            <a:spAutoFit/>
          </a:bodyPr>
          <a:lstStyle/>
          <a:p>
            <a:r>
              <a:rPr lang="en-US" sz="1600" b="1" dirty="0">
                <a:solidFill>
                  <a:srgbClr val="C00000"/>
                </a:solidFill>
                <a:latin typeface="Arial" panose="020B0604020202020204" pitchFamily="34" charset="0"/>
                <a:cs typeface="Arial" panose="020B0604020202020204" pitchFamily="34" charset="0"/>
              </a:rPr>
              <a:t>Gang Lu, T</a:t>
            </a:r>
            <a:r>
              <a:rPr lang="en-US" sz="1600" b="1" i="0" dirty="0">
                <a:solidFill>
                  <a:srgbClr val="C00000"/>
                </a:solidFill>
                <a:effectLst/>
                <a:latin typeface="Arial" panose="020B0604020202020204" pitchFamily="34" charset="0"/>
                <a:cs typeface="Arial" panose="020B0604020202020204" pitchFamily="34" charset="0"/>
              </a:rPr>
              <a:t>he University Corporation, Northridge</a:t>
            </a:r>
            <a:endParaRPr lang="en-US" sz="16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6026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36953-0DFC-4F49-9298-E739FD3F2CFC}"/>
              </a:ext>
            </a:extLst>
          </p:cNvPr>
          <p:cNvSpPr txBox="1"/>
          <p:nvPr/>
        </p:nvSpPr>
        <p:spPr>
          <a:xfrm>
            <a:off x="4233" y="295946"/>
            <a:ext cx="5029780"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DMR 1922042</a:t>
            </a:r>
          </a:p>
        </p:txBody>
      </p:sp>
      <p:sp>
        <p:nvSpPr>
          <p:cNvPr id="9" name="TextBox 8">
            <a:extLst>
              <a:ext uri="{FF2B5EF4-FFF2-40B4-BE49-F238E27FC236}">
                <a16:creationId xmlns:a16="http://schemas.microsoft.com/office/drawing/2014/main" id="{98C30D3C-0EBA-45DE-8F25-0515C0F672EA}"/>
              </a:ext>
            </a:extLst>
          </p:cNvPr>
          <p:cNvSpPr txBox="1"/>
          <p:nvPr/>
        </p:nvSpPr>
        <p:spPr>
          <a:xfrm>
            <a:off x="7931217" y="6440164"/>
            <a:ext cx="4114480" cy="323165"/>
          </a:xfrm>
          <a:prstGeom prst="rect">
            <a:avLst/>
          </a:prstGeom>
          <a:noFill/>
        </p:spPr>
        <p:txBody>
          <a:bodyPr wrap="square" rtlCol="0">
            <a:spAutoFit/>
          </a:bodyPr>
          <a:lstStyle/>
          <a:p>
            <a:pPr algn="r"/>
            <a:r>
              <a:rPr lang="en-US" sz="1500" b="1" dirty="0">
                <a:latin typeface="Arial" panose="020B0604020202020204" pitchFamily="34" charset="0"/>
                <a:cs typeface="Arial" panose="020B0604020202020204" pitchFamily="34" charset="0"/>
              </a:rPr>
              <a:t>Award #: DMREF-1922042</a:t>
            </a:r>
            <a:endParaRPr lang="en-US" sz="1500" b="1" dirty="0">
              <a:solidFill>
                <a:srgbClr val="FF0000"/>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6D91093B-6E6A-485C-872F-0C1D6CAE5749}"/>
              </a:ext>
            </a:extLst>
          </p:cNvPr>
          <p:cNvSpPr txBox="1">
            <a:spLocks noGrp="1"/>
          </p:cNvSpPr>
          <p:nvPr>
            <p:ph type="title" idx="4294967295"/>
          </p:nvPr>
        </p:nvSpPr>
        <p:spPr>
          <a:xfrm>
            <a:off x="5183611" y="74847"/>
            <a:ext cx="6862086" cy="5667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j-ea"/>
                <a:cs typeface="Arial" panose="020B0604020202020204" pitchFamily="34" charset="0"/>
              </a:rPr>
              <a:t>Data Driven Discovery of Conjugated Polyelectrolytes for Neuromorphic Computing</a:t>
            </a:r>
          </a:p>
        </p:txBody>
      </p:sp>
      <p:sp>
        <p:nvSpPr>
          <p:cNvPr id="11" name="Text Box 34" descr="The team demonstrated organic electronics at a Highschool Teacher workshop organized by the Materials Research Laboratory (an NSF MRSEC).">
            <a:extLst>
              <a:ext uri="{FF2B5EF4-FFF2-40B4-BE49-F238E27FC236}">
                <a16:creationId xmlns:a16="http://schemas.microsoft.com/office/drawing/2014/main" id="{BEA545E7-515D-4802-9F25-DC1F61EB12EC}"/>
              </a:ext>
            </a:extLst>
          </p:cNvPr>
          <p:cNvSpPr txBox="1">
            <a:spLocks noChangeArrowheads="1"/>
          </p:cNvSpPr>
          <p:nvPr/>
        </p:nvSpPr>
        <p:spPr bwMode="auto">
          <a:xfrm>
            <a:off x="6308159" y="4818846"/>
            <a:ext cx="54190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1200" b="1" dirty="0"/>
              <a:t>Training and Outreach activities in the program</a:t>
            </a:r>
            <a:r>
              <a:rPr lang="en-US" sz="1200" dirty="0"/>
              <a:t>. (</a:t>
            </a:r>
            <a:r>
              <a:rPr lang="en-US" sz="1200" b="1" dirty="0"/>
              <a:t>A</a:t>
            </a:r>
            <a:r>
              <a:rPr lang="en-US" sz="1200" dirty="0"/>
              <a:t>) Melissa Moore, a teacher at Lompoc High school, (</a:t>
            </a:r>
            <a:r>
              <a:rPr lang="en-US" sz="1200" b="1" dirty="0"/>
              <a:t>B</a:t>
            </a:r>
            <a:r>
              <a:rPr lang="en-US" sz="1200" dirty="0"/>
              <a:t>) Kelsey Harrison, undergraduate student in Chemistry department at UCSB, (</a:t>
            </a:r>
            <a:r>
              <a:rPr lang="en-US" sz="1200" b="1" dirty="0"/>
              <a:t>C</a:t>
            </a:r>
            <a:r>
              <a:rPr lang="en-US" sz="1200" dirty="0"/>
              <a:t>) Tung Nguyen-Dang, presenting his NSF-funded research at the Materials Research Society. (</a:t>
            </a:r>
            <a:r>
              <a:rPr lang="en-US" sz="1200" b="1" dirty="0"/>
              <a:t>D</a:t>
            </a:r>
            <a:r>
              <a:rPr lang="en-US" sz="1200" dirty="0"/>
              <a:t>) The team demonstrated organic electronics at a Highschool Teacher workshop organized by the Materials Research Laboratory (an NSF MRSEC).</a:t>
            </a:r>
          </a:p>
        </p:txBody>
      </p:sp>
      <p:sp>
        <p:nvSpPr>
          <p:cNvPr id="12" name="Rectangle 37">
            <a:extLst>
              <a:ext uri="{FF2B5EF4-FFF2-40B4-BE49-F238E27FC236}">
                <a16:creationId xmlns:a16="http://schemas.microsoft.com/office/drawing/2014/main" id="{A7CBD33F-B5C6-4C0E-B816-D6BAFFD710DD}"/>
              </a:ext>
              <a:ext uri="{C183D7F6-B498-43B3-948B-1728B52AA6E4}">
                <adec:decorative xmlns:adec="http://schemas.microsoft.com/office/drawing/2017/decorative" val="1"/>
              </a:ext>
            </a:extLst>
          </p:cNvPr>
          <p:cNvSpPr>
            <a:spLocks noChangeArrowheads="1"/>
          </p:cNvSpPr>
          <p:nvPr/>
        </p:nvSpPr>
        <p:spPr bwMode="auto">
          <a:xfrm>
            <a:off x="6179420" y="1068404"/>
            <a:ext cx="5630780" cy="5024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7" name="Text Box 28">
            <a:extLst>
              <a:ext uri="{FF2B5EF4-FFF2-40B4-BE49-F238E27FC236}">
                <a16:creationId xmlns:a16="http://schemas.microsoft.com/office/drawing/2014/main" id="{FC002181-D2D1-4FED-9ACA-5018B2292840}"/>
              </a:ext>
            </a:extLst>
          </p:cNvPr>
          <p:cNvSpPr txBox="1">
            <a:spLocks noChangeArrowheads="1"/>
          </p:cNvSpPr>
          <p:nvPr/>
        </p:nvSpPr>
        <p:spPr bwMode="auto">
          <a:xfrm>
            <a:off x="363222" y="1047956"/>
            <a:ext cx="5630780" cy="503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rtl="0">
              <a:spcBef>
                <a:spcPts val="300"/>
              </a:spcBef>
            </a:pPr>
            <a:r>
              <a:rPr lang="en-US" sz="1300" b="0" i="0" u="none" strike="noStrike" dirty="0">
                <a:solidFill>
                  <a:srgbClr val="000000"/>
                </a:solidFill>
                <a:effectLst/>
                <a:latin typeface="Arial" panose="020B0604020202020204" pitchFamily="34" charset="0"/>
              </a:rPr>
              <a:t>The project provides an excellent opportunity to </a:t>
            </a:r>
            <a:r>
              <a:rPr lang="en-US" sz="1300" b="0" u="none" strike="noStrike" dirty="0">
                <a:solidFill>
                  <a:srgbClr val="000000"/>
                </a:solidFill>
                <a:effectLst/>
                <a:latin typeface="Arial" panose="020B0604020202020204" pitchFamily="34" charset="0"/>
              </a:rPr>
              <a:t>train</a:t>
            </a:r>
            <a:r>
              <a:rPr lang="en-US" sz="1300" b="0" i="1" u="none" strike="noStrike" dirty="0">
                <a:solidFill>
                  <a:srgbClr val="000000"/>
                </a:solidFill>
                <a:effectLst/>
                <a:latin typeface="Arial" panose="020B0604020202020204" pitchFamily="34" charset="0"/>
              </a:rPr>
              <a:t> high school, undergraduate </a:t>
            </a:r>
            <a:r>
              <a:rPr lang="en-US" sz="1300" b="0" u="none" strike="noStrike" dirty="0">
                <a:solidFill>
                  <a:srgbClr val="000000"/>
                </a:solidFill>
                <a:effectLst/>
                <a:latin typeface="Arial" panose="020B0604020202020204" pitchFamily="34" charset="0"/>
              </a:rPr>
              <a:t>and</a:t>
            </a:r>
            <a:r>
              <a:rPr lang="en-US" sz="1300" b="0" i="1" u="none" strike="noStrike" dirty="0">
                <a:solidFill>
                  <a:srgbClr val="000000"/>
                </a:solidFill>
                <a:effectLst/>
                <a:latin typeface="Arial" panose="020B0604020202020204" pitchFamily="34" charset="0"/>
              </a:rPr>
              <a:t> graduate students, postdoctoral scholars, </a:t>
            </a:r>
            <a:r>
              <a:rPr lang="en-US" sz="1300" b="0" u="none" strike="noStrike" dirty="0">
                <a:solidFill>
                  <a:srgbClr val="000000"/>
                </a:solidFill>
                <a:effectLst/>
                <a:latin typeface="Arial" panose="020B0604020202020204" pitchFamily="34" charset="0"/>
              </a:rPr>
              <a:t>and</a:t>
            </a:r>
            <a:r>
              <a:rPr lang="en-US" sz="1300" b="0" i="1" u="none" strike="noStrike" dirty="0">
                <a:solidFill>
                  <a:srgbClr val="000000"/>
                </a:solidFill>
                <a:effectLst/>
                <a:latin typeface="Arial" panose="020B0604020202020204" pitchFamily="34" charset="0"/>
              </a:rPr>
              <a:t> a </a:t>
            </a:r>
            <a:r>
              <a:rPr lang="en-US" sz="1300" i="1" dirty="0">
                <a:solidFill>
                  <a:srgbClr val="000000"/>
                </a:solidFill>
                <a:latin typeface="Arial" panose="020B0604020202020204" pitchFamily="34" charset="0"/>
              </a:rPr>
              <a:t>high school teacher</a:t>
            </a:r>
            <a:r>
              <a:rPr lang="en-US" sz="1300" b="0" i="0" u="none" strike="noStrike" dirty="0">
                <a:solidFill>
                  <a:srgbClr val="000000"/>
                </a:solidFill>
                <a:effectLst/>
                <a:latin typeface="Arial" panose="020B0604020202020204" pitchFamily="34" charset="0"/>
              </a:rPr>
              <a:t>. </a:t>
            </a:r>
          </a:p>
          <a:p>
            <a:pPr marL="285750" indent="-285750" algn="just" rtl="0">
              <a:spcBef>
                <a:spcPts val="300"/>
              </a:spcBef>
              <a:buFontTx/>
              <a:buChar char="-"/>
            </a:pPr>
            <a:r>
              <a:rPr lang="en-US" sz="1300" b="1" dirty="0">
                <a:solidFill>
                  <a:srgbClr val="000000"/>
                </a:solidFill>
                <a:latin typeface="Arial" panose="020B0604020202020204" pitchFamily="34" charset="0"/>
              </a:rPr>
              <a:t>Undergraduate students</a:t>
            </a:r>
            <a:r>
              <a:rPr lang="en-US" sz="1300" dirty="0">
                <a:solidFill>
                  <a:srgbClr val="000000"/>
                </a:solidFill>
                <a:latin typeface="Arial" panose="020B0604020202020204" pitchFamily="34" charset="0"/>
              </a:rPr>
              <a:t>: </a:t>
            </a:r>
          </a:p>
          <a:p>
            <a:pPr marL="480060" lvl="1" algn="just">
              <a:spcBef>
                <a:spcPts val="300"/>
              </a:spcBef>
              <a:buFontTx/>
              <a:buChar char="-"/>
            </a:pPr>
            <a:r>
              <a:rPr lang="en-US" sz="1300" b="0" i="0" u="none" strike="noStrike" dirty="0">
                <a:solidFill>
                  <a:srgbClr val="000000"/>
                </a:solidFill>
                <a:effectLst/>
                <a:latin typeface="Arial" panose="020B0604020202020204" pitchFamily="34" charset="0"/>
              </a:rPr>
              <a:t>Kunyun ‘George’ Li (3</a:t>
            </a:r>
            <a:r>
              <a:rPr lang="en-US" sz="1300" b="0" i="0" u="none" strike="noStrike" baseline="30000" dirty="0">
                <a:solidFill>
                  <a:srgbClr val="000000"/>
                </a:solidFill>
                <a:effectLst/>
                <a:latin typeface="Arial" panose="020B0604020202020204" pitchFamily="34" charset="0"/>
              </a:rPr>
              <a:t>rd</a:t>
            </a:r>
            <a:r>
              <a:rPr lang="en-US" sz="1300" b="0" i="0" u="none" strike="noStrike" dirty="0">
                <a:solidFill>
                  <a:srgbClr val="000000"/>
                </a:solidFill>
                <a:effectLst/>
                <a:latin typeface="Arial" panose="020B0604020202020204" pitchFamily="34" charset="0"/>
              </a:rPr>
              <a:t> year Chem. Engineering, UCSB)</a:t>
            </a:r>
          </a:p>
          <a:p>
            <a:pPr marL="480060" lvl="1" algn="just">
              <a:spcBef>
                <a:spcPts val="300"/>
              </a:spcBef>
              <a:buFontTx/>
              <a:buChar char="-"/>
            </a:pPr>
            <a:r>
              <a:rPr lang="en-US" sz="1300" b="0" i="0" u="none" strike="noStrike" dirty="0">
                <a:solidFill>
                  <a:srgbClr val="000000"/>
                </a:solidFill>
                <a:effectLst/>
                <a:latin typeface="Arial" panose="020B0604020202020204" pitchFamily="34" charset="0"/>
              </a:rPr>
              <a:t>Yuxiang Wen (2</a:t>
            </a:r>
            <a:r>
              <a:rPr lang="en-US" sz="1300" b="0" i="0" u="none" strike="noStrike" baseline="30000" dirty="0">
                <a:solidFill>
                  <a:srgbClr val="000000"/>
                </a:solidFill>
                <a:effectLst/>
                <a:latin typeface="Arial" panose="020B0604020202020204" pitchFamily="34" charset="0"/>
              </a:rPr>
              <a:t>nd</a:t>
            </a:r>
            <a:r>
              <a:rPr lang="en-US" sz="1300" b="0" i="0" u="none" strike="noStrike" dirty="0">
                <a:solidFill>
                  <a:srgbClr val="000000"/>
                </a:solidFill>
                <a:effectLst/>
                <a:latin typeface="Arial" panose="020B0604020202020204" pitchFamily="34" charset="0"/>
              </a:rPr>
              <a:t> year, Chem. Engineering, UCSB)</a:t>
            </a:r>
          </a:p>
          <a:p>
            <a:pPr marL="480060" lvl="1" algn="just">
              <a:spcBef>
                <a:spcPts val="300"/>
              </a:spcBef>
              <a:buFontTx/>
              <a:buChar char="-"/>
            </a:pPr>
            <a:r>
              <a:rPr lang="en-US" sz="1300" b="0" i="0" u="none" strike="noStrike" dirty="0">
                <a:solidFill>
                  <a:srgbClr val="000000"/>
                </a:solidFill>
                <a:effectLst/>
                <a:latin typeface="Arial" panose="020B0604020202020204" pitchFamily="34" charset="0"/>
              </a:rPr>
              <a:t>Brian Kim (3rd year Chemistry, UCSB)</a:t>
            </a:r>
          </a:p>
          <a:p>
            <a:pPr marL="480060" lvl="1" algn="just">
              <a:spcBef>
                <a:spcPts val="300"/>
              </a:spcBef>
              <a:buFontTx/>
              <a:buChar char="-"/>
            </a:pPr>
            <a:r>
              <a:rPr lang="en-US" sz="1300" dirty="0">
                <a:solidFill>
                  <a:srgbClr val="000000"/>
                </a:solidFill>
                <a:latin typeface="Arial" panose="020B0604020202020204" pitchFamily="34" charset="0"/>
              </a:rPr>
              <a:t>Kelsey Harrison (4</a:t>
            </a:r>
            <a:r>
              <a:rPr lang="en-US" sz="1300" baseline="30000" dirty="0">
                <a:solidFill>
                  <a:srgbClr val="000000"/>
                </a:solidFill>
                <a:latin typeface="Arial" panose="020B0604020202020204" pitchFamily="34" charset="0"/>
              </a:rPr>
              <a:t>th</a:t>
            </a:r>
            <a:r>
              <a:rPr lang="en-US" sz="1300" dirty="0">
                <a:solidFill>
                  <a:srgbClr val="000000"/>
                </a:solidFill>
                <a:latin typeface="Arial" panose="020B0604020202020204" pitchFamily="34" charset="0"/>
              </a:rPr>
              <a:t> Chemistry, UCSB, currently at Columbia University for PhD program)</a:t>
            </a:r>
          </a:p>
          <a:p>
            <a:pPr marL="480060" lvl="1" algn="just">
              <a:spcBef>
                <a:spcPts val="300"/>
              </a:spcBef>
              <a:buFontTx/>
              <a:buChar char="-"/>
            </a:pPr>
            <a:r>
              <a:rPr lang="en-US" sz="1300" b="0" i="0" u="none" strike="noStrike" dirty="0">
                <a:solidFill>
                  <a:srgbClr val="000000"/>
                </a:solidFill>
                <a:effectLst/>
                <a:latin typeface="Arial" panose="020B0604020202020204" pitchFamily="34" charset="0"/>
              </a:rPr>
              <a:t>Max Shrock (4</a:t>
            </a:r>
            <a:r>
              <a:rPr lang="en-US" sz="1300" b="0" i="0" u="none" strike="noStrike" baseline="30000" dirty="0">
                <a:solidFill>
                  <a:srgbClr val="000000"/>
                </a:solidFill>
                <a:effectLst/>
                <a:latin typeface="Arial" panose="020B0604020202020204" pitchFamily="34" charset="0"/>
              </a:rPr>
              <a:t>th</a:t>
            </a:r>
            <a:r>
              <a:rPr lang="en-US" sz="1300" b="0" i="0" u="none" strike="noStrike" dirty="0">
                <a:solidFill>
                  <a:srgbClr val="000000"/>
                </a:solidFill>
                <a:effectLst/>
                <a:latin typeface="Arial" panose="020B0604020202020204" pitchFamily="34" charset="0"/>
              </a:rPr>
              <a:t> Chemistry, UCSB</a:t>
            </a:r>
            <a:r>
              <a:rPr lang="en-US" sz="1300" dirty="0">
                <a:solidFill>
                  <a:srgbClr val="000000"/>
                </a:solidFill>
                <a:latin typeface="Arial" panose="020B0604020202020204" pitchFamily="34" charset="0"/>
              </a:rPr>
              <a:t>, currently at Stanford for PhD program)</a:t>
            </a:r>
            <a:endParaRPr lang="en-US" sz="1300" b="0" i="0" u="none" strike="noStrike" dirty="0">
              <a:solidFill>
                <a:srgbClr val="000000"/>
              </a:solidFill>
              <a:effectLst/>
              <a:latin typeface="Arial" panose="020B0604020202020204" pitchFamily="34" charset="0"/>
            </a:endParaRPr>
          </a:p>
          <a:p>
            <a:pPr marL="285750" indent="-285750" algn="just" rtl="0">
              <a:spcBef>
                <a:spcPts val="300"/>
              </a:spcBef>
              <a:buFontTx/>
              <a:buChar char="-"/>
            </a:pPr>
            <a:r>
              <a:rPr lang="en-US" sz="1300" b="1" i="0" u="none" strike="noStrike" dirty="0">
                <a:solidFill>
                  <a:srgbClr val="000000"/>
                </a:solidFill>
                <a:effectLst/>
                <a:latin typeface="Arial" panose="020B0604020202020204" pitchFamily="34" charset="0"/>
              </a:rPr>
              <a:t>Graduate students</a:t>
            </a:r>
            <a:r>
              <a:rPr lang="en-US" sz="1300" b="0" i="0" u="none" strike="noStrike" dirty="0">
                <a:solidFill>
                  <a:srgbClr val="000000"/>
                </a:solidFill>
                <a:effectLst/>
                <a:latin typeface="Arial" panose="020B0604020202020204" pitchFamily="34" charset="0"/>
              </a:rPr>
              <a:t>:</a:t>
            </a:r>
          </a:p>
          <a:p>
            <a:pPr marL="480060" lvl="1" algn="just">
              <a:spcBef>
                <a:spcPts val="300"/>
              </a:spcBef>
              <a:buFontTx/>
              <a:buChar char="-"/>
            </a:pPr>
            <a:r>
              <a:rPr lang="en-US" sz="1300" b="0" i="0" u="none" strike="noStrike" dirty="0">
                <a:solidFill>
                  <a:srgbClr val="000000"/>
                </a:solidFill>
                <a:effectLst/>
                <a:latin typeface="Arial" panose="020B0604020202020204" pitchFamily="34" charset="0"/>
              </a:rPr>
              <a:t>Sangmin Chae (3</a:t>
            </a:r>
            <a:r>
              <a:rPr lang="en-US" sz="1300" b="0" i="0" u="none" strike="noStrike" baseline="30000" dirty="0">
                <a:solidFill>
                  <a:srgbClr val="000000"/>
                </a:solidFill>
                <a:effectLst/>
                <a:latin typeface="Arial" panose="020B0604020202020204" pitchFamily="34" charset="0"/>
              </a:rPr>
              <a:t>rd</a:t>
            </a:r>
            <a:r>
              <a:rPr lang="en-US" sz="1300" b="0" i="0" u="none" strike="noStrike" dirty="0">
                <a:solidFill>
                  <a:srgbClr val="000000"/>
                </a:solidFill>
                <a:effectLst/>
                <a:latin typeface="Arial" panose="020B0604020202020204" pitchFamily="34" charset="0"/>
              </a:rPr>
              <a:t> year graduate student, UCSB)</a:t>
            </a:r>
          </a:p>
          <a:p>
            <a:pPr marL="480060" lvl="1" algn="just">
              <a:spcBef>
                <a:spcPts val="300"/>
              </a:spcBef>
              <a:buFontTx/>
              <a:buChar char="-"/>
            </a:pPr>
            <a:r>
              <a:rPr lang="en-US" sz="1300" dirty="0">
                <a:solidFill>
                  <a:srgbClr val="000000"/>
                </a:solidFill>
                <a:latin typeface="Arial" panose="020B0604020202020204" pitchFamily="34" charset="0"/>
              </a:rPr>
              <a:t>Luana Llanes (5</a:t>
            </a:r>
            <a:r>
              <a:rPr lang="en-US" sz="1300" baseline="30000" dirty="0">
                <a:solidFill>
                  <a:srgbClr val="000000"/>
                </a:solidFill>
                <a:latin typeface="Arial" panose="020B0604020202020204" pitchFamily="34" charset="0"/>
              </a:rPr>
              <a:t>th</a:t>
            </a:r>
            <a:r>
              <a:rPr lang="en-US" sz="1300" dirty="0">
                <a:solidFill>
                  <a:srgbClr val="000000"/>
                </a:solidFill>
                <a:latin typeface="Arial" panose="020B0604020202020204" pitchFamily="34" charset="0"/>
              </a:rPr>
              <a:t> year, graduate student, UCSB)</a:t>
            </a:r>
            <a:endParaRPr lang="en-US" sz="1300" b="0" i="0" u="none" strike="noStrike" dirty="0">
              <a:solidFill>
                <a:srgbClr val="000000"/>
              </a:solidFill>
              <a:effectLst/>
              <a:latin typeface="Arial" panose="020B0604020202020204" pitchFamily="34" charset="0"/>
            </a:endParaRPr>
          </a:p>
          <a:p>
            <a:pPr marL="285750" indent="-285750" algn="just" rtl="0">
              <a:spcBef>
                <a:spcPts val="300"/>
              </a:spcBef>
              <a:buFontTx/>
              <a:buChar char="-"/>
            </a:pPr>
            <a:r>
              <a:rPr lang="en-US" sz="1300" b="1" dirty="0">
                <a:solidFill>
                  <a:srgbClr val="000000"/>
                </a:solidFill>
                <a:latin typeface="Arial" panose="020B0604020202020204" pitchFamily="34" charset="0"/>
              </a:rPr>
              <a:t>Postdocs</a:t>
            </a:r>
            <a:r>
              <a:rPr lang="en-US" sz="1300" dirty="0">
                <a:solidFill>
                  <a:srgbClr val="000000"/>
                </a:solidFill>
                <a:latin typeface="Arial" panose="020B0604020202020204" pitchFamily="34" charset="0"/>
              </a:rPr>
              <a:t>:</a:t>
            </a:r>
          </a:p>
          <a:p>
            <a:pPr marL="480060" lvl="1" algn="just">
              <a:spcBef>
                <a:spcPts val="300"/>
              </a:spcBef>
              <a:buFontTx/>
              <a:buChar char="-"/>
            </a:pPr>
            <a:r>
              <a:rPr lang="en-US" sz="1300" b="0" i="0" u="none" strike="noStrike" dirty="0">
                <a:solidFill>
                  <a:srgbClr val="000000"/>
                </a:solidFill>
                <a:effectLst/>
                <a:latin typeface="Arial" panose="020B0604020202020204" pitchFamily="34" charset="0"/>
              </a:rPr>
              <a:t>Dr. Yangyang Wan (CSNU)</a:t>
            </a:r>
          </a:p>
          <a:p>
            <a:pPr marL="480060" lvl="1" algn="just">
              <a:spcBef>
                <a:spcPts val="300"/>
              </a:spcBef>
              <a:buFontTx/>
              <a:buChar char="-"/>
            </a:pPr>
            <a:r>
              <a:rPr lang="en-US" sz="1300" dirty="0">
                <a:solidFill>
                  <a:srgbClr val="000000"/>
                </a:solidFill>
                <a:latin typeface="Arial" panose="020B0604020202020204" pitchFamily="34" charset="0"/>
              </a:rPr>
              <a:t>Dr. Tung Nguyen-Dang (UCSB)</a:t>
            </a:r>
            <a:endParaRPr lang="en-US" sz="1300" b="0" i="0" u="none" strike="noStrike" dirty="0">
              <a:solidFill>
                <a:srgbClr val="000000"/>
              </a:solidFill>
              <a:effectLst/>
              <a:latin typeface="Arial" panose="020B0604020202020204" pitchFamily="34" charset="0"/>
            </a:endParaRPr>
          </a:p>
          <a:p>
            <a:pPr algn="just">
              <a:spcBef>
                <a:spcPts val="300"/>
              </a:spcBef>
            </a:pPr>
            <a:r>
              <a:rPr lang="en-US" sz="1300" b="0" i="0" u="none" strike="noStrike" dirty="0">
                <a:solidFill>
                  <a:srgbClr val="000000"/>
                </a:solidFill>
                <a:effectLst/>
                <a:latin typeface="Arial" panose="020B0604020202020204" pitchFamily="34" charset="0"/>
              </a:rPr>
              <a:t>- </a:t>
            </a:r>
            <a:r>
              <a:rPr lang="en-US" sz="1300" b="1" i="0" u="none" strike="noStrike" dirty="0">
                <a:solidFill>
                  <a:srgbClr val="000000"/>
                </a:solidFill>
                <a:effectLst/>
                <a:latin typeface="Arial" panose="020B0604020202020204" pitchFamily="34" charset="0"/>
              </a:rPr>
              <a:t>Lompoc Junior High Teacher </a:t>
            </a:r>
            <a:r>
              <a:rPr lang="en-US" sz="1300" b="0" i="0" u="none" strike="noStrike" dirty="0">
                <a:solidFill>
                  <a:srgbClr val="000000"/>
                </a:solidFill>
                <a:effectLst/>
                <a:latin typeface="Arial" panose="020B0604020202020204" pitchFamily="34" charset="0"/>
              </a:rPr>
              <a:t>Melissa Moore spent 5 weeks w</a:t>
            </a:r>
            <a:r>
              <a:rPr lang="en-US" sz="1300" dirty="0">
                <a:solidFill>
                  <a:srgbClr val="000000"/>
                </a:solidFill>
                <a:latin typeface="Arial" panose="020B0604020202020204" pitchFamily="34" charset="0"/>
              </a:rPr>
              <a:t>orking in the Nguyen group and she incorporated what she learned</a:t>
            </a:r>
            <a:r>
              <a:rPr lang="en-US" sz="1300" b="0" i="0" u="none" strike="noStrike" dirty="0">
                <a:solidFill>
                  <a:srgbClr val="000000"/>
                </a:solidFill>
                <a:effectLst/>
                <a:latin typeface="Arial" panose="020B0604020202020204" pitchFamily="34" charset="0"/>
              </a:rPr>
              <a:t>  in the science </a:t>
            </a:r>
            <a:r>
              <a:rPr lang="en-US" sz="1300" dirty="0">
                <a:solidFill>
                  <a:srgbClr val="000000"/>
                </a:solidFill>
                <a:latin typeface="Arial" panose="020B0604020202020204" pitchFamily="34" charset="0"/>
              </a:rPr>
              <a:t>curriculum at her school.</a:t>
            </a:r>
          </a:p>
          <a:p>
            <a:pPr algn="just">
              <a:spcBef>
                <a:spcPts val="300"/>
              </a:spcBef>
            </a:pPr>
            <a:r>
              <a:rPr lang="en-US" sz="1300" b="0" i="0" u="none" strike="noStrike" dirty="0">
                <a:solidFill>
                  <a:srgbClr val="000000"/>
                </a:solidFill>
                <a:effectLst/>
                <a:latin typeface="Arial" panose="020B0604020202020204" pitchFamily="34" charset="0"/>
              </a:rPr>
              <a:t>- </a:t>
            </a:r>
            <a:r>
              <a:rPr lang="en-US" sz="1300" b="1" dirty="0">
                <a:solidFill>
                  <a:srgbClr val="000000"/>
                </a:solidFill>
                <a:latin typeface="Arial" panose="020B0604020202020204" pitchFamily="34" charset="0"/>
              </a:rPr>
              <a:t>Ventura High School student</a:t>
            </a:r>
            <a:r>
              <a:rPr lang="en-US" sz="1300" dirty="0">
                <a:solidFill>
                  <a:srgbClr val="000000"/>
                </a:solidFill>
                <a:latin typeface="Arial" panose="020B0604020202020204" pitchFamily="34" charset="0"/>
              </a:rPr>
              <a:t>, </a:t>
            </a:r>
            <a:r>
              <a:rPr lang="en-US" sz="1300" b="0" i="0" u="none" strike="noStrike" dirty="0">
                <a:solidFill>
                  <a:srgbClr val="000000"/>
                </a:solidFill>
                <a:effectLst/>
                <a:latin typeface="Arial" panose="020B0604020202020204" pitchFamily="34" charset="0"/>
              </a:rPr>
              <a:t>Jaden Elizondo</a:t>
            </a:r>
            <a:r>
              <a:rPr lang="en-US" sz="1300" dirty="0">
                <a:solidFill>
                  <a:srgbClr val="000000"/>
                </a:solidFill>
                <a:latin typeface="Arial" panose="020B0604020202020204" pitchFamily="34" charset="0"/>
              </a:rPr>
              <a:t> spent 8 weeks summer research working on the characterization of conjugated polyelectrolytes.</a:t>
            </a:r>
            <a:endParaRPr lang="en-US" sz="1300" dirty="0">
              <a:latin typeface="Arial" panose="020B0604020202020204" pitchFamily="34" charset="0"/>
              <a:cs typeface="Arial" panose="020B0604020202020204" pitchFamily="34" charset="0"/>
            </a:endParaRPr>
          </a:p>
        </p:txBody>
      </p:sp>
      <p:pic>
        <p:nvPicPr>
          <p:cNvPr id="1026" name="Picture 2" descr="Melissa Moore, a teacher at Lompoc High school">
            <a:extLst>
              <a:ext uri="{FF2B5EF4-FFF2-40B4-BE49-F238E27FC236}">
                <a16:creationId xmlns:a16="http://schemas.microsoft.com/office/drawing/2014/main" id="{14168AEC-25D1-21B1-CEA4-92467C6A9C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91" r="8325" b="7644"/>
          <a:stretch/>
        </p:blipFill>
        <p:spPr bwMode="auto">
          <a:xfrm>
            <a:off x="6695602" y="1385395"/>
            <a:ext cx="1527039" cy="13694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e team demonstrated organic electronics at a Highschool Teacher workshop organized by the Materials Research Laboratory (an NSF MRSEC).">
            <a:extLst>
              <a:ext uri="{FF2B5EF4-FFF2-40B4-BE49-F238E27FC236}">
                <a16:creationId xmlns:a16="http://schemas.microsoft.com/office/drawing/2014/main" id="{A22220B3-320A-FCAD-E1CC-B1A57EEDD8B6}"/>
              </a:ext>
            </a:extLst>
          </p:cNvPr>
          <p:cNvPicPr>
            <a:picLocks noChangeAspect="1"/>
          </p:cNvPicPr>
          <p:nvPr/>
        </p:nvPicPr>
        <p:blipFill rotWithShape="1">
          <a:blip r:embed="rId4"/>
          <a:srcRect l="3585" t="16102" b="31735"/>
          <a:stretch/>
        </p:blipFill>
        <p:spPr>
          <a:xfrm>
            <a:off x="6695602" y="2998277"/>
            <a:ext cx="4644139" cy="1608452"/>
          </a:xfrm>
          <a:prstGeom prst="rect">
            <a:avLst/>
          </a:prstGeom>
        </p:spPr>
      </p:pic>
      <p:pic>
        <p:nvPicPr>
          <p:cNvPr id="8" name="Picture 7" descr="Kelsey Harrison, undergraduate student in Chemistry department at UCSB">
            <a:extLst>
              <a:ext uri="{FF2B5EF4-FFF2-40B4-BE49-F238E27FC236}">
                <a16:creationId xmlns:a16="http://schemas.microsoft.com/office/drawing/2014/main" id="{956933CB-7A91-1707-0647-C29439BA6227}"/>
              </a:ext>
            </a:extLst>
          </p:cNvPr>
          <p:cNvPicPr>
            <a:picLocks noChangeAspect="1"/>
          </p:cNvPicPr>
          <p:nvPr/>
        </p:nvPicPr>
        <p:blipFill rotWithShape="1">
          <a:blip r:embed="rId5">
            <a:extLst>
              <a:ext uri="{28A0092B-C50C-407E-A947-70E740481C1C}">
                <a14:useLocalDpi xmlns:a14="http://schemas.microsoft.com/office/drawing/2010/main" val="0"/>
              </a:ext>
            </a:extLst>
          </a:blip>
          <a:srcRect l="56057" t="22445" b="44000"/>
          <a:stretch/>
        </p:blipFill>
        <p:spPr>
          <a:xfrm>
            <a:off x="8306061" y="1384191"/>
            <a:ext cx="1127855" cy="1358172"/>
          </a:xfrm>
          <a:prstGeom prst="rect">
            <a:avLst/>
          </a:prstGeom>
        </p:spPr>
      </p:pic>
      <p:pic>
        <p:nvPicPr>
          <p:cNvPr id="16" name="Picture 15" descr="Tung Nguyen-Dang, presenting his NSF-funded research at the Materials Research Society">
            <a:extLst>
              <a:ext uri="{FF2B5EF4-FFF2-40B4-BE49-F238E27FC236}">
                <a16:creationId xmlns:a16="http://schemas.microsoft.com/office/drawing/2014/main" id="{D857EEC9-D94C-7264-31BE-059D9617247E}"/>
              </a:ext>
            </a:extLst>
          </p:cNvPr>
          <p:cNvPicPr>
            <a:picLocks noChangeAspect="1"/>
          </p:cNvPicPr>
          <p:nvPr/>
        </p:nvPicPr>
        <p:blipFill rotWithShape="1">
          <a:blip r:embed="rId6"/>
          <a:srcRect l="26564" t="17502" r="23001" b="18084"/>
          <a:stretch/>
        </p:blipFill>
        <p:spPr>
          <a:xfrm>
            <a:off x="9535914" y="1384191"/>
            <a:ext cx="1803828" cy="1358172"/>
          </a:xfrm>
          <a:prstGeom prst="rect">
            <a:avLst/>
          </a:prstGeom>
        </p:spPr>
      </p:pic>
      <p:sp>
        <p:nvSpPr>
          <p:cNvPr id="18" name="TextBox 17">
            <a:extLst>
              <a:ext uri="{FF2B5EF4-FFF2-40B4-BE49-F238E27FC236}">
                <a16:creationId xmlns:a16="http://schemas.microsoft.com/office/drawing/2014/main" id="{C18152FE-E1F3-99B4-9989-315F6898FDDF}"/>
              </a:ext>
            </a:extLst>
          </p:cNvPr>
          <p:cNvSpPr txBox="1"/>
          <p:nvPr/>
        </p:nvSpPr>
        <p:spPr>
          <a:xfrm>
            <a:off x="6695602" y="1384191"/>
            <a:ext cx="405880" cy="307777"/>
          </a:xfrm>
          <a:prstGeom prst="rect">
            <a:avLst/>
          </a:prstGeom>
          <a:solidFill>
            <a:srgbClr val="FFFFFF">
              <a:alpha val="50196"/>
            </a:srgbClr>
          </a:solidFill>
        </p:spPr>
        <p:txBody>
          <a:bodyPr wrap="none" rtlCol="0">
            <a:spAutoFit/>
          </a:bodyPr>
          <a:lstStyle/>
          <a:p>
            <a:r>
              <a:rPr lang="en-US" sz="1400" b="1" dirty="0"/>
              <a:t>(A)</a:t>
            </a:r>
          </a:p>
        </p:txBody>
      </p:sp>
      <p:sp>
        <p:nvSpPr>
          <p:cNvPr id="19" name="TextBox 18">
            <a:extLst>
              <a:ext uri="{FF2B5EF4-FFF2-40B4-BE49-F238E27FC236}">
                <a16:creationId xmlns:a16="http://schemas.microsoft.com/office/drawing/2014/main" id="{73F1348B-348D-DE0E-1D8B-F49334279D9C}"/>
              </a:ext>
            </a:extLst>
          </p:cNvPr>
          <p:cNvSpPr txBox="1"/>
          <p:nvPr/>
        </p:nvSpPr>
        <p:spPr>
          <a:xfrm>
            <a:off x="8256381" y="1384190"/>
            <a:ext cx="397866" cy="307777"/>
          </a:xfrm>
          <a:prstGeom prst="rect">
            <a:avLst/>
          </a:prstGeom>
          <a:solidFill>
            <a:srgbClr val="FFFFFF">
              <a:alpha val="50196"/>
            </a:srgbClr>
          </a:solidFill>
        </p:spPr>
        <p:txBody>
          <a:bodyPr wrap="none" rtlCol="0">
            <a:spAutoFit/>
          </a:bodyPr>
          <a:lstStyle/>
          <a:p>
            <a:r>
              <a:rPr lang="en-US" sz="1400" b="1" dirty="0"/>
              <a:t>(B)</a:t>
            </a:r>
          </a:p>
        </p:txBody>
      </p:sp>
      <p:sp>
        <p:nvSpPr>
          <p:cNvPr id="20" name="TextBox 19">
            <a:extLst>
              <a:ext uri="{FF2B5EF4-FFF2-40B4-BE49-F238E27FC236}">
                <a16:creationId xmlns:a16="http://schemas.microsoft.com/office/drawing/2014/main" id="{7DF8683E-40EB-4E40-C6B3-BF806A98E179}"/>
              </a:ext>
            </a:extLst>
          </p:cNvPr>
          <p:cNvSpPr txBox="1"/>
          <p:nvPr/>
        </p:nvSpPr>
        <p:spPr>
          <a:xfrm>
            <a:off x="9527491" y="1384189"/>
            <a:ext cx="397866" cy="307777"/>
          </a:xfrm>
          <a:prstGeom prst="rect">
            <a:avLst/>
          </a:prstGeom>
          <a:solidFill>
            <a:srgbClr val="FFFFFF">
              <a:alpha val="50196"/>
            </a:srgbClr>
          </a:solidFill>
        </p:spPr>
        <p:txBody>
          <a:bodyPr wrap="none" rtlCol="0">
            <a:spAutoFit/>
          </a:bodyPr>
          <a:lstStyle/>
          <a:p>
            <a:r>
              <a:rPr lang="en-US" sz="1400" b="1" dirty="0"/>
              <a:t>(C)</a:t>
            </a:r>
          </a:p>
        </p:txBody>
      </p:sp>
      <p:sp>
        <p:nvSpPr>
          <p:cNvPr id="21" name="TextBox 20">
            <a:extLst>
              <a:ext uri="{FF2B5EF4-FFF2-40B4-BE49-F238E27FC236}">
                <a16:creationId xmlns:a16="http://schemas.microsoft.com/office/drawing/2014/main" id="{E0154C27-06F1-920E-B0CD-352CA9084D46}"/>
              </a:ext>
            </a:extLst>
          </p:cNvPr>
          <p:cNvSpPr txBox="1"/>
          <p:nvPr/>
        </p:nvSpPr>
        <p:spPr>
          <a:xfrm>
            <a:off x="6690490" y="2968823"/>
            <a:ext cx="410690" cy="307777"/>
          </a:xfrm>
          <a:prstGeom prst="rect">
            <a:avLst/>
          </a:prstGeom>
          <a:solidFill>
            <a:srgbClr val="FFFFFF">
              <a:alpha val="50196"/>
            </a:srgbClr>
          </a:solidFill>
        </p:spPr>
        <p:txBody>
          <a:bodyPr wrap="none" rtlCol="0">
            <a:spAutoFit/>
          </a:bodyPr>
          <a:lstStyle/>
          <a:p>
            <a:r>
              <a:rPr lang="en-US" sz="1400" b="1" dirty="0"/>
              <a:t>(D)</a:t>
            </a:r>
          </a:p>
        </p:txBody>
      </p:sp>
      <p:sp>
        <p:nvSpPr>
          <p:cNvPr id="4" name="TextBox 3">
            <a:extLst>
              <a:ext uri="{FF2B5EF4-FFF2-40B4-BE49-F238E27FC236}">
                <a16:creationId xmlns:a16="http://schemas.microsoft.com/office/drawing/2014/main" id="{FA72A6C2-D8DC-A662-911E-01E1B3D81D0F}"/>
              </a:ext>
            </a:extLst>
          </p:cNvPr>
          <p:cNvSpPr txBox="1"/>
          <p:nvPr/>
        </p:nvSpPr>
        <p:spPr>
          <a:xfrm>
            <a:off x="6179420" y="545846"/>
            <a:ext cx="6125632" cy="338554"/>
          </a:xfrm>
          <a:prstGeom prst="rect">
            <a:avLst/>
          </a:prstGeom>
          <a:noFill/>
        </p:spPr>
        <p:txBody>
          <a:bodyPr wrap="square">
            <a:spAutoFit/>
          </a:bodyPr>
          <a:lstStyle/>
          <a:p>
            <a:r>
              <a:rPr lang="en-US" sz="1600" b="1" dirty="0">
                <a:solidFill>
                  <a:srgbClr val="002060"/>
                </a:solidFill>
                <a:latin typeface="Arial" panose="020B0604020202020204" pitchFamily="34" charset="0"/>
                <a:cs typeface="Arial" panose="020B0604020202020204" pitchFamily="34" charset="0"/>
              </a:rPr>
              <a:t>Gang Lu, T</a:t>
            </a:r>
            <a:r>
              <a:rPr lang="en-US" sz="1600" b="1" i="0" dirty="0">
                <a:solidFill>
                  <a:srgbClr val="002060"/>
                </a:solidFill>
                <a:effectLst/>
                <a:latin typeface="Arial" panose="020B0604020202020204" pitchFamily="34" charset="0"/>
                <a:cs typeface="Arial" panose="020B0604020202020204" pitchFamily="34" charset="0"/>
              </a:rPr>
              <a:t>he University Corporation, Northridge</a:t>
            </a:r>
            <a:endParaRPr lang="en-US" sz="16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0812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D36953-0DFC-4F49-9298-E739FD3F2CFC}"/>
              </a:ext>
            </a:extLst>
          </p:cNvPr>
          <p:cNvSpPr txBox="1"/>
          <p:nvPr/>
        </p:nvSpPr>
        <p:spPr>
          <a:xfrm>
            <a:off x="38247" y="333968"/>
            <a:ext cx="4978400"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DMR 1922042</a:t>
            </a:r>
          </a:p>
        </p:txBody>
      </p:sp>
      <p:sp>
        <p:nvSpPr>
          <p:cNvPr id="9" name="TextBox 8">
            <a:extLst>
              <a:ext uri="{FF2B5EF4-FFF2-40B4-BE49-F238E27FC236}">
                <a16:creationId xmlns:a16="http://schemas.microsoft.com/office/drawing/2014/main" id="{98C30D3C-0EBA-45DE-8F25-0515C0F672EA}"/>
              </a:ext>
            </a:extLst>
          </p:cNvPr>
          <p:cNvSpPr txBox="1"/>
          <p:nvPr/>
        </p:nvSpPr>
        <p:spPr>
          <a:xfrm>
            <a:off x="7812684" y="6425238"/>
            <a:ext cx="4114480" cy="323165"/>
          </a:xfrm>
          <a:prstGeom prst="rect">
            <a:avLst/>
          </a:prstGeom>
          <a:noFill/>
        </p:spPr>
        <p:txBody>
          <a:bodyPr wrap="square" rtlCol="0">
            <a:spAutoFit/>
          </a:bodyPr>
          <a:lstStyle/>
          <a:p>
            <a:pPr algn="r"/>
            <a:r>
              <a:rPr lang="en-US" sz="1500" b="1" dirty="0">
                <a:latin typeface="Arial" panose="020B0604020202020204" pitchFamily="34" charset="0"/>
                <a:cs typeface="Arial" panose="020B0604020202020204" pitchFamily="34" charset="0"/>
              </a:rPr>
              <a:t>Award #: DMREF-1922042</a:t>
            </a:r>
            <a:endParaRPr lang="en-US" sz="1500" b="1" dirty="0">
              <a:solidFill>
                <a:srgbClr val="FF0000"/>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B39F8E1-6B8D-431B-A4FB-0B5766315730}"/>
              </a:ext>
            </a:extLst>
          </p:cNvPr>
          <p:cNvSpPr txBox="1">
            <a:spLocks noGrp="1"/>
          </p:cNvSpPr>
          <p:nvPr>
            <p:ph type="title" idx="4294967295"/>
          </p:nvPr>
        </p:nvSpPr>
        <p:spPr>
          <a:xfrm>
            <a:off x="4634848" y="34773"/>
            <a:ext cx="7175352" cy="5667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Data Driven Discovery of Conjugated Polyelectrolytes for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Neuromorphic Computing</a:t>
            </a:r>
          </a:p>
        </p:txBody>
      </p:sp>
      <p:sp>
        <p:nvSpPr>
          <p:cNvPr id="12" name="Rectangle 37">
            <a:extLst>
              <a:ext uri="{FF2B5EF4-FFF2-40B4-BE49-F238E27FC236}">
                <a16:creationId xmlns:a16="http://schemas.microsoft.com/office/drawing/2014/main" id="{AB4F0193-F765-49AE-B0AF-C0121162836C}"/>
              </a:ext>
              <a:ext uri="{C183D7F6-B498-43B3-948B-1728B52AA6E4}">
                <adec:decorative xmlns:adec="http://schemas.microsoft.com/office/drawing/2017/decorative" val="1"/>
              </a:ext>
            </a:extLst>
          </p:cNvPr>
          <p:cNvSpPr>
            <a:spLocks noChangeArrowheads="1"/>
          </p:cNvSpPr>
          <p:nvPr/>
        </p:nvSpPr>
        <p:spPr bwMode="auto">
          <a:xfrm>
            <a:off x="6179420" y="1068404"/>
            <a:ext cx="5630780" cy="5024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6" name="Text Box 28">
            <a:extLst>
              <a:ext uri="{FF2B5EF4-FFF2-40B4-BE49-F238E27FC236}">
                <a16:creationId xmlns:a16="http://schemas.microsoft.com/office/drawing/2014/main" id="{E47DDF0B-8629-4680-867E-66E06778E550}"/>
              </a:ext>
            </a:extLst>
          </p:cNvPr>
          <p:cNvSpPr txBox="1">
            <a:spLocks noChangeArrowheads="1"/>
          </p:cNvSpPr>
          <p:nvPr/>
        </p:nvSpPr>
        <p:spPr bwMode="auto">
          <a:xfrm>
            <a:off x="141598" y="1006258"/>
            <a:ext cx="5985932" cy="547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indent="223838" algn="just" eaLnBrk="1" hangingPunct="1">
              <a:spcAft>
                <a:spcPts val="500"/>
              </a:spcAft>
            </a:pPr>
            <a:r>
              <a:rPr lang="en-US" sz="1300" dirty="0"/>
              <a:t>In this project, we have constructed a database on conjugated polyelectrolytes (CPEs) based on high-throughput first-principles calculations and machine learning modeling. The database (</a:t>
            </a:r>
            <a:r>
              <a:rPr lang="en-US" sz="1300" dirty="0">
                <a:hlinkClick r:id="rId3"/>
              </a:rPr>
              <a:t>https://www.cpegenome.com/</a:t>
            </a:r>
            <a:r>
              <a:rPr lang="en-US" sz="1300" dirty="0"/>
              <a:t>) contains the properties of over 10,000 CPEs that are relevant to neuromorphic and optoelectronic applications. These properties include optimized molecular structure, ionization potential, electron affinity, energy gap, reorganization energy for electron and hole, and cohesive energy, etc. Additional material properties are being included. The CPE database is freely available to the public. Using the database, we have recently performed a comprehensive study on polaron properties in CPEs, including the stability, structural deformation, electronic structure, and optical absorption of both positive and negative polarons and bi-polarons. We have explored how these properties depend on the electrostatic interaction between the polarons and ionic functionalities, including alkyl chains, ionic groups, and counterions. We further examined how bandgap, polaron binding energy, and optoelectronic structure of CPEs can be tuned by various combinations of the donor and acceptor units in their backbones. Finally, the electrochemical stability of CPEs is studied to shed on the absence of negative polarons in CPEs. The strategy to improve the electrochemical stability of </a:t>
            </a:r>
            <a:r>
              <a:rPr lang="en-US" sz="1300" i="1" dirty="0"/>
              <a:t>n</a:t>
            </a:r>
            <a:r>
              <a:rPr lang="en-US" sz="1300" dirty="0"/>
              <a:t>-doped CPEs is also discussed.</a:t>
            </a:r>
          </a:p>
          <a:p>
            <a:pPr indent="7938" algn="just" eaLnBrk="1" hangingPunct="1">
              <a:spcAft>
                <a:spcPts val="500"/>
              </a:spcAft>
            </a:pPr>
            <a:r>
              <a:rPr lang="en-US" sz="1300" b="1" dirty="0"/>
              <a:t>Publications:</a:t>
            </a:r>
          </a:p>
          <a:p>
            <a:pPr indent="7938" algn="just" eaLnBrk="1" hangingPunct="1">
              <a:spcAft>
                <a:spcPts val="500"/>
              </a:spcAft>
            </a:pPr>
            <a:r>
              <a:rPr lang="en-US" sz="1200" dirty="0"/>
              <a:t>Wan, Ramirez, Zhang, Nguyen, Bazan and Lu, “</a:t>
            </a:r>
            <a:r>
              <a:rPr lang="en-US" sz="1200" i="1" dirty="0"/>
              <a:t>Data Driven Discovery of Conjugated Polyelectrolytes for Optoelectronic and Photocatalytic Applications</a:t>
            </a:r>
            <a:r>
              <a:rPr lang="en-US" sz="1200" dirty="0"/>
              <a:t>”, npj Comput. Mater. </a:t>
            </a:r>
            <a:r>
              <a:rPr lang="en-US" sz="1200" b="1" dirty="0"/>
              <a:t>7</a:t>
            </a:r>
            <a:r>
              <a:rPr lang="en-US" sz="1200" dirty="0"/>
              <a:t>, 69 (2021). </a:t>
            </a:r>
          </a:p>
          <a:p>
            <a:pPr indent="7938" algn="just" eaLnBrk="1" hangingPunct="1">
              <a:spcAft>
                <a:spcPts val="500"/>
              </a:spcAft>
            </a:pPr>
            <a:r>
              <a:rPr lang="en-US" sz="1200" dirty="0"/>
              <a:t>Wan, Zhang, Bazan, Nguyen and Lu, “</a:t>
            </a:r>
            <a:r>
              <a:rPr lang="en-US" sz="1200" i="1" dirty="0"/>
              <a:t>Polarons in Conjugated Polyelectrolytes: A First-Principles Perspective</a:t>
            </a:r>
            <a:r>
              <a:rPr lang="en-US" sz="1200" dirty="0"/>
              <a:t>” Adv. Funct. Mater. 2209394 (2022)</a:t>
            </a:r>
          </a:p>
          <a:p>
            <a:pPr indent="223838" algn="just" eaLnBrk="1" hangingPunct="1">
              <a:spcAft>
                <a:spcPts val="500"/>
              </a:spcAft>
            </a:pPr>
            <a:endParaRPr lang="en-US" sz="1400" dirty="0"/>
          </a:p>
        </p:txBody>
      </p:sp>
      <p:pic>
        <p:nvPicPr>
          <p:cNvPr id="3" name="Picture 2" descr="Database image on conjugated polyelectrolytes (CPEs) based on high-throughput first-principles calculations and machine learning modeling. T">
            <a:extLst>
              <a:ext uri="{FF2B5EF4-FFF2-40B4-BE49-F238E27FC236}">
                <a16:creationId xmlns:a16="http://schemas.microsoft.com/office/drawing/2014/main" id="{BB48FD7C-35D6-5C84-D877-CA9E7994336E}"/>
              </a:ext>
            </a:extLst>
          </p:cNvPr>
          <p:cNvPicPr>
            <a:picLocks noChangeAspect="1"/>
          </p:cNvPicPr>
          <p:nvPr/>
        </p:nvPicPr>
        <p:blipFill>
          <a:blip r:embed="rId4"/>
          <a:stretch>
            <a:fillRect/>
          </a:stretch>
        </p:blipFill>
        <p:spPr>
          <a:xfrm>
            <a:off x="6096000" y="1068404"/>
            <a:ext cx="5630779" cy="2466878"/>
          </a:xfrm>
          <a:prstGeom prst="rect">
            <a:avLst/>
          </a:prstGeom>
        </p:spPr>
      </p:pic>
      <p:pic>
        <p:nvPicPr>
          <p:cNvPr id="6" name="Picture 5" descr="Electrochemical stability of CPEs is studied to shed on the absence of negative polarons in CPEs">
            <a:extLst>
              <a:ext uri="{FF2B5EF4-FFF2-40B4-BE49-F238E27FC236}">
                <a16:creationId xmlns:a16="http://schemas.microsoft.com/office/drawing/2014/main" id="{DCE02264-6A33-8108-61DA-229CC3C4E1C3}"/>
              </a:ext>
            </a:extLst>
          </p:cNvPr>
          <p:cNvPicPr>
            <a:picLocks noChangeAspect="1"/>
          </p:cNvPicPr>
          <p:nvPr/>
        </p:nvPicPr>
        <p:blipFill>
          <a:blip r:embed="rId5"/>
          <a:stretch>
            <a:fillRect/>
          </a:stretch>
        </p:blipFill>
        <p:spPr>
          <a:xfrm>
            <a:off x="6209765" y="3722463"/>
            <a:ext cx="5600435" cy="2092930"/>
          </a:xfrm>
          <a:prstGeom prst="rect">
            <a:avLst/>
          </a:prstGeom>
        </p:spPr>
      </p:pic>
      <p:sp>
        <p:nvSpPr>
          <p:cNvPr id="4" name="TextBox 3">
            <a:extLst>
              <a:ext uri="{FF2B5EF4-FFF2-40B4-BE49-F238E27FC236}">
                <a16:creationId xmlns:a16="http://schemas.microsoft.com/office/drawing/2014/main" id="{D4A35F24-9565-2CC8-B3CC-8BADCC558ABA}"/>
              </a:ext>
            </a:extLst>
          </p:cNvPr>
          <p:cNvSpPr txBox="1"/>
          <p:nvPr/>
        </p:nvSpPr>
        <p:spPr>
          <a:xfrm>
            <a:off x="5818464" y="534578"/>
            <a:ext cx="6108700" cy="338554"/>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Gang Lu, T</a:t>
            </a:r>
            <a:r>
              <a:rPr lang="en-US" sz="1600" b="1" i="0" dirty="0">
                <a:effectLst/>
                <a:latin typeface="Arial" panose="020B0604020202020204" pitchFamily="34" charset="0"/>
                <a:cs typeface="Arial" panose="020B0604020202020204" pitchFamily="34" charset="0"/>
              </a:rPr>
              <a:t>he University Corporation, Northridge</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68960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3511</TotalTime>
  <Words>1319</Words>
  <Application>Microsoft Office PowerPoint</Application>
  <PresentationFormat>Widescreen</PresentationFormat>
  <Paragraphs>50</Paragraphs>
  <Slides>3</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vt:i4>
      </vt:variant>
    </vt:vector>
  </HeadingPairs>
  <TitlesOfParts>
    <vt:vector size="10" baseType="lpstr">
      <vt:lpstr>Arial</vt:lpstr>
      <vt:lpstr>Calibri</vt:lpstr>
      <vt:lpstr>Calibri Light</vt:lpstr>
      <vt:lpstr>Sitka Subheading</vt:lpstr>
      <vt:lpstr>Times New Roman</vt:lpstr>
      <vt:lpstr>Wingdings</vt:lpstr>
      <vt:lpstr>Office Theme</vt:lpstr>
      <vt:lpstr>Data Driven Discovery of Conjugated Polyelectrolytes for Neuromorphic Computing</vt:lpstr>
      <vt:lpstr>Data Driven Discovery of Conjugated Polyelectrolytes for Neuromorphic Computing</vt:lpstr>
      <vt:lpstr>Data Driven Discovery of Conjugated Polyelectrolytes for Neuromorphic Computing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TD</dc:creator>
  <cp:lastModifiedBy>Schneider, Jamison T</cp:lastModifiedBy>
  <cp:revision>291</cp:revision>
  <cp:lastPrinted>2018-03-20T12:31:18Z</cp:lastPrinted>
  <dcterms:created xsi:type="dcterms:W3CDTF">2017-10-05T17:34:54Z</dcterms:created>
  <dcterms:modified xsi:type="dcterms:W3CDTF">2023-03-22T18:39:12Z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e1a053cd-bf9e-4045-ac88-34a4d4c1cf62</vt:lpwstr>
  </property>
  <property fmtid="{D5CDD505-2E9C-101B-9397-08002B2CF9AE}" pid="3" name="ContainsCUI">
    <vt:lpwstr>No</vt:lpwstr>
  </property>
</Properties>
</file>