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"/>
  </p:notesMasterIdLst>
  <p:handoutMasterIdLst>
    <p:handoutMasterId r:id="rId5"/>
  </p:handoutMasterIdLst>
  <p:sldIdLst>
    <p:sldId id="387" r:id="rId2"/>
    <p:sldId id="388" r:id="rId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CFA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694BB9-94A3-4CBE-A1DE-BC99564B37A8}" v="11" dt="2022-11-11T16:27:49.0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3" autoAdjust="0"/>
    <p:restoredTop sz="86388" autoAdjust="0"/>
  </p:normalViewPr>
  <p:slideViewPr>
    <p:cSldViewPr snapToGrid="0" snapToObjects="1">
      <p:cViewPr varScale="1">
        <p:scale>
          <a:sx n="48" d="100"/>
          <a:sy n="48" d="100"/>
        </p:scale>
        <p:origin x="44" y="2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-40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0CAD82-A0C8-4D0A-ABD4-C7506DA867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0B8966-CA86-4F8B-A1DC-E4B27EA05F1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72AFE-C766-4234-802D-4743A0E558C8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F46503-97A3-4D9E-9B73-906CF497EA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424FD7-5E8B-4800-B492-5643BF03B6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CB36C-FB73-4403-8335-B2E006F35C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927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8FB3966-F140-43F2-BB90-69495BF7B5CD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17D0DCA-A90A-4D9A-9651-03AC7085FB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82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D0DCA-A90A-4D9A-9651-03AC7085FB6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761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D0DCA-A90A-4D9A-9651-03AC7085FB6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682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A3C91C77-9858-7D47-A426-16DA406264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hcSlideMaster.Title SlideHeader">
            <a:extLst>
              <a:ext uri="{FF2B5EF4-FFF2-40B4-BE49-F238E27FC236}">
                <a16:creationId xmlns:a16="http://schemas.microsoft.com/office/drawing/2014/main" id="{8E04649A-95BC-51D5-B078-F326E6378E1D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8" name="hcTitle SlideHeader">
            <a:extLst>
              <a:ext uri="{FF2B5EF4-FFF2-40B4-BE49-F238E27FC236}">
                <a16:creationId xmlns:a16="http://schemas.microsoft.com/office/drawing/2014/main" id="{7FC5C133-57A7-51EB-B5E0-15E997EF584D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80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67172BC-940E-4A2E-8CD8-C0B883DE9C6B}"/>
              </a:ext>
            </a:extLst>
          </p:cNvPr>
          <p:cNvSpPr txBox="1"/>
          <p:nvPr userDrawn="1"/>
        </p:nvSpPr>
        <p:spPr>
          <a:xfrm>
            <a:off x="1" y="3483"/>
            <a:ext cx="12217051" cy="805955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rgbClr val="0BC564"/>
              </a:solidFill>
              <a:latin typeface="Sitka Subheading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32" y="1334133"/>
            <a:ext cx="10962967" cy="4351338"/>
          </a:xfrm>
        </p:spPr>
        <p:txBody>
          <a:bodyPr/>
          <a:lstStyle>
            <a:lvl1pPr marL="341313" indent="-341313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defRPr sz="2400"/>
            </a:lvl1pPr>
            <a:lvl2pPr marL="742950" indent="-285750">
              <a:buClr>
                <a:srgbClr val="00B050"/>
              </a:buClr>
              <a:buSzPct val="88000"/>
              <a:buFont typeface="Wingdings" panose="05000000000000000000" pitchFamily="2" charset="2"/>
              <a:buChar char="v"/>
              <a:defRPr sz="2000">
                <a:solidFill>
                  <a:srgbClr val="0070C0"/>
                </a:solidFill>
              </a:defRPr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FE884D-58A3-4184-AB17-66534DCC4DB6}"/>
              </a:ext>
            </a:extLst>
          </p:cNvPr>
          <p:cNvGrpSpPr/>
          <p:nvPr userDrawn="1"/>
        </p:nvGrpSpPr>
        <p:grpSpPr>
          <a:xfrm>
            <a:off x="0" y="6243697"/>
            <a:ext cx="12192000" cy="653979"/>
            <a:chOff x="0" y="6243697"/>
            <a:chExt cx="12192000" cy="65397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81B90C-32BC-4424-9FC3-8820F4F831FD}"/>
                </a:ext>
              </a:extLst>
            </p:cNvPr>
            <p:cNvSpPr/>
            <p:nvPr/>
          </p:nvSpPr>
          <p:spPr>
            <a:xfrm>
              <a:off x="0" y="6243697"/>
              <a:ext cx="12192000" cy="653979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FAEC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D30BB6-D616-40CE-B2FB-BBE33F3A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28326" y="6272178"/>
              <a:ext cx="2200675" cy="54754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D12693-52E7-4A60-B43B-D0DFA28FF4B8}"/>
                </a:ext>
              </a:extLst>
            </p:cNvPr>
            <p:cNvSpPr/>
            <p:nvPr/>
          </p:nvSpPr>
          <p:spPr>
            <a:xfrm>
              <a:off x="3640136" y="6470393"/>
              <a:ext cx="4693357" cy="2308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900" b="0" i="1" dirty="0">
                  <a:ln w="0"/>
                  <a:solidFill>
                    <a:schemeClr val="accent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Where Materials Begin and Society Benefits</a:t>
              </a:r>
            </a:p>
          </p:txBody>
        </p:sp>
        <p:pic>
          <p:nvPicPr>
            <p:cNvPr id="12" name="Picture 6" descr="G:\Apodaca Work Current\NSF logo\NEW NSF Logo Design\Final\BitmapLogo_NOLayers_F.png">
              <a:extLst>
                <a:ext uri="{FF2B5EF4-FFF2-40B4-BE49-F238E27FC236}">
                  <a16:creationId xmlns:a16="http://schemas.microsoft.com/office/drawing/2014/main" id="{F15D63B7-D6AC-4D16-A3FF-67A9EA8A3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999" y="6257889"/>
              <a:ext cx="616493" cy="61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1879F59-781A-49BB-BF9A-CCA5B51EF70B}"/>
              </a:ext>
            </a:extLst>
          </p:cNvPr>
          <p:cNvSpPr txBox="1">
            <a:spLocks/>
          </p:cNvSpPr>
          <p:nvPr userDrawn="1"/>
        </p:nvSpPr>
        <p:spPr>
          <a:xfrm>
            <a:off x="8763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B8D7F3-969C-475E-B572-7EC9EB537821}"/>
              </a:ext>
            </a:extLst>
          </p:cNvPr>
          <p:cNvSpPr/>
          <p:nvPr userDrawn="1"/>
        </p:nvSpPr>
        <p:spPr>
          <a:xfrm>
            <a:off x="0" y="262753"/>
            <a:ext cx="2765425" cy="4164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5DB0C155-8A7C-43CC-9880-AC3AE5A1C484}"/>
              </a:ext>
            </a:extLst>
          </p:cNvPr>
          <p:cNvSpPr/>
          <p:nvPr userDrawn="1"/>
        </p:nvSpPr>
        <p:spPr>
          <a:xfrm>
            <a:off x="2762250" y="261462"/>
            <a:ext cx="457269" cy="417701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D4ECD3F-7969-485E-B278-53AC0106BB8A}"/>
              </a:ext>
            </a:extLst>
          </p:cNvPr>
          <p:cNvGrpSpPr/>
          <p:nvPr userDrawn="1"/>
        </p:nvGrpSpPr>
        <p:grpSpPr>
          <a:xfrm>
            <a:off x="4707584" y="807282"/>
            <a:ext cx="7484416" cy="444970"/>
            <a:chOff x="4707584" y="910048"/>
            <a:chExt cx="7484416" cy="44497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25E91AE-8319-479A-ADB1-63FB2919E1FE}"/>
                </a:ext>
              </a:extLst>
            </p:cNvPr>
            <p:cNvSpPr/>
            <p:nvPr/>
          </p:nvSpPr>
          <p:spPr>
            <a:xfrm>
              <a:off x="5164853" y="910048"/>
              <a:ext cx="7027147" cy="444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F552B3A4-7B10-43CC-A171-543453CE49FF}"/>
                </a:ext>
              </a:extLst>
            </p:cNvPr>
            <p:cNvSpPr/>
            <p:nvPr/>
          </p:nvSpPr>
          <p:spPr>
            <a:xfrm rot="10800000">
              <a:off x="4707584" y="910048"/>
              <a:ext cx="457269" cy="44497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hcSlideMaster.Title and ContentHeader">
            <a:extLst>
              <a:ext uri="{FF2B5EF4-FFF2-40B4-BE49-F238E27FC236}">
                <a16:creationId xmlns:a16="http://schemas.microsoft.com/office/drawing/2014/main" id="{7B5A1924-7E90-62CF-D9EB-1BE6B209C678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07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@@T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67172BC-940E-4A2E-8CD8-C0B883DE9C6B}"/>
              </a:ext>
            </a:extLst>
          </p:cNvPr>
          <p:cNvSpPr txBox="1"/>
          <p:nvPr userDrawn="1"/>
        </p:nvSpPr>
        <p:spPr>
          <a:xfrm>
            <a:off x="1" y="3483"/>
            <a:ext cx="12217051" cy="805955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rgbClr val="0BC564"/>
              </a:solidFill>
              <a:latin typeface="Sitka Subheading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32" y="1334133"/>
            <a:ext cx="10962967" cy="4351338"/>
          </a:xfrm>
        </p:spPr>
        <p:txBody>
          <a:bodyPr/>
          <a:lstStyle>
            <a:lvl1pPr marL="341313" indent="-341313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defRPr sz="2400"/>
            </a:lvl1pPr>
            <a:lvl2pPr marL="742950" indent="-285750">
              <a:buClr>
                <a:srgbClr val="00B050"/>
              </a:buClr>
              <a:buSzPct val="88000"/>
              <a:buFont typeface="Wingdings" panose="05000000000000000000" pitchFamily="2" charset="2"/>
              <a:buChar char="v"/>
              <a:defRPr sz="2000">
                <a:solidFill>
                  <a:srgbClr val="0070C0"/>
                </a:solidFill>
              </a:defRPr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FE884D-58A3-4184-AB17-66534DCC4DB6}"/>
              </a:ext>
            </a:extLst>
          </p:cNvPr>
          <p:cNvGrpSpPr/>
          <p:nvPr userDrawn="1"/>
        </p:nvGrpSpPr>
        <p:grpSpPr>
          <a:xfrm>
            <a:off x="0" y="6243697"/>
            <a:ext cx="12192000" cy="653979"/>
            <a:chOff x="0" y="6243697"/>
            <a:chExt cx="12192000" cy="65397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81B90C-32BC-4424-9FC3-8820F4F831FD}"/>
                </a:ext>
              </a:extLst>
            </p:cNvPr>
            <p:cNvSpPr/>
            <p:nvPr/>
          </p:nvSpPr>
          <p:spPr>
            <a:xfrm>
              <a:off x="0" y="6243697"/>
              <a:ext cx="12192000" cy="653979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FAEC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D30BB6-D616-40CE-B2FB-BBE33F3A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28326" y="6272178"/>
              <a:ext cx="2200675" cy="54754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D12693-52E7-4A60-B43B-D0DFA28FF4B8}"/>
                </a:ext>
              </a:extLst>
            </p:cNvPr>
            <p:cNvSpPr/>
            <p:nvPr/>
          </p:nvSpPr>
          <p:spPr>
            <a:xfrm>
              <a:off x="3640136" y="6470393"/>
              <a:ext cx="4693357" cy="2308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900" b="0" i="1" dirty="0">
                  <a:ln w="0"/>
                  <a:solidFill>
                    <a:schemeClr val="accent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Where Materials Begin and Society Benefits</a:t>
              </a:r>
            </a:p>
          </p:txBody>
        </p:sp>
        <p:pic>
          <p:nvPicPr>
            <p:cNvPr id="12" name="Picture 6" descr="G:\Apodaca Work Current\NSF logo\NEW NSF Logo Design\Final\BitmapLogo_NOLayers_F.png">
              <a:extLst>
                <a:ext uri="{FF2B5EF4-FFF2-40B4-BE49-F238E27FC236}">
                  <a16:creationId xmlns:a16="http://schemas.microsoft.com/office/drawing/2014/main" id="{F15D63B7-D6AC-4D16-A3FF-67A9EA8A3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999" y="6257889"/>
              <a:ext cx="616493" cy="61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1879F59-781A-49BB-BF9A-CCA5B51EF70B}"/>
              </a:ext>
            </a:extLst>
          </p:cNvPr>
          <p:cNvSpPr txBox="1">
            <a:spLocks/>
          </p:cNvSpPr>
          <p:nvPr userDrawn="1"/>
        </p:nvSpPr>
        <p:spPr>
          <a:xfrm>
            <a:off x="8763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B8D7F3-969C-475E-B572-7EC9EB537821}"/>
              </a:ext>
            </a:extLst>
          </p:cNvPr>
          <p:cNvSpPr/>
          <p:nvPr userDrawn="1"/>
        </p:nvSpPr>
        <p:spPr>
          <a:xfrm>
            <a:off x="0" y="262753"/>
            <a:ext cx="2765425" cy="4164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5DB0C155-8A7C-43CC-9880-AC3AE5A1C484}"/>
              </a:ext>
            </a:extLst>
          </p:cNvPr>
          <p:cNvSpPr/>
          <p:nvPr userDrawn="1"/>
        </p:nvSpPr>
        <p:spPr>
          <a:xfrm>
            <a:off x="2762250" y="261462"/>
            <a:ext cx="457269" cy="417701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D4ECD3F-7969-485E-B278-53AC0106BB8A}"/>
              </a:ext>
            </a:extLst>
          </p:cNvPr>
          <p:cNvGrpSpPr/>
          <p:nvPr userDrawn="1"/>
        </p:nvGrpSpPr>
        <p:grpSpPr>
          <a:xfrm>
            <a:off x="4707584" y="807282"/>
            <a:ext cx="7484416" cy="444970"/>
            <a:chOff x="4707584" y="910048"/>
            <a:chExt cx="7484416" cy="44497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25E91AE-8319-479A-ADB1-63FB2919E1FE}"/>
                </a:ext>
              </a:extLst>
            </p:cNvPr>
            <p:cNvSpPr/>
            <p:nvPr/>
          </p:nvSpPr>
          <p:spPr>
            <a:xfrm>
              <a:off x="5164853" y="910048"/>
              <a:ext cx="7027147" cy="444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F552B3A4-7B10-43CC-A171-543453CE49FF}"/>
                </a:ext>
              </a:extLst>
            </p:cNvPr>
            <p:cNvSpPr/>
            <p:nvPr/>
          </p:nvSpPr>
          <p:spPr>
            <a:xfrm rot="10800000">
              <a:off x="4707584" y="910048"/>
              <a:ext cx="457269" cy="44497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31853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515" y="152008"/>
            <a:ext cx="10962967" cy="566719"/>
          </a:xfrm>
        </p:spPr>
        <p:txBody>
          <a:bodyPr>
            <a:normAutofit/>
          </a:bodyPr>
          <a:lstStyle>
            <a:lvl1pPr algn="ctr">
              <a:defRPr sz="2800" b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514" y="1211301"/>
            <a:ext cx="10962967" cy="4351338"/>
          </a:xfrm>
        </p:spPr>
        <p:txBody>
          <a:bodyPr/>
          <a:lstStyle>
            <a:lvl1pPr marL="341313" indent="-341313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defRPr sz="2400"/>
            </a:lvl1pPr>
            <a:lvl2pPr marL="742950" indent="-285750">
              <a:buClr>
                <a:srgbClr val="00B050"/>
              </a:buClr>
              <a:buSzPct val="88000"/>
              <a:buFont typeface="Wingdings" panose="05000000000000000000" pitchFamily="2" charset="2"/>
              <a:buChar char="v"/>
              <a:defRPr sz="2000">
                <a:solidFill>
                  <a:srgbClr val="0070C0"/>
                </a:solidFill>
              </a:defRPr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FE884D-58A3-4184-AB17-66534DCC4DB6}"/>
              </a:ext>
            </a:extLst>
          </p:cNvPr>
          <p:cNvGrpSpPr/>
          <p:nvPr userDrawn="1"/>
        </p:nvGrpSpPr>
        <p:grpSpPr>
          <a:xfrm>
            <a:off x="0" y="6163799"/>
            <a:ext cx="12192000" cy="733878"/>
            <a:chOff x="0" y="6163799"/>
            <a:chExt cx="12192000" cy="73387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81B90C-32BC-4424-9FC3-8820F4F831FD}"/>
                </a:ext>
              </a:extLst>
            </p:cNvPr>
            <p:cNvSpPr/>
            <p:nvPr/>
          </p:nvSpPr>
          <p:spPr>
            <a:xfrm>
              <a:off x="0" y="6163799"/>
              <a:ext cx="12192000" cy="733878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FAEC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D30BB6-D616-40CE-B2FB-BBE33F3A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04694" y="6201502"/>
              <a:ext cx="2445810" cy="608531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D12693-52E7-4A60-B43B-D0DFA28FF4B8}"/>
                </a:ext>
              </a:extLst>
            </p:cNvPr>
            <p:cNvSpPr/>
            <p:nvPr/>
          </p:nvSpPr>
          <p:spPr>
            <a:xfrm>
              <a:off x="3921219" y="6374350"/>
              <a:ext cx="4693357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b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Where Materials Begin &amp; Society Benefits</a:t>
              </a:r>
            </a:p>
          </p:txBody>
        </p:sp>
        <p:pic>
          <p:nvPicPr>
            <p:cNvPr id="12" name="Picture 6" descr="G:\Apodaca Work Current\NSF logo\NEW NSF Logo Design\Final\BitmapLogo_NOLayers_F.png">
              <a:extLst>
                <a:ext uri="{FF2B5EF4-FFF2-40B4-BE49-F238E27FC236}">
                  <a16:creationId xmlns:a16="http://schemas.microsoft.com/office/drawing/2014/main" id="{F15D63B7-D6AC-4D16-A3FF-67A9EA8A3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381" y="6201502"/>
              <a:ext cx="647112" cy="650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1879F59-781A-49BB-BF9A-CCA5B51EF70B}"/>
              </a:ext>
            </a:extLst>
          </p:cNvPr>
          <p:cNvSpPr txBox="1">
            <a:spLocks/>
          </p:cNvSpPr>
          <p:nvPr userDrawn="1"/>
        </p:nvSpPr>
        <p:spPr>
          <a:xfrm>
            <a:off x="8763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52E7C3-15CD-4B7F-B5C0-8618139B0E1C}" type="slidenum">
              <a:rPr lang="en-US" sz="2000" smtClean="0">
                <a:solidFill>
                  <a:schemeClr val="tx1"/>
                </a:solidFill>
              </a:rPr>
              <a:t>‹#›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6F2311-A370-47F6-8671-AADFADC6F053}"/>
              </a:ext>
            </a:extLst>
          </p:cNvPr>
          <p:cNvSpPr txBox="1"/>
          <p:nvPr userDrawn="1"/>
        </p:nvSpPr>
        <p:spPr>
          <a:xfrm>
            <a:off x="25052" y="-3562"/>
            <a:ext cx="12192000" cy="131031"/>
          </a:xfrm>
          <a:prstGeom prst="rect">
            <a:avLst/>
          </a:prstGeom>
          <a:gradFill>
            <a:gsLst>
              <a:gs pos="0">
                <a:schemeClr val="accent6"/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endParaRPr lang="en-US" sz="400" dirty="0"/>
          </a:p>
        </p:txBody>
      </p:sp>
      <p:sp>
        <p:nvSpPr>
          <p:cNvPr id="7" name="hcSlideMaster.1_Title and ContentHeader">
            <a:extLst>
              <a:ext uri="{FF2B5EF4-FFF2-40B4-BE49-F238E27FC236}">
                <a16:creationId xmlns:a16="http://schemas.microsoft.com/office/drawing/2014/main" id="{9B8B4A6B-2102-1415-AF93-AA142B4BCA73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05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hcSlideMaster.BlankHeader">
            <a:extLst>
              <a:ext uri="{FF2B5EF4-FFF2-40B4-BE49-F238E27FC236}">
                <a16:creationId xmlns:a16="http://schemas.microsoft.com/office/drawing/2014/main" id="{8EFD8624-3F6B-BCEF-4E2C-5CA30548D2BE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80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FBA00-CEC0-FF45-A57B-8470651015F1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91C77-9858-7D47-A426-16DA406264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63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5" r:id="rId3"/>
    <p:sldLayoutId id="2147483684" r:id="rId4"/>
    <p:sldLayoutId id="214748367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dcu.be/cFP7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ature.com/articles/s41567-022-01509-y" TargetMode="External"/><Relationship Id="rId3" Type="http://schemas.openxmlformats.org/officeDocument/2006/relationships/image" Target="../media/image8.jpg"/><Relationship Id="rId7" Type="http://schemas.openxmlformats.org/officeDocument/2006/relationships/hyperlink" Target="AY%20interviewed%20by%20Public%20Radio%20about%20joint%20paper%20https:/news.stlpublicradio.org/health-science-environment/2022-05-23/missouri-s-t-researcher-is-helping-develop-laser-surgery-of-the-futur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hyperlink" Target="https://news.stlpublicradio.org/health-science-environment/2022-05-23/missouri-s-t-researcher-is-helping-develop-laser-surgery-of-the-futur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B5F67-D43C-4406-A78E-D20527F1F1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87900" y="150813"/>
            <a:ext cx="7404100" cy="566737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 transport via eigenchannels of complex media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D36953-0DFC-4F49-9298-E739FD3F2CFC}"/>
              </a:ext>
            </a:extLst>
          </p:cNvPr>
          <p:cNvSpPr txBox="1"/>
          <p:nvPr/>
        </p:nvSpPr>
        <p:spPr>
          <a:xfrm>
            <a:off x="-40194" y="300183"/>
            <a:ext cx="1505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DMR 1905465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6F1C4C-66FF-4C4C-A15E-FBB5BE953C6F}"/>
              </a:ext>
            </a:extLst>
          </p:cNvPr>
          <p:cNvSpPr/>
          <p:nvPr/>
        </p:nvSpPr>
        <p:spPr>
          <a:xfrm>
            <a:off x="100483" y="-27263"/>
            <a:ext cx="3003806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 Intellectual Merit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6A9296-2844-4E28-A508-770A45A2E9C0}"/>
              </a:ext>
            </a:extLst>
          </p:cNvPr>
          <p:cNvSpPr txBox="1"/>
          <p:nvPr/>
        </p:nvSpPr>
        <p:spPr>
          <a:xfrm>
            <a:off x="6880087" y="845156"/>
            <a:ext cx="25885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Hui Cao, Yale University</a:t>
            </a:r>
          </a:p>
        </p:txBody>
      </p:sp>
      <p:sp>
        <p:nvSpPr>
          <p:cNvPr id="3" name="Text Box 28">
            <a:extLst>
              <a:ext uri="{FF2B5EF4-FFF2-40B4-BE49-F238E27FC236}">
                <a16:creationId xmlns:a16="http://schemas.microsoft.com/office/drawing/2014/main" id="{1ECF6B61-63FD-47EF-B775-0F2DBA9AD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4497" y="1832348"/>
            <a:ext cx="6427428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452438" algn="just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The collaborative research between Hui Cao’s experimental group at Yale University and Alexey Yamilov theory group at Missouri S&amp;T is to study energy delivery deep into a diffusive system.</a:t>
            </a:r>
          </a:p>
          <a:p>
            <a:pPr indent="452438" algn="just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We developed a new systematic approach to concentrate the incident electromagnetic energy to a target of arbitrary size at any depth inside a strongly scattering medium [panel (a)] via the deposition eigenchannels.</a:t>
            </a:r>
            <a:endParaRPr lang="en-US" sz="1000" dirty="0"/>
          </a:p>
          <a:p>
            <a:pPr indent="452438" algn="just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Panel (b) shows scanning electron microscope image of the on-chip disordered waveguide, where the light is wavefront-shaped to enhance intensity in one of the four regions R</a:t>
            </a:r>
            <a:r>
              <a:rPr lang="en-US" sz="1400" baseline="-25000" dirty="0"/>
              <a:t>1</a:t>
            </a:r>
            <a:r>
              <a:rPr lang="en-US" sz="1400" dirty="0"/>
              <a:t>-R</a:t>
            </a:r>
            <a:r>
              <a:rPr lang="en-US" sz="1400" baseline="-25000" dirty="0"/>
              <a:t>4</a:t>
            </a:r>
            <a:r>
              <a:rPr lang="en-US" sz="1400" dirty="0"/>
              <a:t> inside the diffusive medium. </a:t>
            </a:r>
          </a:p>
          <a:p>
            <a:pPr indent="452438" algn="just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Distinct depth profiles of high- and low-deposition eigenchannels are measured experimentally, and agree with the theoretical predictions, as shown for two regions R</a:t>
            </a:r>
            <a:r>
              <a:rPr lang="en-US" sz="1400" baseline="-25000" dirty="0"/>
              <a:t>1</a:t>
            </a:r>
            <a:r>
              <a:rPr lang="en-US" sz="1400" dirty="0"/>
              <a:t> and R</a:t>
            </a:r>
            <a:r>
              <a:rPr lang="en-US" sz="1400" baseline="-25000" dirty="0"/>
              <a:t>2</a:t>
            </a:r>
            <a:r>
              <a:rPr lang="en-US" sz="1400" dirty="0"/>
              <a:t> in panels (c,d) respectively.</a:t>
            </a:r>
          </a:p>
          <a:p>
            <a:pPr indent="452438" algn="just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Joint </a:t>
            </a:r>
            <a:r>
              <a:rPr lang="en-US" sz="1400" dirty="0">
                <a:hlinkClick r:id="rId3"/>
              </a:rPr>
              <a:t>publication</a:t>
            </a:r>
            <a:r>
              <a:rPr lang="en-US" sz="1400" dirty="0"/>
              <a:t>: Nicholas Bender, Alexey Yamilov, Arthur Goetschy, Hasan Yilmaz, Chia Wei Hsu, and Hui Cao, ‘‘Depth-Targeted Energy Deposition Deep Inside Scattering Media,” Nature Physics 18, 309 (2022)</a:t>
            </a:r>
          </a:p>
        </p:txBody>
      </p:sp>
      <p:grpSp>
        <p:nvGrpSpPr>
          <p:cNvPr id="15" name="Group 14" descr="Experimental setup demonstrating depth targeted energy deposition deep inside scattering medium.">
            <a:extLst>
              <a:ext uri="{FF2B5EF4-FFF2-40B4-BE49-F238E27FC236}">
                <a16:creationId xmlns:a16="http://schemas.microsoft.com/office/drawing/2014/main" id="{AAB7DA72-724B-A940-3AD4-82E12C6FEB30}"/>
              </a:ext>
            </a:extLst>
          </p:cNvPr>
          <p:cNvGrpSpPr/>
          <p:nvPr/>
        </p:nvGrpSpPr>
        <p:grpSpPr>
          <a:xfrm>
            <a:off x="278641" y="1183710"/>
            <a:ext cx="5107164" cy="4949974"/>
            <a:chOff x="7084835" y="1264761"/>
            <a:chExt cx="5107164" cy="4949974"/>
          </a:xfrm>
        </p:grpSpPr>
        <p:pic>
          <p:nvPicPr>
            <p:cNvPr id="10" name="Picture 9" descr="Experimental setup demonstrating depth targeted energy deposition deep inside scattering medium.">
              <a:extLst>
                <a:ext uri="{FF2B5EF4-FFF2-40B4-BE49-F238E27FC236}">
                  <a16:creationId xmlns:a16="http://schemas.microsoft.com/office/drawing/2014/main" id="{31EE464A-1571-BCEC-6FD8-6ACAC355B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6853" y="3103554"/>
              <a:ext cx="2487993" cy="996378"/>
            </a:xfrm>
            <a:prstGeom prst="rect">
              <a:avLst/>
            </a:prstGeom>
          </p:spPr>
        </p:pic>
        <p:pic>
          <p:nvPicPr>
            <p:cNvPr id="4" name="Picture 3" descr="Experimental setup demonstrating depth targeted energy deposition deep inside scattering medium.">
              <a:extLst>
                <a:ext uri="{FF2B5EF4-FFF2-40B4-BE49-F238E27FC236}">
                  <a16:creationId xmlns:a16="http://schemas.microsoft.com/office/drawing/2014/main" id="{7F98CD84-C37D-61E1-966C-744E6967B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4014" y="1264761"/>
              <a:ext cx="4517985" cy="1883890"/>
            </a:xfrm>
            <a:prstGeom prst="rect">
              <a:avLst/>
            </a:prstGeom>
          </p:spPr>
        </p:pic>
        <p:pic>
          <p:nvPicPr>
            <p:cNvPr id="6" name="Picture 5" descr="Experimental setup demonstrating depth targeted energy deposition deep inside scattering medium.">
              <a:extLst>
                <a:ext uri="{FF2B5EF4-FFF2-40B4-BE49-F238E27FC236}">
                  <a16:creationId xmlns:a16="http://schemas.microsoft.com/office/drawing/2014/main" id="{5DFFC958-5CA2-DC56-C550-A95294AD53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56"/>
            <a:stretch/>
          </p:blipFill>
          <p:spPr>
            <a:xfrm>
              <a:off x="9631679" y="4103615"/>
              <a:ext cx="2560320" cy="2111120"/>
            </a:xfrm>
            <a:prstGeom prst="rect">
              <a:avLst/>
            </a:prstGeom>
          </p:spPr>
        </p:pic>
        <p:pic>
          <p:nvPicPr>
            <p:cNvPr id="8" name="Picture 7" descr="Experimental setup demonstrating depth targeted energy deposition deep inside scattering medium.">
              <a:extLst>
                <a:ext uri="{FF2B5EF4-FFF2-40B4-BE49-F238E27FC236}">
                  <a16:creationId xmlns:a16="http://schemas.microsoft.com/office/drawing/2014/main" id="{72C0D788-1C11-A384-FE73-B71D4D3C1A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43"/>
            <a:stretch/>
          </p:blipFill>
          <p:spPr>
            <a:xfrm>
              <a:off x="7084835" y="4099932"/>
              <a:ext cx="2560320" cy="2114803"/>
            </a:xfrm>
            <a:prstGeom prst="rect">
              <a:avLst/>
            </a:prstGeom>
          </p:spPr>
        </p:pic>
        <p:sp>
          <p:nvSpPr>
            <p:cNvPr id="11" name="TextBox 10" descr="(a) Experimental setup&#10;">
              <a:extLst>
                <a:ext uri="{FF2B5EF4-FFF2-40B4-BE49-F238E27FC236}">
                  <a16:creationId xmlns:a16="http://schemas.microsoft.com/office/drawing/2014/main" id="{52225EFB-7BF3-F962-D2A3-38C6076A0397}"/>
                </a:ext>
              </a:extLst>
            </p:cNvPr>
            <p:cNvSpPr txBox="1"/>
            <p:nvPr/>
          </p:nvSpPr>
          <p:spPr>
            <a:xfrm>
              <a:off x="7084835" y="1301818"/>
              <a:ext cx="16898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(a) Experimental setup</a:t>
              </a:r>
            </a:p>
          </p:txBody>
        </p:sp>
        <p:sp>
          <p:nvSpPr>
            <p:cNvPr id="12" name="TextBox 11" descr="(b) Disordered &#10;waveguide">
              <a:extLst>
                <a:ext uri="{FF2B5EF4-FFF2-40B4-BE49-F238E27FC236}">
                  <a16:creationId xmlns:a16="http://schemas.microsoft.com/office/drawing/2014/main" id="{D4CFFC4B-8854-E9CF-D6B2-007B55E205CA}"/>
                </a:ext>
              </a:extLst>
            </p:cNvPr>
            <p:cNvSpPr txBox="1"/>
            <p:nvPr/>
          </p:nvSpPr>
          <p:spPr>
            <a:xfrm>
              <a:off x="7458000" y="3185708"/>
              <a:ext cx="11821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(b) Disordered </a:t>
              </a:r>
            </a:p>
            <a:p>
              <a:r>
                <a: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waveguide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12BDB08-CC29-3FE7-AB0C-59D6A3F636A3}"/>
                </a:ext>
              </a:extLst>
            </p:cNvPr>
            <p:cNvSpPr txBox="1"/>
            <p:nvPr/>
          </p:nvSpPr>
          <p:spPr>
            <a:xfrm>
              <a:off x="7372531" y="4005285"/>
              <a:ext cx="3561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(c)</a:t>
              </a:r>
              <a:endParaRPr lang="en-US" sz="1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6C3A36D-E651-DAEE-BA12-F810BDE2AA6A}"/>
                </a:ext>
              </a:extLst>
            </p:cNvPr>
            <p:cNvSpPr txBox="1"/>
            <p:nvPr/>
          </p:nvSpPr>
          <p:spPr>
            <a:xfrm>
              <a:off x="9919375" y="4016860"/>
              <a:ext cx="3722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(d)</a:t>
              </a:r>
              <a:endParaRPr lang="en-US" sz="1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6026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blo Palacios (3rd form the left), the graduate student from the Missouri S&amp;T group visiting the Yale group as a part of student exchange.">
            <a:extLst>
              <a:ext uri="{FF2B5EF4-FFF2-40B4-BE49-F238E27FC236}">
                <a16:creationId xmlns:a16="http://schemas.microsoft.com/office/drawing/2014/main" id="{3B70B4A1-7D9E-A628-4C39-3FBC58E75E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60" t="29673" r="21527" b="14931"/>
          <a:stretch/>
        </p:blipFill>
        <p:spPr>
          <a:xfrm>
            <a:off x="2946624" y="1366245"/>
            <a:ext cx="5161712" cy="2061831"/>
          </a:xfrm>
          <a:prstGeom prst="rect">
            <a:avLst/>
          </a:prstGeom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E9C3AA5F-05F2-4342-92D6-6EC116A33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108" y="3575498"/>
            <a:ext cx="3401486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400" dirty="0"/>
              <a:t>Hui Cao (second right) visited the Bethany Community School in Bethany, Connecticut, and participated in the GEMS (Girls Exploring Math and Science) program in June 2022.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4B7D0C-5580-45C2-B5D3-0352FAC1DBBB}"/>
              </a:ext>
            </a:extLst>
          </p:cNvPr>
          <p:cNvSpPr txBox="1"/>
          <p:nvPr/>
        </p:nvSpPr>
        <p:spPr>
          <a:xfrm>
            <a:off x="-14498" y="311291"/>
            <a:ext cx="1505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DMR 1905465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14F4D8C-0507-44C8-9197-44F32C14CB59}"/>
              </a:ext>
            </a:extLst>
          </p:cNvPr>
          <p:cNvSpPr/>
          <p:nvPr/>
        </p:nvSpPr>
        <p:spPr>
          <a:xfrm>
            <a:off x="100483" y="-27263"/>
            <a:ext cx="3003806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 Broader Impacts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3B332F7-6EDD-4E4A-8EC3-FAC439648E7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18375" y="151087"/>
            <a:ext cx="7759108" cy="56671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Wave transport via eigenchannels of complex media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293888-9B9A-4F52-848A-B96B0D67B3E9}"/>
              </a:ext>
            </a:extLst>
          </p:cNvPr>
          <p:cNvSpPr txBox="1"/>
          <p:nvPr/>
        </p:nvSpPr>
        <p:spPr>
          <a:xfrm>
            <a:off x="6684843" y="837792"/>
            <a:ext cx="25308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Hui Cao, Yale University</a:t>
            </a:r>
          </a:p>
        </p:txBody>
      </p:sp>
      <p:pic>
        <p:nvPicPr>
          <p:cNvPr id="21" name="Picture 20" descr="AY interviewed by Public Radio about joint paper https://news.stlpublicradio.org/health-science-environment/2022-05-23/missouri-s-t-researcher-is-helping-develop-laser-surgery-of-the-future">
            <a:hlinkClick r:id="rId4"/>
            <a:extLst>
              <a:ext uri="{FF2B5EF4-FFF2-40B4-BE49-F238E27FC236}">
                <a16:creationId xmlns:a16="http://schemas.microsoft.com/office/drawing/2014/main" id="{BB5B2667-01E1-61F1-C45D-04520D6A4E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239" y="981700"/>
            <a:ext cx="2487606" cy="3656615"/>
          </a:xfrm>
          <a:prstGeom prst="rect">
            <a:avLst/>
          </a:prstGeom>
        </p:spPr>
      </p:pic>
      <p:pic>
        <p:nvPicPr>
          <p:cNvPr id="31" name="Picture 30" descr="Hui Cao  visited the Bethany Community School in Bethany, Connecticut, and participated in the GEMS (Girls Exploring Math and Science) program in June 2022. &#10;">
            <a:extLst>
              <a:ext uri="{FF2B5EF4-FFF2-40B4-BE49-F238E27FC236}">
                <a16:creationId xmlns:a16="http://schemas.microsoft.com/office/drawing/2014/main" id="{F9D3675A-15B0-228C-728F-B81AA50E8FE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840" t="16903" r="27252" b="38399"/>
          <a:stretch/>
        </p:blipFill>
        <p:spPr>
          <a:xfrm rot="10800000">
            <a:off x="6396084" y="3647565"/>
            <a:ext cx="5639161" cy="2011680"/>
          </a:xfrm>
          <a:prstGeom prst="rect">
            <a:avLst/>
          </a:prstGeom>
        </p:spPr>
      </p:pic>
      <p:sp>
        <p:nvSpPr>
          <p:cNvPr id="32" name="Text Box 4" descr="&#10;">
            <a:extLst>
              <a:ext uri="{FF2B5EF4-FFF2-40B4-BE49-F238E27FC236}">
                <a16:creationId xmlns:a16="http://schemas.microsoft.com/office/drawing/2014/main" id="{0262EEAF-B895-C041-57E9-627A59DF8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2884" y="1367169"/>
            <a:ext cx="400191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400" dirty="0"/>
              <a:t>Pablo Palacios (3</a:t>
            </a:r>
            <a:r>
              <a:rPr lang="en-US" sz="1400" baseline="30000" dirty="0"/>
              <a:t>rd</a:t>
            </a:r>
            <a:r>
              <a:rPr lang="en-US" sz="1400" dirty="0"/>
              <a:t> form the left), the graduate student from the Missouri S&amp;T group visited the Yale group as a part of student exchange in July 2022.</a:t>
            </a:r>
          </a:p>
          <a:p>
            <a:pPr algn="just" eaLnBrk="1" hangingPunct="1"/>
            <a:r>
              <a:rPr lang="en-US" sz="1400" dirty="0"/>
              <a:t>Photo from left to right: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Liam Shaughnessy, Rohin McIntosh, Pablo Palacios, Hui Cao, SeungYun Han, Kyungduk Kim. </a:t>
            </a:r>
            <a:endParaRPr lang="en-US" sz="1400" dirty="0"/>
          </a:p>
          <a:p>
            <a:pPr algn="just" eaLnBrk="1" hangingPunct="1"/>
            <a:endParaRPr lang="en-US" sz="1400" dirty="0"/>
          </a:p>
        </p:txBody>
      </p:sp>
      <p:sp>
        <p:nvSpPr>
          <p:cNvPr id="33" name="Text Box 4">
            <a:extLst>
              <a:ext uri="{FF2B5EF4-FFF2-40B4-BE49-F238E27FC236}">
                <a16:creationId xmlns:a16="http://schemas.microsoft.com/office/drawing/2014/main" id="{A59E0760-4299-2858-5F43-8C79AE151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02" y="4641762"/>
            <a:ext cx="266596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400" dirty="0"/>
              <a:t>Alexey Yamilov  </a:t>
            </a:r>
            <a:r>
              <a:rPr lang="en-US" sz="1400" dirty="0">
                <a:hlinkClick r:id="rId7"/>
              </a:rPr>
              <a:t>interviewed</a:t>
            </a:r>
            <a:r>
              <a:rPr lang="en-US" sz="1400" dirty="0"/>
              <a:t> by Public Radio about joint paper on eigenchannels in 2022.</a:t>
            </a:r>
          </a:p>
        </p:txBody>
      </p:sp>
      <p:sp>
        <p:nvSpPr>
          <p:cNvPr id="34" name="Text Box 4">
            <a:extLst>
              <a:ext uri="{FF2B5EF4-FFF2-40B4-BE49-F238E27FC236}">
                <a16:creationId xmlns:a16="http://schemas.microsoft.com/office/drawing/2014/main" id="{6F27932C-6616-B858-237C-D3D2BB257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02" y="5743650"/>
            <a:ext cx="119868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400" dirty="0"/>
              <a:t>The work on deposition eigenchannels has been featured in </a:t>
            </a:r>
            <a:r>
              <a:rPr lang="en-US" sz="1400" dirty="0">
                <a:hlinkClick r:id="rId8"/>
              </a:rPr>
              <a:t>News &amp; Views</a:t>
            </a:r>
            <a:r>
              <a:rPr lang="en-US" sz="1400" dirty="0"/>
              <a:t> in Nature Physics magazine: “Optical energy on demand,”  O. S. Ojambati, Nat. Phys. 18, 227 (2022)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6305948-C002-2A06-208B-420565F79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484" y="914464"/>
            <a:ext cx="2701746" cy="4490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5C44E21-195D-C9B9-93DA-F509981EC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67449" y="1309290"/>
            <a:ext cx="9273286" cy="21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2356924-61AD-B536-6F4E-6E08B8FE0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67449" y="3561430"/>
            <a:ext cx="9273286" cy="21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977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4790</TotalTime>
  <Words>373</Words>
  <Application>Microsoft Office PowerPoint</Application>
  <PresentationFormat>Widescreen</PresentationFormat>
  <Paragraphs>25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Sitka Subheading</vt:lpstr>
      <vt:lpstr>Times New Roman</vt:lpstr>
      <vt:lpstr>Wingdings</vt:lpstr>
      <vt:lpstr>Office Theme</vt:lpstr>
      <vt:lpstr>Wave transport via eigenchannels of complex media</vt:lpstr>
      <vt:lpstr>Wave transport via eigenchannels of complex media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TD</dc:creator>
  <cp:lastModifiedBy>Schneider, Jamison T</cp:lastModifiedBy>
  <cp:revision>294</cp:revision>
  <cp:lastPrinted>2018-03-20T12:31:18Z</cp:lastPrinted>
  <dcterms:created xsi:type="dcterms:W3CDTF">2017-10-05T17:34:54Z</dcterms:created>
  <dcterms:modified xsi:type="dcterms:W3CDTF">2023-03-22T18:16:25Z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cfa47d4e-a3d4-4ef9-9894-d74f348a979f</vt:lpwstr>
  </property>
  <property fmtid="{D5CDD505-2E9C-101B-9397-08002B2CF9AE}" pid="3" name="ContainsCUI">
    <vt:lpwstr>No</vt:lpwstr>
  </property>
</Properties>
</file>