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387" r:id="rId2"/>
    <p:sldId id="388" r:id="rId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388" autoAdjust="0"/>
  </p:normalViewPr>
  <p:slideViewPr>
    <p:cSldViewPr snapToGrid="0" snapToObjects="1">
      <p:cViewPr varScale="1">
        <p:scale>
          <a:sx n="48" d="100"/>
          <a:sy n="48" d="100"/>
        </p:scale>
        <p:origin x="44" y="2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6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68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C270F000-4314-7F6A-FF8A-FB5DE15504F6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B65D6F65-5157-F1E8-B61B-07D3C242C5BF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4F198BD0-5FEF-6BED-EA4A-5879EDA49F32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13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CFB9B24F-0E94-6285-4F88-FE2DEDB97FC9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76821975-9BA2-F591-0C15-538DCAE8E3AB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dcu.be/cFP7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41567-022-01509-y" TargetMode="External"/><Relationship Id="rId3" Type="http://schemas.openxmlformats.org/officeDocument/2006/relationships/image" Target="../media/image8.jpg"/><Relationship Id="rId7" Type="http://schemas.openxmlformats.org/officeDocument/2006/relationships/hyperlink" Target="AY%20interviewed%20by%20Public%20Radio%20about%20joint%20paper%20https:/news.stlpublicradio.org/health-science-environment/2022-05-23/missouri-s-t-researcher-is-helping-develop-laser-surgery-of-the-futur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hyperlink" Target="https://news.stlpublicradio.org/health-science-environment/2022-05-23/missouri-s-t-researcher-is-helping-develop-laser-surgery-of-the-futu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5F67-D43C-4406-A78E-D20527F1F1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87900" y="150813"/>
            <a:ext cx="7404100" cy="56673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transport via eigenchannels of complex media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6953-0DFC-4F49-9298-E739FD3F2CFC}"/>
              </a:ext>
            </a:extLst>
          </p:cNvPr>
          <p:cNvSpPr txBox="1"/>
          <p:nvPr/>
        </p:nvSpPr>
        <p:spPr>
          <a:xfrm>
            <a:off x="100483" y="327904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 1905442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F1C4C-66FF-4C4C-A15E-FBB5BE953C6F}"/>
              </a:ext>
            </a:extLst>
          </p:cNvPr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Intellectual Merit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6A9296-2844-4E28-A508-770A45A2E9C0}"/>
              </a:ext>
            </a:extLst>
          </p:cNvPr>
          <p:cNvSpPr txBox="1"/>
          <p:nvPr/>
        </p:nvSpPr>
        <p:spPr>
          <a:xfrm>
            <a:off x="5311915" y="838958"/>
            <a:ext cx="6789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Alexey G. Yamilov, Missouri University of Science and Technology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8">
            <a:extLst>
              <a:ext uri="{FF2B5EF4-FFF2-40B4-BE49-F238E27FC236}">
                <a16:creationId xmlns:a16="http://schemas.microsoft.com/office/drawing/2014/main" id="{1ECF6B61-63FD-47EF-B775-0F2DBA9A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497" y="1832348"/>
            <a:ext cx="642742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collaborative research between Hui Cao’s experimental group at Yale University and Alexey Yamilov theory group at Missouri S&amp;T is to study energy delivery deep into a diffusive system.</a:t>
            </a:r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We developed a new systematic approach to concentrate the incident electromagnetic energy to a target of arbitrary size at any depth inside a strongly scattering medium [panel (a)] via the deposition eigenchannels.</a:t>
            </a:r>
            <a:endParaRPr lang="en-US" sz="1000" dirty="0"/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Panel (b) shows scanning electron microscope image of the on-chip disordered waveguide, where the light is wavefront-shaped to enhance intensity in one of the four regions R</a:t>
            </a:r>
            <a:r>
              <a:rPr lang="en-US" sz="1400" baseline="-25000" dirty="0"/>
              <a:t>1</a:t>
            </a:r>
            <a:r>
              <a:rPr lang="en-US" sz="1400" dirty="0"/>
              <a:t>-R</a:t>
            </a:r>
            <a:r>
              <a:rPr lang="en-US" sz="1400" baseline="-25000" dirty="0"/>
              <a:t>4</a:t>
            </a:r>
            <a:r>
              <a:rPr lang="en-US" sz="1400" dirty="0"/>
              <a:t> inside the diffusive medium. </a:t>
            </a:r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Distinct depth profiles of high- and low-deposition eigenchannels are measured experimentally, and agree with the theoretical predictions, as shown for two regions R</a:t>
            </a:r>
            <a:r>
              <a:rPr lang="en-US" sz="1400" baseline="-25000" dirty="0"/>
              <a:t>1</a:t>
            </a:r>
            <a:r>
              <a:rPr lang="en-US" sz="1400" dirty="0"/>
              <a:t> and R</a:t>
            </a:r>
            <a:r>
              <a:rPr lang="en-US" sz="1400" baseline="-25000" dirty="0"/>
              <a:t>2</a:t>
            </a:r>
            <a:r>
              <a:rPr lang="en-US" sz="1400" dirty="0"/>
              <a:t> in panels (c,d) respectively.</a:t>
            </a:r>
          </a:p>
          <a:p>
            <a:pPr indent="452438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Joint </a:t>
            </a:r>
            <a:r>
              <a:rPr lang="en-US" sz="1400" dirty="0">
                <a:hlinkClick r:id="rId3"/>
              </a:rPr>
              <a:t>publication</a:t>
            </a:r>
            <a:r>
              <a:rPr lang="en-US" sz="1400" dirty="0"/>
              <a:t>: Nicholas Bender, Alexey Yamilov, Arthur Goetschy, Hasan Yilmaz, Chia Wei Hsu, and Hui Cao, ‘‘Depth-Targeted Energy Deposition Deep Inside Scattering Media,” Nature Physics 18, 309 (2022)</a:t>
            </a:r>
          </a:p>
        </p:txBody>
      </p:sp>
      <p:grpSp>
        <p:nvGrpSpPr>
          <p:cNvPr id="15" name="Group 14" descr="Experimental setup demonstrating depth targeted energy deposition deep inside scattering medium.">
            <a:extLst>
              <a:ext uri="{FF2B5EF4-FFF2-40B4-BE49-F238E27FC236}">
                <a16:creationId xmlns:a16="http://schemas.microsoft.com/office/drawing/2014/main" id="{AAB7DA72-724B-A940-3AD4-82E12C6FEB30}"/>
              </a:ext>
            </a:extLst>
          </p:cNvPr>
          <p:cNvGrpSpPr/>
          <p:nvPr/>
        </p:nvGrpSpPr>
        <p:grpSpPr>
          <a:xfrm>
            <a:off x="204751" y="1146735"/>
            <a:ext cx="5120640" cy="4953657"/>
            <a:chOff x="7084835" y="1264761"/>
            <a:chExt cx="5120640" cy="4953657"/>
          </a:xfrm>
        </p:grpSpPr>
        <p:pic>
          <p:nvPicPr>
            <p:cNvPr id="10" name="Picture 9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31EE464A-1571-BCEC-6FD8-6ACAC355B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6853" y="3103554"/>
              <a:ext cx="2487993" cy="996378"/>
            </a:xfrm>
            <a:prstGeom prst="rect">
              <a:avLst/>
            </a:prstGeom>
          </p:spPr>
        </p:pic>
        <p:pic>
          <p:nvPicPr>
            <p:cNvPr id="4" name="Picture 3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7F98CD84-C37D-61E1-966C-744E6967B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014" y="1264761"/>
              <a:ext cx="4517985" cy="1883890"/>
            </a:xfrm>
            <a:prstGeom prst="rect">
              <a:avLst/>
            </a:prstGeom>
          </p:spPr>
        </p:pic>
        <p:pic>
          <p:nvPicPr>
            <p:cNvPr id="6" name="Picture 5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5DFFC958-5CA2-DC56-C550-A95294AD5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56"/>
            <a:stretch/>
          </p:blipFill>
          <p:spPr>
            <a:xfrm>
              <a:off x="9645155" y="4103615"/>
              <a:ext cx="2560320" cy="2111120"/>
            </a:xfrm>
            <a:prstGeom prst="rect">
              <a:avLst/>
            </a:prstGeom>
          </p:spPr>
        </p:pic>
        <p:pic>
          <p:nvPicPr>
            <p:cNvPr id="8" name="Picture 7" descr="Experimental setup demonstrating depth targeted energy deposition deep inside scattering medium.">
              <a:extLst>
                <a:ext uri="{FF2B5EF4-FFF2-40B4-BE49-F238E27FC236}">
                  <a16:creationId xmlns:a16="http://schemas.microsoft.com/office/drawing/2014/main" id="{72C0D788-1C11-A384-FE73-B71D4D3C1A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43"/>
            <a:stretch/>
          </p:blipFill>
          <p:spPr>
            <a:xfrm>
              <a:off x="7084835" y="4103615"/>
              <a:ext cx="2560320" cy="2114803"/>
            </a:xfrm>
            <a:prstGeom prst="rect">
              <a:avLst/>
            </a:prstGeom>
          </p:spPr>
        </p:pic>
        <p:sp>
          <p:nvSpPr>
            <p:cNvPr id="11" name="TextBox 10" descr="(a) Experimental setup&#10;">
              <a:extLst>
                <a:ext uri="{FF2B5EF4-FFF2-40B4-BE49-F238E27FC236}">
                  <a16:creationId xmlns:a16="http://schemas.microsoft.com/office/drawing/2014/main" id="{52225EFB-7BF3-F962-D2A3-38C6076A0397}"/>
                </a:ext>
              </a:extLst>
            </p:cNvPr>
            <p:cNvSpPr txBox="1"/>
            <p:nvPr/>
          </p:nvSpPr>
          <p:spPr>
            <a:xfrm>
              <a:off x="7084835" y="1301818"/>
              <a:ext cx="16898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Experimental setup</a:t>
              </a:r>
            </a:p>
          </p:txBody>
        </p:sp>
        <p:sp>
          <p:nvSpPr>
            <p:cNvPr id="12" name="TextBox 11" descr="(b) Disordered &#10;waveguide">
              <a:extLst>
                <a:ext uri="{FF2B5EF4-FFF2-40B4-BE49-F238E27FC236}">
                  <a16:creationId xmlns:a16="http://schemas.microsoft.com/office/drawing/2014/main" id="{D4CFFC4B-8854-E9CF-D6B2-007B55E205CA}"/>
                </a:ext>
              </a:extLst>
            </p:cNvPr>
            <p:cNvSpPr txBox="1"/>
            <p:nvPr/>
          </p:nvSpPr>
          <p:spPr>
            <a:xfrm>
              <a:off x="7458000" y="3185708"/>
              <a:ext cx="11821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Disordered </a:t>
              </a:r>
            </a:p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waveguide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2BDB08-CC29-3FE7-AB0C-59D6A3F636A3}"/>
                </a:ext>
              </a:extLst>
            </p:cNvPr>
            <p:cNvSpPr txBox="1"/>
            <p:nvPr/>
          </p:nvSpPr>
          <p:spPr>
            <a:xfrm>
              <a:off x="7372531" y="4005285"/>
              <a:ext cx="3561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C3A36D-E651-DAEE-BA12-F810BDE2AA6A}"/>
                </a:ext>
              </a:extLst>
            </p:cNvPr>
            <p:cNvSpPr txBox="1"/>
            <p:nvPr/>
          </p:nvSpPr>
          <p:spPr>
            <a:xfrm>
              <a:off x="9919375" y="4016860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  <a:endParaRPr 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ablo Palacios (3rd form the left), the graduate student from the Missouri S&amp;T group visiting the Yale group as a part of student exchange.">
            <a:extLst>
              <a:ext uri="{FF2B5EF4-FFF2-40B4-BE49-F238E27FC236}">
                <a16:creationId xmlns:a16="http://schemas.microsoft.com/office/drawing/2014/main" id="{3B70B4A1-7D9E-A628-4C39-3FBC58E75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60" t="29673" r="21527" b="14931"/>
          <a:stretch/>
        </p:blipFill>
        <p:spPr>
          <a:xfrm>
            <a:off x="2946624" y="1366245"/>
            <a:ext cx="5161712" cy="2061831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E9C3AA5F-05F2-4342-92D6-6EC116A33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108" y="3575498"/>
            <a:ext cx="340148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Hui Cao (second right) visited the Bethany Community School in Bethany, Connecticut, and participated in the GEMS (Girls Exploring Math and Science) program in June 2022.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4B7D0C-5580-45C2-B5D3-0352FAC1DBBB}"/>
              </a:ext>
            </a:extLst>
          </p:cNvPr>
          <p:cNvSpPr txBox="1"/>
          <p:nvPr/>
        </p:nvSpPr>
        <p:spPr>
          <a:xfrm>
            <a:off x="-14498" y="311291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DMR 1905442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4F4D8C-0507-44C8-9197-44F32C14CB59}"/>
              </a:ext>
            </a:extLst>
          </p:cNvPr>
          <p:cNvSpPr/>
          <p:nvPr/>
        </p:nvSpPr>
        <p:spPr>
          <a:xfrm>
            <a:off x="100483" y="-27263"/>
            <a:ext cx="3003806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 Broader Impacts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3B332F7-6EDD-4E4A-8EC3-FAC439648E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8375" y="151087"/>
            <a:ext cx="7759108" cy="566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Wave transport via eigenchannels of complex media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293888-9B9A-4F52-848A-B96B0D67B3E9}"/>
              </a:ext>
            </a:extLst>
          </p:cNvPr>
          <p:cNvSpPr txBox="1"/>
          <p:nvPr/>
        </p:nvSpPr>
        <p:spPr>
          <a:xfrm>
            <a:off x="5077176" y="845156"/>
            <a:ext cx="6789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Alexey G. Yamilov, Missouri University of Science and Technology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Y interviewed by Public Radio about joint paper https://news.stlpublicradio.org/health-science-environment/2022-05-23/missouri-s-t-researcher-is-helping-develop-laser-surgery-of-the-future">
            <a:hlinkClick r:id="rId4"/>
            <a:extLst>
              <a:ext uri="{FF2B5EF4-FFF2-40B4-BE49-F238E27FC236}">
                <a16:creationId xmlns:a16="http://schemas.microsoft.com/office/drawing/2014/main" id="{BB5B2667-01E1-61F1-C45D-04520D6A4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3" y="981700"/>
            <a:ext cx="2487606" cy="3656615"/>
          </a:xfrm>
          <a:prstGeom prst="rect">
            <a:avLst/>
          </a:prstGeom>
        </p:spPr>
      </p:pic>
      <p:pic>
        <p:nvPicPr>
          <p:cNvPr id="31" name="Picture 30" descr="Hui Cao  visited the Bethany Community School in Bethany, Connecticut, and participated in the GEMS (Girls Exploring Math and Science) program in June 2022. &#10;">
            <a:extLst>
              <a:ext uri="{FF2B5EF4-FFF2-40B4-BE49-F238E27FC236}">
                <a16:creationId xmlns:a16="http://schemas.microsoft.com/office/drawing/2014/main" id="{F9D3675A-15B0-228C-728F-B81AA50E8F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40" t="16903" r="27252" b="38399"/>
          <a:stretch/>
        </p:blipFill>
        <p:spPr>
          <a:xfrm rot="10800000">
            <a:off x="6396084" y="3647565"/>
            <a:ext cx="5639161" cy="2011680"/>
          </a:xfrm>
          <a:prstGeom prst="rect">
            <a:avLst/>
          </a:prstGeom>
        </p:spPr>
      </p:pic>
      <p:sp>
        <p:nvSpPr>
          <p:cNvPr id="32" name="Text Box 4" descr="&#10;">
            <a:extLst>
              <a:ext uri="{FF2B5EF4-FFF2-40B4-BE49-F238E27FC236}">
                <a16:creationId xmlns:a16="http://schemas.microsoft.com/office/drawing/2014/main" id="{0262EEAF-B895-C041-57E9-627A59DF8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2884" y="1367169"/>
            <a:ext cx="400191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Pablo Palacios (3</a:t>
            </a:r>
            <a:r>
              <a:rPr lang="en-US" sz="1400" baseline="30000" dirty="0"/>
              <a:t>rd</a:t>
            </a:r>
            <a:r>
              <a:rPr lang="en-US" sz="1400" dirty="0"/>
              <a:t> form the left), the graduate student from the Missouri S&amp;T group visited the Yale group as a part of student exchange in July 2022.</a:t>
            </a:r>
          </a:p>
          <a:p>
            <a:pPr algn="just" eaLnBrk="1" hangingPunct="1"/>
            <a:r>
              <a:rPr lang="en-US" sz="1400" dirty="0"/>
              <a:t>Photo from left to right: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Liam Shaughnessy, Rohin McIntosh, Pablo Palacios, Hui Cao, SeungYun Han, Kyungduk Kim. </a:t>
            </a:r>
            <a:endParaRPr lang="en-US" sz="1400" dirty="0"/>
          </a:p>
          <a:p>
            <a:pPr algn="just" eaLnBrk="1" hangingPunct="1"/>
            <a:endParaRPr lang="en-US" sz="14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A59E0760-4299-2858-5F43-8C79AE15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02" y="4641762"/>
            <a:ext cx="266596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Alexey Yamilov  </a:t>
            </a:r>
            <a:r>
              <a:rPr lang="en-US" sz="1400" dirty="0">
                <a:hlinkClick r:id="rId7"/>
              </a:rPr>
              <a:t>interviewed</a:t>
            </a:r>
            <a:r>
              <a:rPr lang="en-US" sz="1400" dirty="0"/>
              <a:t> by Public Radio about joint paper on eigenchannels in 2022.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6F27932C-6616-B858-237C-D3D2BB25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02" y="5743650"/>
            <a:ext cx="11986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/>
              <a:t>The work on deposition eigenchannels has been featured in </a:t>
            </a:r>
            <a:r>
              <a:rPr lang="en-US" sz="1400" dirty="0">
                <a:hlinkClick r:id="rId8"/>
              </a:rPr>
              <a:t>News &amp; Views</a:t>
            </a:r>
            <a:r>
              <a:rPr lang="en-US" sz="1400" dirty="0"/>
              <a:t> in Nature Physics magazine: “Optical energy on demand,”  O. S. Ojambati, Nat. Phys. 18, 227 (2022)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305948-C002-2A06-208B-420565F79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0484" y="914464"/>
            <a:ext cx="2701746" cy="4490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C44E21-195D-C9B9-93DA-F509981E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7449" y="1309290"/>
            <a:ext cx="9273286" cy="21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356924-61AD-B536-6F4E-6E08B8FE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7449" y="3561430"/>
            <a:ext cx="9273286" cy="2175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7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</TotalTime>
  <Words>385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Sitka Subheading</vt:lpstr>
      <vt:lpstr>Times New Roman</vt:lpstr>
      <vt:lpstr>verdana</vt:lpstr>
      <vt:lpstr>Wingdings</vt:lpstr>
      <vt:lpstr>Office Theme</vt:lpstr>
      <vt:lpstr>Wave transport via eigenchannels of complex media</vt:lpstr>
      <vt:lpstr>Wave transport via eigenchannels of complex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Schneider, Jamison T</cp:lastModifiedBy>
  <cp:revision>294</cp:revision>
  <cp:lastPrinted>2018-03-20T12:31:18Z</cp:lastPrinted>
  <dcterms:created xsi:type="dcterms:W3CDTF">2017-10-05T17:34:54Z</dcterms:created>
  <dcterms:modified xsi:type="dcterms:W3CDTF">2023-03-22T18:13:19Z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89b5db49-3e5c-4ac3-b234-2364a07b2bd2</vt:lpwstr>
  </property>
  <property fmtid="{D5CDD505-2E9C-101B-9397-08002B2CF9AE}" pid="3" name="ContainsCUI">
    <vt:lpwstr>No</vt:lpwstr>
  </property>
</Properties>
</file>