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
  </p:notesMasterIdLst>
  <p:handoutMasterIdLst>
    <p:handoutMasterId r:id="rId5"/>
  </p:handoutMasterIdLst>
  <p:sldIdLst>
    <p:sldId id="387" r:id="rId2"/>
    <p:sldId id="388" r:id="rId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00"/>
    <a:srgbClr val="CFA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40" autoAdjust="0"/>
    <p:restoredTop sz="95097" autoAdjust="0"/>
  </p:normalViewPr>
  <p:slideViewPr>
    <p:cSldViewPr snapToGrid="0" snapToObjects="1">
      <p:cViewPr varScale="1">
        <p:scale>
          <a:sx n="79" d="100"/>
          <a:sy n="79" d="100"/>
        </p:scale>
        <p:origin x="1133" y="235"/>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40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handoutMaster" Target="handoutMasters/handoutMaster1.xml"/><Relationship Id="rId4" Type="http://schemas.openxmlformats.org/officeDocument/2006/relationships/notesMaster" Target="notesMasters/notes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0CAD82-A0C8-4D0A-ABD4-C7506DA867C4}"/>
              </a:ext>
            </a:extLst>
          </p:cNvPr>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30B8966-CA86-4F8B-A1DC-E4B27EA05F1C}"/>
              </a:ext>
            </a:extLst>
          </p:cNvPr>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0C772AFE-C766-4234-802D-4743A0E558C8}" type="datetimeFigureOut">
              <a:rPr lang="en-US" smtClean="0"/>
              <a:t>3/22/2023</a:t>
            </a:fld>
            <a:endParaRPr lang="en-US" dirty="0"/>
          </a:p>
        </p:txBody>
      </p:sp>
      <p:sp>
        <p:nvSpPr>
          <p:cNvPr id="4" name="Footer Placeholder 3">
            <a:extLst>
              <a:ext uri="{FF2B5EF4-FFF2-40B4-BE49-F238E27FC236}">
                <a16:creationId xmlns:a16="http://schemas.microsoft.com/office/drawing/2014/main" id="{2CF46503-97A3-4D9E-9B73-906CF497EAD5}"/>
              </a:ext>
            </a:extLst>
          </p:cNvPr>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6424FD7-5E8B-4800-B492-5643BF03B6C9}"/>
              </a:ext>
            </a:extLst>
          </p:cNvPr>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C91CB36C-FB73-4403-8335-B2E006F35C81}" type="slidenum">
              <a:rPr lang="en-US" smtClean="0"/>
              <a:t>‹#›</a:t>
            </a:fld>
            <a:endParaRPr lang="en-US" dirty="0"/>
          </a:p>
        </p:txBody>
      </p:sp>
    </p:spTree>
    <p:extLst>
      <p:ext uri="{BB962C8B-B14F-4D97-AF65-F5344CB8AC3E}">
        <p14:creationId xmlns:p14="http://schemas.microsoft.com/office/powerpoint/2010/main" val="2958927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18FB3966-F140-43F2-BB90-69495BF7B5CD}" type="datetimeFigureOut">
              <a:rPr lang="en-US" smtClean="0"/>
              <a:t>3/22/2023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17D0DCA-A90A-4D9A-9651-03AC7085FB63}" type="slidenum">
              <a:rPr lang="en-US" smtClean="0"/>
              <a:t>‹#›</a:t>
            </a:fld>
            <a:endParaRPr lang="en-US" dirty="0"/>
          </a:p>
        </p:txBody>
      </p:sp>
    </p:spTree>
    <p:extLst>
      <p:ext uri="{BB962C8B-B14F-4D97-AF65-F5344CB8AC3E}">
        <p14:creationId xmlns:p14="http://schemas.microsoft.com/office/powerpoint/2010/main" val="405482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2000"/>
            </a:lvl1pPr>
          </a:lstStyle>
          <a:p>
            <a:fld id="{A3C91C77-9858-7D47-A426-16DA4062646D}" type="slidenum">
              <a:rPr lang="en-US" smtClean="0"/>
              <a:pPr/>
              <a:t>‹#›</a:t>
            </a:fld>
            <a:endParaRPr lang="en-US" dirty="0"/>
          </a:p>
        </p:txBody>
      </p:sp>
      <p:sp>
        <p:nvSpPr>
          <p:cNvPr id="7" name="hcSlideMaster.Title SlideHeader">
            <a:extLst>
              <a:ext uri="{FF2B5EF4-FFF2-40B4-BE49-F238E27FC236}">
                <a16:creationId xmlns:a16="http://schemas.microsoft.com/office/drawing/2014/main" id="{3DA2CCD3-95CE-92EC-CC15-A7B9724A8C86}"/>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Title SlideHeader">
            <a:extLst>
              <a:ext uri="{FF2B5EF4-FFF2-40B4-BE49-F238E27FC236}">
                <a16:creationId xmlns:a16="http://schemas.microsoft.com/office/drawing/2014/main" id="{6613779C-DC2F-2CD6-EDF1-9390FDB5219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44680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217051" cy="805955"/>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26" y="6272178"/>
              <a:ext cx="2200675" cy="547540"/>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640136" y="6470393"/>
              <a:ext cx="4693357" cy="230832"/>
            </a:xfrm>
            <a:prstGeom prst="rect">
              <a:avLst/>
            </a:prstGeom>
            <a:noFill/>
          </p:spPr>
          <p:txBody>
            <a:bodyPr wrap="square" lIns="91440" tIns="45720" rIns="91440" bIns="45720">
              <a:spAutoFit/>
            </a:bodyPr>
            <a:lstStyle/>
            <a:p>
              <a:pPr algn="ctr"/>
              <a:r>
                <a:rPr lang="en-US" sz="900" b="0" i="1" dirty="0">
                  <a:ln w="0"/>
                  <a:solidFill>
                    <a:schemeClr val="accent1"/>
                  </a:solidFill>
                  <a:effectLst/>
                  <a:latin typeface="Arial" panose="020B0604020202020204" pitchFamily="34" charset="0"/>
                  <a:cs typeface="Arial" panose="020B0604020202020204" pitchFamily="34" charset="0"/>
                </a:rPr>
                <a:t>Where Materials Begin and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80999"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5D4ECD3F-7969-485E-B278-53AC0106BB8A}"/>
              </a:ext>
            </a:extLst>
          </p:cNvPr>
          <p:cNvGrpSpPr/>
          <p:nvPr userDrawn="1"/>
        </p:nvGrpSpPr>
        <p:grpSpPr>
          <a:xfrm>
            <a:off x="4707584" y="807282"/>
            <a:ext cx="7484416" cy="444970"/>
            <a:chOff x="4707584" y="910048"/>
            <a:chExt cx="7484416" cy="444970"/>
          </a:xfrm>
          <a:solidFill>
            <a:schemeClr val="accent4">
              <a:lumMod val="40000"/>
              <a:lumOff val="60000"/>
            </a:schemeClr>
          </a:solidFill>
        </p:grpSpPr>
        <p:sp>
          <p:nvSpPr>
            <p:cNvPr id="21" name="Rectangle 20">
              <a:extLst>
                <a:ext uri="{FF2B5EF4-FFF2-40B4-BE49-F238E27FC236}">
                  <a16:creationId xmlns:a16="http://schemas.microsoft.com/office/drawing/2014/main" id="{025E91AE-8319-479A-ADB1-63FB2919E1FE}"/>
                </a:ext>
              </a:extLst>
            </p:cNvPr>
            <p:cNvSpPr/>
            <p:nvPr/>
          </p:nvSpPr>
          <p:spPr>
            <a:xfrm>
              <a:off x="5164853" y="910048"/>
              <a:ext cx="7027147" cy="444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F552B3A4-7B10-43CC-A171-543453CE49FF}"/>
                </a:ext>
              </a:extLst>
            </p:cNvPr>
            <p:cNvSpPr/>
            <p:nvPr/>
          </p:nvSpPr>
          <p:spPr>
            <a:xfrm rot="10800000">
              <a:off x="4707584" y="910048"/>
              <a:ext cx="457269" cy="44497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hcSlideMaster.Title and ContentHeader">
            <a:extLst>
              <a:ext uri="{FF2B5EF4-FFF2-40B4-BE49-F238E27FC236}">
                <a16:creationId xmlns:a16="http://schemas.microsoft.com/office/drawing/2014/main" id="{D30577FC-1D62-E9C7-021C-CB8414AD5AB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07707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TITUS">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217051" cy="805955"/>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26" y="6272178"/>
              <a:ext cx="2200675" cy="547540"/>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640136" y="6470393"/>
              <a:ext cx="4693357" cy="230832"/>
            </a:xfrm>
            <a:prstGeom prst="rect">
              <a:avLst/>
            </a:prstGeom>
            <a:noFill/>
          </p:spPr>
          <p:txBody>
            <a:bodyPr wrap="square" lIns="91440" tIns="45720" rIns="91440" bIns="45720">
              <a:spAutoFit/>
            </a:bodyPr>
            <a:lstStyle/>
            <a:p>
              <a:pPr algn="ctr"/>
              <a:r>
                <a:rPr lang="en-US" sz="900" b="0" i="1" dirty="0">
                  <a:ln w="0"/>
                  <a:solidFill>
                    <a:schemeClr val="accent1"/>
                  </a:solidFill>
                  <a:effectLst/>
                  <a:latin typeface="Arial" panose="020B0604020202020204" pitchFamily="34" charset="0"/>
                  <a:cs typeface="Arial" panose="020B0604020202020204" pitchFamily="34" charset="0"/>
                </a:rPr>
                <a:t>Where Materials Begin and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80999"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5D4ECD3F-7969-485E-B278-53AC0106BB8A}"/>
              </a:ext>
            </a:extLst>
          </p:cNvPr>
          <p:cNvGrpSpPr/>
          <p:nvPr userDrawn="1"/>
        </p:nvGrpSpPr>
        <p:grpSpPr>
          <a:xfrm>
            <a:off x="4707584" y="807282"/>
            <a:ext cx="7484416" cy="444970"/>
            <a:chOff x="4707584" y="910048"/>
            <a:chExt cx="7484416" cy="444970"/>
          </a:xfrm>
          <a:solidFill>
            <a:schemeClr val="accent4">
              <a:lumMod val="40000"/>
              <a:lumOff val="60000"/>
            </a:schemeClr>
          </a:solidFill>
        </p:grpSpPr>
        <p:sp>
          <p:nvSpPr>
            <p:cNvPr id="21" name="Rectangle 20">
              <a:extLst>
                <a:ext uri="{FF2B5EF4-FFF2-40B4-BE49-F238E27FC236}">
                  <a16:creationId xmlns:a16="http://schemas.microsoft.com/office/drawing/2014/main" id="{025E91AE-8319-479A-ADB1-63FB2919E1FE}"/>
                </a:ext>
              </a:extLst>
            </p:cNvPr>
            <p:cNvSpPr/>
            <p:nvPr/>
          </p:nvSpPr>
          <p:spPr>
            <a:xfrm>
              <a:off x="5164853" y="910048"/>
              <a:ext cx="7027147" cy="444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F552B3A4-7B10-43CC-A171-543453CE49FF}"/>
                </a:ext>
              </a:extLst>
            </p:cNvPr>
            <p:cNvSpPr/>
            <p:nvPr/>
          </p:nvSpPr>
          <p:spPr>
            <a:xfrm rot="10800000">
              <a:off x="4707584" y="910048"/>
              <a:ext cx="457269" cy="44497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60750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4515" y="152008"/>
            <a:ext cx="10962967" cy="566719"/>
          </a:xfrm>
        </p:spPr>
        <p:txBody>
          <a:bodyPr>
            <a:normAutofit/>
          </a:bodyPr>
          <a:lstStyle>
            <a:lvl1pPr algn="ctr">
              <a:defRPr sz="2800" b="0">
                <a:solidFill>
                  <a:srgbClr val="C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14514" y="1211301"/>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163799"/>
            <a:ext cx="12192000" cy="733878"/>
            <a:chOff x="0" y="6163799"/>
            <a:chExt cx="12192000" cy="733878"/>
          </a:xfrm>
        </p:grpSpPr>
        <p:sp>
          <p:nvSpPr>
            <p:cNvPr id="9" name="Rectangle 8">
              <a:extLst>
                <a:ext uri="{FF2B5EF4-FFF2-40B4-BE49-F238E27FC236}">
                  <a16:creationId xmlns:a16="http://schemas.microsoft.com/office/drawing/2014/main" id="{CB81B90C-32BC-4424-9FC3-8820F4F831FD}"/>
                </a:ext>
              </a:extLst>
            </p:cNvPr>
            <p:cNvSpPr/>
            <p:nvPr/>
          </p:nvSpPr>
          <p:spPr>
            <a:xfrm>
              <a:off x="0" y="6163799"/>
              <a:ext cx="12192000" cy="733878"/>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694" y="6201502"/>
              <a:ext cx="2445810" cy="608531"/>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921219" y="6374350"/>
              <a:ext cx="4693357" cy="369332"/>
            </a:xfrm>
            <a:prstGeom prst="rect">
              <a:avLst/>
            </a:prstGeom>
            <a:noFill/>
          </p:spPr>
          <p:txBody>
            <a:bodyPr wrap="square" lIns="91440" tIns="45720" rIns="91440" bIns="45720">
              <a:spAutoFit/>
            </a:bodyPr>
            <a:lstStyle/>
            <a:p>
              <a:pPr algn="ct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Where Materials Begin &amp;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50381" y="6201502"/>
              <a:ext cx="647112" cy="65072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52E7C3-15CD-4B7F-B5C0-8618139B0E1C}" type="slidenum">
              <a:rPr lang="en-US" sz="2000" smtClean="0">
                <a:solidFill>
                  <a:schemeClr val="tx1"/>
                </a:solidFill>
              </a:rPr>
              <a:t>‹#›</a:t>
            </a:fld>
            <a:endParaRPr lang="en-US" sz="2000" dirty="0">
              <a:solidFill>
                <a:schemeClr val="tx1"/>
              </a:solidFill>
            </a:endParaRPr>
          </a:p>
        </p:txBody>
      </p:sp>
      <p:sp>
        <p:nvSpPr>
          <p:cNvPr id="15" name="TextBox 14">
            <a:extLst>
              <a:ext uri="{FF2B5EF4-FFF2-40B4-BE49-F238E27FC236}">
                <a16:creationId xmlns:a16="http://schemas.microsoft.com/office/drawing/2014/main" id="{DC6F2311-A370-47F6-8671-AADFADC6F053}"/>
              </a:ext>
            </a:extLst>
          </p:cNvPr>
          <p:cNvSpPr txBox="1"/>
          <p:nvPr userDrawn="1"/>
        </p:nvSpPr>
        <p:spPr>
          <a:xfrm>
            <a:off x="25052" y="-3562"/>
            <a:ext cx="12192000" cy="131031"/>
          </a:xfrm>
          <a:prstGeom prst="rect">
            <a:avLst/>
          </a:prstGeom>
          <a:gradFill>
            <a:gsLst>
              <a:gs pos="0">
                <a:schemeClr val="accent6"/>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00" dirty="0"/>
          </a:p>
        </p:txBody>
      </p:sp>
      <p:sp>
        <p:nvSpPr>
          <p:cNvPr id="7" name="hcSlideMaster.1_Title and ContentHeader">
            <a:extLst>
              <a:ext uri="{FF2B5EF4-FFF2-40B4-BE49-F238E27FC236}">
                <a16:creationId xmlns:a16="http://schemas.microsoft.com/office/drawing/2014/main" id="{4E9A6F27-B524-E111-B225-EBC80B7D290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9430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C91C77-9858-7D47-A426-16DA4062646D}" type="slidenum">
              <a:rPr lang="en-US" smtClean="0"/>
              <a:t>‹#›</a:t>
            </a:fld>
            <a:endParaRPr lang="en-US" dirty="0"/>
          </a:p>
        </p:txBody>
      </p:sp>
      <p:sp>
        <p:nvSpPr>
          <p:cNvPr id="5" name="hcSlideMaster.BlankHeader">
            <a:extLst>
              <a:ext uri="{FF2B5EF4-FFF2-40B4-BE49-F238E27FC236}">
                <a16:creationId xmlns:a16="http://schemas.microsoft.com/office/drawing/2014/main" id="{B223E3D1-E062-8D68-0710-77364895D09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931807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FBA00-CEC0-FF45-A57B-8470651015F1}" type="datetimeFigureOut">
              <a:rPr lang="en-US" smtClean="0"/>
              <a:t>3/22/2023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91C77-9858-7D47-A426-16DA4062646D}" type="slidenum">
              <a:rPr lang="en-US" smtClean="0"/>
              <a:t>‹#›</a:t>
            </a:fld>
            <a:endParaRPr lang="en-US" dirty="0"/>
          </a:p>
        </p:txBody>
      </p:sp>
    </p:spTree>
    <p:extLst>
      <p:ext uri="{BB962C8B-B14F-4D97-AF65-F5344CB8AC3E}">
        <p14:creationId xmlns:p14="http://schemas.microsoft.com/office/powerpoint/2010/main" val="15846327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5" r:id="rId3"/>
    <p:sldLayoutId id="2147483684" r:id="rId4"/>
    <p:sldLayoutId id="214748367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5F67-D43C-4406-A78E-D20527F1F17F}"/>
              </a:ext>
            </a:extLst>
          </p:cNvPr>
          <p:cNvSpPr>
            <a:spLocks noGrp="1"/>
          </p:cNvSpPr>
          <p:nvPr>
            <p:ph type="title" idx="4294967295"/>
          </p:nvPr>
        </p:nvSpPr>
        <p:spPr>
          <a:xfrm>
            <a:off x="4402138" y="150813"/>
            <a:ext cx="7789862" cy="566737"/>
          </a:xfrm>
        </p:spPr>
        <p:txBody>
          <a:bodyPr>
            <a:normAutofit fontScale="90000"/>
          </a:bodyPr>
          <a:lstStyle/>
          <a:p>
            <a:r>
              <a:rPr lang="en-US" sz="2000" b="1" dirty="0">
                <a:solidFill>
                  <a:srgbClr val="C00000"/>
                </a:solidFill>
                <a:latin typeface="Arial" panose="020B0604020202020204" pitchFamily="34" charset="0"/>
                <a:cs typeface="Arial" panose="020B0604020202020204" pitchFamily="34" charset="0"/>
              </a:rPr>
              <a:t>Nanowires from Layered van der Waals Crystals: Opportunities for Tuning Structure and Function in 1D-2D Hybrid Nanostructures</a:t>
            </a:r>
          </a:p>
        </p:txBody>
      </p:sp>
      <p:sp>
        <p:nvSpPr>
          <p:cNvPr id="5" name="TextBox 4">
            <a:extLst>
              <a:ext uri="{FF2B5EF4-FFF2-40B4-BE49-F238E27FC236}">
                <a16:creationId xmlns:a16="http://schemas.microsoft.com/office/drawing/2014/main" id="{9ED36953-0DFC-4F49-9298-E739FD3F2CFC}"/>
              </a:ext>
            </a:extLst>
          </p:cNvPr>
          <p:cNvSpPr txBox="1"/>
          <p:nvPr/>
        </p:nvSpPr>
        <p:spPr>
          <a:xfrm>
            <a:off x="100483" y="300183"/>
            <a:ext cx="1505540" cy="338554"/>
          </a:xfrm>
          <a:prstGeom prst="rect">
            <a:avLst/>
          </a:prstGeom>
          <a:noFill/>
        </p:spPr>
        <p:txBody>
          <a:bodyPr wrap="none" rtlCol="0">
            <a:spAutoFit/>
          </a:bodyPr>
          <a:lstStyle/>
          <a:p>
            <a:r>
              <a:rPr lang="ro-RO" sz="1600" b="1" dirty="0">
                <a:latin typeface="Arial" panose="020B0604020202020204" pitchFamily="34" charset="0"/>
                <a:cs typeface="Arial" panose="020B0604020202020204" pitchFamily="34" charset="0"/>
              </a:rPr>
              <a:t>DMR</a:t>
            </a:r>
            <a:r>
              <a:rPr lang="en-US" sz="1600" b="1" dirty="0">
                <a:latin typeface="Arial" panose="020B0604020202020204" pitchFamily="34" charset="0"/>
                <a:cs typeface="Arial" panose="020B0604020202020204" pitchFamily="34" charset="0"/>
              </a:rPr>
              <a:t> </a:t>
            </a:r>
            <a:r>
              <a:rPr lang="ro-RO" sz="1600" b="1" dirty="0">
                <a:latin typeface="Arial" panose="020B0604020202020204" pitchFamily="34" charset="0"/>
                <a:cs typeface="Arial" panose="020B0604020202020204" pitchFamily="34" charset="0"/>
              </a:rPr>
              <a:t>1904843</a:t>
            </a:r>
            <a:endParaRPr lang="en-US" sz="1600" b="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86F1C4C-66FF-4C4C-A15E-FBB5BE953C6F}"/>
              </a:ext>
            </a:extLst>
          </p:cNvPr>
          <p:cNvSpPr/>
          <p:nvPr/>
        </p:nvSpPr>
        <p:spPr>
          <a:xfrm>
            <a:off x="100483" y="-27263"/>
            <a:ext cx="3003806" cy="338554"/>
          </a:xfrm>
          <a:prstGeom prst="rect">
            <a:avLst/>
          </a:prstGeom>
        </p:spPr>
        <p:txBody>
          <a:bodyPr wrap="square" anchor="ctr">
            <a:spAutoFit/>
          </a:bodyPr>
          <a:lstStyle/>
          <a:p>
            <a:r>
              <a:rPr lang="en-US" sz="1600" b="1" dirty="0">
                <a:solidFill>
                  <a:schemeClr val="accent2">
                    <a:lumMod val="20000"/>
                    <a:lumOff val="80000"/>
                  </a:schemeClr>
                </a:solidFill>
                <a:latin typeface="Arial" panose="020B0604020202020204" pitchFamily="34" charset="0"/>
                <a:cs typeface="Arial" panose="020B0604020202020204" pitchFamily="34" charset="0"/>
              </a:rPr>
              <a:t>2022  Intellectual Merit</a:t>
            </a:r>
          </a:p>
        </p:txBody>
      </p:sp>
      <p:sp>
        <p:nvSpPr>
          <p:cNvPr id="21" name="TextBox 20">
            <a:extLst>
              <a:ext uri="{FF2B5EF4-FFF2-40B4-BE49-F238E27FC236}">
                <a16:creationId xmlns:a16="http://schemas.microsoft.com/office/drawing/2014/main" id="{426A9296-2844-4E28-A508-770A45A2E9C0}"/>
              </a:ext>
            </a:extLst>
          </p:cNvPr>
          <p:cNvSpPr txBox="1"/>
          <p:nvPr/>
        </p:nvSpPr>
        <p:spPr>
          <a:xfrm>
            <a:off x="5622122" y="845156"/>
            <a:ext cx="4772204"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Peter W. Sutter, University of Nebraska-Lincoln</a:t>
            </a:r>
          </a:p>
        </p:txBody>
      </p:sp>
      <p:pic>
        <p:nvPicPr>
          <p:cNvPr id="6" name="Picture 5" descr="Layered germanium sulfide bicrystal nanoribbons: a. Electron microscopy of a nanoribbon with a central mirror twin boundary (TB) defect. b. High-resolution image showing the mirrored atomic lattices on either side of the TB. c. Analysis of the light emission from a single nanoribbon. d. Near-ideal (~100%) radiative recombination quantum efficiencies up to room temperature (295 K) demonstrate the absence of losses in light emission due to the defect.&#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8796" y="1407083"/>
            <a:ext cx="6973606" cy="3260069"/>
          </a:xfrm>
          <a:prstGeom prst="rect">
            <a:avLst/>
          </a:prstGeom>
        </p:spPr>
      </p:pic>
      <p:sp>
        <p:nvSpPr>
          <p:cNvPr id="9" name="Rectangle 8"/>
          <p:cNvSpPr/>
          <p:nvPr/>
        </p:nvSpPr>
        <p:spPr>
          <a:xfrm>
            <a:off x="100483" y="976582"/>
            <a:ext cx="4749707" cy="5273239"/>
          </a:xfrm>
          <a:prstGeom prst="rect">
            <a:avLst/>
          </a:prstGeom>
        </p:spPr>
        <p:txBody>
          <a:bodyPr wrap="square">
            <a:spAutoFit/>
          </a:bodyPr>
          <a:lstStyle/>
          <a:p>
            <a:pPr algn="just">
              <a:spcAft>
                <a:spcPts val="400"/>
              </a:spcAft>
            </a:pPr>
            <a:r>
              <a:rPr lang="en-US" sz="1600" dirty="0">
                <a:latin typeface="Arial"/>
                <a:cs typeface="Arial"/>
              </a:rPr>
              <a:t>Nanostructure synthesis often involves defects that facilitate atomic attachment without energy barriers involved in </a:t>
            </a:r>
            <a:r>
              <a:rPr lang="en-US" sz="1600" i="1" dirty="0">
                <a:latin typeface="Arial"/>
                <a:cs typeface="Arial"/>
              </a:rPr>
              <a:t>nucleation</a:t>
            </a:r>
            <a:r>
              <a:rPr lang="en-US" sz="1600" dirty="0">
                <a:latin typeface="Arial"/>
                <a:cs typeface="Arial"/>
              </a:rPr>
              <a:t>. Remaining in the material, the defects usually compromise its properties, </a:t>
            </a:r>
            <a:r>
              <a:rPr lang="en-US" sz="1600" i="1" dirty="0">
                <a:latin typeface="Arial"/>
                <a:cs typeface="Arial"/>
              </a:rPr>
              <a:t>e.g.</a:t>
            </a:r>
            <a:r>
              <a:rPr lang="en-US" sz="1600" dirty="0">
                <a:latin typeface="Arial"/>
                <a:cs typeface="Arial"/>
              </a:rPr>
              <a:t>, by reducing the </a:t>
            </a:r>
            <a:r>
              <a:rPr lang="en-US" sz="1600" i="1" dirty="0">
                <a:latin typeface="Arial"/>
                <a:cs typeface="Arial"/>
              </a:rPr>
              <a:t>quantum efficiency </a:t>
            </a:r>
            <a:r>
              <a:rPr lang="en-US" sz="1600" dirty="0">
                <a:latin typeface="Arial"/>
                <a:cs typeface="Arial"/>
              </a:rPr>
              <a:t>of converting electronic excitations to emitted light. Findings under this project revealed that this need not be the case:</a:t>
            </a:r>
          </a:p>
          <a:p>
            <a:pPr marL="169863" indent="-169863" algn="just">
              <a:spcAft>
                <a:spcPts val="400"/>
              </a:spcAft>
              <a:buFont typeface="Wingdings" charset="2"/>
              <a:buChar char="§"/>
            </a:pPr>
            <a:r>
              <a:rPr lang="en-US" sz="1600" dirty="0">
                <a:latin typeface="Arial"/>
                <a:cs typeface="Arial"/>
              </a:rPr>
              <a:t>Mirror twin boundary defects in nanoribbons of the layered semiconductor germanium sulfide facilitate rapid growth.</a:t>
            </a:r>
          </a:p>
          <a:p>
            <a:pPr marL="169863" indent="-169863" algn="just">
              <a:spcAft>
                <a:spcPts val="400"/>
              </a:spcAft>
              <a:buFont typeface="Wingdings" charset="2"/>
              <a:buChar char="§"/>
            </a:pPr>
            <a:r>
              <a:rPr lang="en-US" sz="1600" dirty="0">
                <a:latin typeface="Arial"/>
                <a:cs typeface="Arial"/>
              </a:rPr>
              <a:t>A newly developed approach for measuring light emission of individual nanoribbons, used to determine the </a:t>
            </a:r>
            <a:r>
              <a:rPr lang="en-US" sz="1600" i="1" dirty="0">
                <a:latin typeface="Arial"/>
                <a:cs typeface="Arial"/>
              </a:rPr>
              <a:t>radiative recombination quantum efficiency</a:t>
            </a:r>
            <a:r>
              <a:rPr lang="en-US" sz="1600" dirty="0">
                <a:latin typeface="Arial"/>
                <a:cs typeface="Arial"/>
              </a:rPr>
              <a:t>, showed efficiencies near 100%. </a:t>
            </a:r>
            <a:endParaRPr lang="en-US" sz="1600" i="1" dirty="0">
              <a:latin typeface="Arial"/>
              <a:cs typeface="Arial"/>
            </a:endParaRPr>
          </a:p>
          <a:p>
            <a:pPr algn="just">
              <a:spcAft>
                <a:spcPts val="800"/>
              </a:spcAft>
            </a:pPr>
            <a:r>
              <a:rPr lang="en-US" sz="1600" dirty="0">
                <a:latin typeface="Arial"/>
                <a:cs typeface="Arial"/>
              </a:rPr>
              <a:t>The results demonstrate that the fabrication of high-quality nanostructures of layered crystals can involve electronically benign defects that have no negative impacts on properties.</a:t>
            </a:r>
          </a:p>
          <a:p>
            <a:pPr algn="just">
              <a:spcAft>
                <a:spcPts val="900"/>
              </a:spcAft>
            </a:pPr>
            <a:r>
              <a:rPr lang="en-US" sz="1400" b="1" dirty="0">
                <a:latin typeface="Arial"/>
                <a:cs typeface="Arial"/>
              </a:rPr>
              <a:t>Reference: </a:t>
            </a:r>
            <a:r>
              <a:rPr lang="en-US" sz="1400" dirty="0">
                <a:latin typeface="Arial"/>
                <a:cs typeface="Arial"/>
              </a:rPr>
              <a:t>ACS Nano </a:t>
            </a:r>
            <a:r>
              <a:rPr lang="en-US" sz="1400" b="1" dirty="0">
                <a:latin typeface="Arial"/>
                <a:cs typeface="Arial"/>
              </a:rPr>
              <a:t>16</a:t>
            </a:r>
            <a:r>
              <a:rPr lang="en-US" sz="1400" dirty="0">
                <a:latin typeface="Arial"/>
                <a:cs typeface="Arial"/>
              </a:rPr>
              <a:t>, 3735 (2022).</a:t>
            </a:r>
          </a:p>
        </p:txBody>
      </p:sp>
      <p:sp>
        <p:nvSpPr>
          <p:cNvPr id="12" name="Text Box 28" descr="Layered germanium sulfide bicrystal nanoribbons: a. Electron microscopy of a nanoribbon with a central mirror twin boundary (TB) defect. b. High-resolution image showing the mirrored atomic lattices on either side of the TB. c. Analysis of the light emission from a single nanoribbon. d. Near-ideal (~100%) radiative recombination quantum efficiencies up to room temperature (295 K) demonstrate the absence of losses in light emission due to the defect.&#10;">
            <a:extLst>
              <a:ext uri="{FF2B5EF4-FFF2-40B4-BE49-F238E27FC236}">
                <a16:creationId xmlns:a16="http://schemas.microsoft.com/office/drawing/2014/main" id="{1ECF6B61-63FD-47EF-B775-0F2DBA9AD6D4}"/>
              </a:ext>
            </a:extLst>
          </p:cNvPr>
          <p:cNvSpPr txBox="1">
            <a:spLocks noChangeArrowheads="1"/>
          </p:cNvSpPr>
          <p:nvPr/>
        </p:nvSpPr>
        <p:spPr bwMode="auto">
          <a:xfrm>
            <a:off x="5004438" y="4700642"/>
            <a:ext cx="7057035"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Aft>
                <a:spcPts val="900"/>
              </a:spcAft>
            </a:pPr>
            <a:r>
              <a:rPr lang="en-US" sz="1500" b="1" dirty="0">
                <a:solidFill>
                  <a:schemeClr val="tx1">
                    <a:lumMod val="75000"/>
                    <a:lumOff val="25000"/>
                  </a:schemeClr>
                </a:solidFill>
              </a:rPr>
              <a:t>Layered germanium sulfide bicrystal nanoribbons: a. </a:t>
            </a:r>
            <a:r>
              <a:rPr lang="en-US" sz="1500" dirty="0">
                <a:solidFill>
                  <a:schemeClr val="tx1">
                    <a:lumMod val="75000"/>
                    <a:lumOff val="25000"/>
                  </a:schemeClr>
                </a:solidFill>
              </a:rPr>
              <a:t>Electron microscopy of a nanoribbon with a central mirror twin boundary (TB) defect. </a:t>
            </a:r>
            <a:r>
              <a:rPr lang="en-US" sz="1500" b="1" dirty="0">
                <a:solidFill>
                  <a:schemeClr val="tx1">
                    <a:lumMod val="75000"/>
                    <a:lumOff val="25000"/>
                  </a:schemeClr>
                </a:solidFill>
              </a:rPr>
              <a:t>b. </a:t>
            </a:r>
            <a:r>
              <a:rPr lang="en-US" sz="1500" dirty="0">
                <a:solidFill>
                  <a:schemeClr val="tx1">
                    <a:lumMod val="75000"/>
                    <a:lumOff val="25000"/>
                  </a:schemeClr>
                </a:solidFill>
              </a:rPr>
              <a:t>High-resolution image showing the mirrored atomic lattices on either side of the TB. </a:t>
            </a:r>
            <a:r>
              <a:rPr lang="en-US" sz="1500" b="1" dirty="0">
                <a:solidFill>
                  <a:schemeClr val="tx1">
                    <a:lumMod val="75000"/>
                    <a:lumOff val="25000"/>
                  </a:schemeClr>
                </a:solidFill>
              </a:rPr>
              <a:t>c.</a:t>
            </a:r>
            <a:r>
              <a:rPr lang="en-US" sz="1500" dirty="0">
                <a:solidFill>
                  <a:schemeClr val="tx1">
                    <a:lumMod val="75000"/>
                    <a:lumOff val="25000"/>
                  </a:schemeClr>
                </a:solidFill>
              </a:rPr>
              <a:t> Analysis of the light emission from a single nanoribbon. </a:t>
            </a:r>
            <a:r>
              <a:rPr lang="en-US" sz="1500" b="1" dirty="0">
                <a:solidFill>
                  <a:schemeClr val="tx1">
                    <a:lumMod val="75000"/>
                    <a:lumOff val="25000"/>
                  </a:schemeClr>
                </a:solidFill>
              </a:rPr>
              <a:t>d. </a:t>
            </a:r>
            <a:r>
              <a:rPr lang="en-US" sz="1500" dirty="0">
                <a:solidFill>
                  <a:schemeClr val="tx1">
                    <a:lumMod val="75000"/>
                    <a:lumOff val="25000"/>
                  </a:schemeClr>
                </a:solidFill>
              </a:rPr>
              <a:t>Near-ideal (~100%) radiative recombination quantum efficiencies up to room temperature (295 K) demonstrate the absence of losses in light emission due to the defect.</a:t>
            </a:r>
            <a:endParaRPr lang="en-US" sz="1500" b="1" dirty="0">
              <a:solidFill>
                <a:schemeClr val="tx1">
                  <a:lumMod val="75000"/>
                  <a:lumOff val="25000"/>
                </a:schemeClr>
              </a:solidFill>
            </a:endParaRPr>
          </a:p>
        </p:txBody>
      </p:sp>
      <p:sp>
        <p:nvSpPr>
          <p:cNvPr id="4" name="flSlide132Footer">
            <a:extLst>
              <a:ext uri="{FF2B5EF4-FFF2-40B4-BE49-F238E27FC236}">
                <a16:creationId xmlns:a16="http://schemas.microsoft.com/office/drawing/2014/main" id="{80EAB3B8-1F48-EA09-7884-6C526A0FB0C3}"/>
              </a:ext>
              <a:ext uri="{C183D7F6-B498-43B3-948B-1728B52AA6E4}">
                <adec:decorative xmlns:adec="http://schemas.microsoft.com/office/drawing/2017/decorative" val="1"/>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866026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14F4D8C-0507-44C8-9197-44F32C14CB59}"/>
              </a:ext>
            </a:extLst>
          </p:cNvPr>
          <p:cNvSpPr/>
          <p:nvPr/>
        </p:nvSpPr>
        <p:spPr>
          <a:xfrm>
            <a:off x="100483" y="-27263"/>
            <a:ext cx="3003806" cy="338554"/>
          </a:xfrm>
          <a:prstGeom prst="rect">
            <a:avLst/>
          </a:prstGeom>
        </p:spPr>
        <p:txBody>
          <a:bodyPr wrap="square" anchor="ctr">
            <a:spAutoFit/>
          </a:bodyPr>
          <a:lstStyle/>
          <a:p>
            <a:r>
              <a:rPr lang="en-US" sz="1600" b="1" dirty="0">
                <a:solidFill>
                  <a:schemeClr val="accent2">
                    <a:lumMod val="20000"/>
                    <a:lumOff val="80000"/>
                  </a:schemeClr>
                </a:solidFill>
                <a:latin typeface="Arial" panose="020B0604020202020204" pitchFamily="34" charset="0"/>
                <a:cs typeface="Arial" panose="020B0604020202020204" pitchFamily="34" charset="0"/>
              </a:rPr>
              <a:t>2022  Broader Impacts</a:t>
            </a:r>
          </a:p>
        </p:txBody>
      </p:sp>
      <p:sp>
        <p:nvSpPr>
          <p:cNvPr id="11" name="Title 1">
            <a:extLst>
              <a:ext uri="{FF2B5EF4-FFF2-40B4-BE49-F238E27FC236}">
                <a16:creationId xmlns:a16="http://schemas.microsoft.com/office/drawing/2014/main" id="{D3B332F7-6EDD-4E4A-8EC3-FAC439648E78}"/>
              </a:ext>
            </a:extLst>
          </p:cNvPr>
          <p:cNvSpPr txBox="1">
            <a:spLocks noGrp="1"/>
          </p:cNvSpPr>
          <p:nvPr>
            <p:ph type="title" idx="4294967295"/>
          </p:nvPr>
        </p:nvSpPr>
        <p:spPr>
          <a:xfrm>
            <a:off x="4217518" y="151087"/>
            <a:ext cx="7759108" cy="5667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Nanowires from Layered van der Waals Crystals: Opportunities for Tuning Structure and Function in 1D-2D Hybrid Nanostructures</a:t>
            </a:r>
          </a:p>
        </p:txBody>
      </p:sp>
      <p:sp>
        <p:nvSpPr>
          <p:cNvPr id="16" name="Text Box 28">
            <a:extLst>
              <a:ext uri="{FF2B5EF4-FFF2-40B4-BE49-F238E27FC236}">
                <a16:creationId xmlns:a16="http://schemas.microsoft.com/office/drawing/2014/main" id="{1ECF6B61-63FD-47EF-B775-0F2DBA9AD6D4}"/>
              </a:ext>
            </a:extLst>
          </p:cNvPr>
          <p:cNvSpPr txBox="1">
            <a:spLocks noChangeArrowheads="1"/>
          </p:cNvSpPr>
          <p:nvPr/>
        </p:nvSpPr>
        <p:spPr bwMode="auto">
          <a:xfrm>
            <a:off x="160210" y="1297262"/>
            <a:ext cx="5802106" cy="4832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Aft>
                <a:spcPts val="600"/>
              </a:spcAft>
            </a:pPr>
            <a:r>
              <a:rPr lang="en-US" sz="1600" dirty="0"/>
              <a:t>The project provided inspiration and mentoring to a team of five Electrical Engineering students at the University of Nebraska: </a:t>
            </a:r>
          </a:p>
          <a:p>
            <a:pPr marL="169863" indent="-169863" algn="just" eaLnBrk="1" hangingPunct="1">
              <a:spcAft>
                <a:spcPts val="600"/>
              </a:spcAft>
              <a:buFont typeface="Wingdings" charset="2"/>
              <a:buChar char="§"/>
            </a:pPr>
            <a:r>
              <a:rPr lang="en-US" sz="1600" dirty="0"/>
              <a:t>Guided by the PIs, the students developed a powerful device for measuring and storing a variety of physical data in K-12 science classrooms.</a:t>
            </a:r>
          </a:p>
          <a:p>
            <a:pPr marL="169863" indent="-169863" algn="just" eaLnBrk="1" hangingPunct="1">
              <a:spcAft>
                <a:spcPts val="600"/>
              </a:spcAft>
              <a:buFont typeface="Wingdings" charset="2"/>
              <a:buChar char="§"/>
            </a:pPr>
            <a:r>
              <a:rPr lang="en-US" sz="1600" dirty="0"/>
              <a:t>The student team designed and built a prototype with six measurement functions, data storage and transfer capabilities, as well as a versatile user interface.</a:t>
            </a:r>
          </a:p>
          <a:p>
            <a:pPr marL="169863" indent="-169863" algn="just" eaLnBrk="1" hangingPunct="1">
              <a:spcAft>
                <a:spcPts val="600"/>
              </a:spcAft>
              <a:buFont typeface="Wingdings" charset="2"/>
              <a:buChar char="§"/>
            </a:pPr>
            <a:r>
              <a:rPr lang="en-US" sz="1600" dirty="0"/>
              <a:t>The project involved hardware design, software programming, iterative testing and improvement. Dealing with chip shortages required skills in navigating supply chain issues encountered in many workplaces today.</a:t>
            </a:r>
          </a:p>
          <a:p>
            <a:pPr algn="just" eaLnBrk="1" hangingPunct="1">
              <a:spcAft>
                <a:spcPts val="600"/>
              </a:spcAft>
            </a:pPr>
            <a:r>
              <a:rPr lang="en-US" sz="1600" dirty="0"/>
              <a:t>The outreach addresses the need for inexpensive classroom tools that can be built in schools to support a variety of uses in K-12 education, including independent data acquisition and measurements by students, physical and earth science demonstrations, science fair projects, </a:t>
            </a:r>
            <a:r>
              <a:rPr lang="en-US" sz="1600" i="1" dirty="0"/>
              <a:t>etc</a:t>
            </a:r>
            <a:r>
              <a:rPr lang="en-US" sz="1600" dirty="0"/>
              <a:t>.</a:t>
            </a:r>
          </a:p>
        </p:txBody>
      </p:sp>
      <p:sp>
        <p:nvSpPr>
          <p:cNvPr id="17" name="TextBox 16">
            <a:extLst>
              <a:ext uri="{FF2B5EF4-FFF2-40B4-BE49-F238E27FC236}">
                <a16:creationId xmlns:a16="http://schemas.microsoft.com/office/drawing/2014/main" id="{9ED36953-0DFC-4F49-9298-E739FD3F2CFC}"/>
              </a:ext>
            </a:extLst>
          </p:cNvPr>
          <p:cNvSpPr txBox="1"/>
          <p:nvPr/>
        </p:nvSpPr>
        <p:spPr>
          <a:xfrm>
            <a:off x="100483" y="300183"/>
            <a:ext cx="1505540" cy="338554"/>
          </a:xfrm>
          <a:prstGeom prst="rect">
            <a:avLst/>
          </a:prstGeom>
          <a:noFill/>
        </p:spPr>
        <p:txBody>
          <a:bodyPr wrap="none" rtlCol="0">
            <a:spAutoFit/>
          </a:bodyPr>
          <a:lstStyle/>
          <a:p>
            <a:r>
              <a:rPr lang="ro-RO" sz="1600" b="1" dirty="0">
                <a:latin typeface="Arial" panose="020B0604020202020204" pitchFamily="34" charset="0"/>
                <a:cs typeface="Arial" panose="020B0604020202020204" pitchFamily="34" charset="0"/>
              </a:rPr>
              <a:t>DMR</a:t>
            </a:r>
            <a:r>
              <a:rPr lang="en-US" sz="1600" b="1" dirty="0">
                <a:latin typeface="Arial" panose="020B0604020202020204" pitchFamily="34" charset="0"/>
                <a:cs typeface="Arial" panose="020B0604020202020204" pitchFamily="34" charset="0"/>
              </a:rPr>
              <a:t> </a:t>
            </a:r>
            <a:r>
              <a:rPr lang="ro-RO" sz="1600" b="1" dirty="0">
                <a:latin typeface="Arial" panose="020B0604020202020204" pitchFamily="34" charset="0"/>
                <a:cs typeface="Arial" panose="020B0604020202020204" pitchFamily="34" charset="0"/>
              </a:rPr>
              <a:t>1904843</a:t>
            </a:r>
            <a:endParaRPr lang="en-US" sz="16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26A9296-2844-4E28-A508-770A45A2E9C0}"/>
              </a:ext>
            </a:extLst>
          </p:cNvPr>
          <p:cNvSpPr txBox="1"/>
          <p:nvPr/>
        </p:nvSpPr>
        <p:spPr>
          <a:xfrm>
            <a:off x="5622122" y="845156"/>
            <a:ext cx="4772204"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Peter W. Sutter, University of Nebraska-Lincoln</a:t>
            </a:r>
          </a:p>
        </p:txBody>
      </p:sp>
      <p:pic>
        <p:nvPicPr>
          <p:cNvPr id="2" name="Picture 1" descr="The image shows the Electrical Engineering students who developed a powerful platform for measurements and data logging in science classrooms. Also shown are the prototype device and its six measurement functions, which include temperature, pH, distance, time, mass, and voltage." title="Microprocessor based K-12 classroom too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2710" y="1716016"/>
            <a:ext cx="4572000" cy="4104372"/>
          </a:xfrm>
          <a:prstGeom prst="rect">
            <a:avLst/>
          </a:prstGeom>
        </p:spPr>
      </p:pic>
    </p:spTree>
    <p:extLst>
      <p:ext uri="{BB962C8B-B14F-4D97-AF65-F5344CB8AC3E}">
        <p14:creationId xmlns:p14="http://schemas.microsoft.com/office/powerpoint/2010/main" val="18309774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7262</TotalTime>
  <Words>430</Words>
  <Application>Microsoft Office PowerPoint</Application>
  <PresentationFormat>Widescreen</PresentationFormat>
  <Paragraphs>20</Paragraphs>
  <Slides>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vt:i4>
      </vt:variant>
    </vt:vector>
  </HeadingPairs>
  <TitlesOfParts>
    <vt:vector size="10" baseType="lpstr">
      <vt:lpstr>Arial</vt:lpstr>
      <vt:lpstr>Calibri</vt:lpstr>
      <vt:lpstr>Calibri Light</vt:lpstr>
      <vt:lpstr>Microsoft Sans Serif</vt:lpstr>
      <vt:lpstr>Sitka Subheading</vt:lpstr>
      <vt:lpstr>Times New Roman</vt:lpstr>
      <vt:lpstr>Wingdings</vt:lpstr>
      <vt:lpstr>Office Theme</vt:lpstr>
      <vt:lpstr>Nanowires from Layered van der Waals Crystals: Opportunities for Tuning Structure and Function in 1D-2D Hybrid Nanostructures</vt:lpstr>
      <vt:lpstr>Nanowires from Layered van der Waals Crystals: Opportunities for Tuning Structure and Function in 1D-2D Hybrid Nanostructures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TD</dc:creator>
  <cp:lastModifiedBy>Williams, Catherine</cp:lastModifiedBy>
  <cp:revision>310</cp:revision>
  <cp:lastPrinted>2018-03-20T12:31:18Z</cp:lastPrinted>
  <dcterms:created xsi:type="dcterms:W3CDTF">2017-10-05T17:34:54Z</dcterms:created>
  <dcterms:modified xsi:type="dcterms:W3CDTF">2023-03-22T13:26:56Z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e7a8ad18-0157-4e23-8e58-eb3f414c8afc</vt:lpwstr>
  </property>
  <property fmtid="{D5CDD505-2E9C-101B-9397-08002B2CF9AE}" pid="3" name="ContainsCUI">
    <vt:lpwstr>No</vt:lpwstr>
  </property>
</Properties>
</file>