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handoutMasterIdLst>
    <p:handoutMasterId r:id="rId5"/>
  </p:handoutMasterIdLst>
  <p:sldIdLst>
    <p:sldId id="387" r:id="rId2"/>
    <p:sldId id="388" r:id="rId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76" autoAdjust="0"/>
    <p:restoredTop sz="94839" autoAdjust="0"/>
  </p:normalViewPr>
  <p:slideViewPr>
    <p:cSldViewPr snapToGrid="0" snapToObjects="1">
      <p:cViewPr varScale="1">
        <p:scale>
          <a:sx n="79" d="100"/>
          <a:sy n="79" d="100"/>
        </p:scale>
        <p:origin x="965"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4088"/>
    </p:cViewPr>
  </p:sorterViewPr>
  <p:notesViewPr>
    <p:cSldViewPr snapToGrid="0" snapToObjects="1">
      <p:cViewPr varScale="1">
        <p:scale>
          <a:sx n="119" d="100"/>
          <a:sy n="119" d="100"/>
        </p:scale>
        <p:origin x="423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3/22/2023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Entropy Alloys: The stoichiometry of the samples was adjusted to try to produce a sample magnetic moment given previous data on how each element effected the magnetic moment of the sample.   They were able to reduce the magnetic moment of the grown samples, but not to zero, probably indicating the simple model used to predict the magnetization is not accurate.</a:t>
            </a:r>
          </a:p>
          <a:p>
            <a:endParaRPr lang="en-US" dirty="0"/>
          </a:p>
          <a:p>
            <a:r>
              <a:rPr lang="en-US" dirty="0"/>
              <a:t>Growing Materials at High Magnetic Field: These samples were grown in a flux to allow for a lower growth temperature.   Increasing the magnetic field clearly creates elongated structures.  It is not clear at present what difference is at the microscopic level between the zero field and high field grown samples.</a:t>
            </a:r>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1062152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not specifically for this year, the long term tracking does show the effectiveness of REU programs.   We have current tracking data for students back to our 2009 program, having lost track of only a few of them.  This is the detailed breakdown of their present jobs.</a:t>
            </a:r>
          </a:p>
          <a:p>
            <a:endParaRPr lang="en-US" dirty="0"/>
          </a:p>
          <a:p>
            <a:pPr marL="171450" indent="-171450">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Still in graduate school: </a:t>
            </a:r>
            <a:r>
              <a:rPr lang="en-US" sz="1100" b="0" i="0" u="none" strike="noStrike" dirty="0">
                <a:solidFill>
                  <a:srgbClr val="000000"/>
                </a:solidFill>
                <a:effectLst/>
                <a:latin typeface="Calibri" panose="020F0502020204030204" pitchFamily="34" charset="0"/>
              </a:rPr>
              <a:t>21</a:t>
            </a:r>
            <a:r>
              <a:rPr lang="en-US" dirty="0"/>
              <a:t> </a:t>
            </a:r>
          </a:p>
          <a:p>
            <a:pPr marL="171450" indent="-171450">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Postdoc or equivalent:</a:t>
            </a:r>
            <a:r>
              <a:rPr lang="en-US" dirty="0"/>
              <a:t> </a:t>
            </a:r>
            <a:r>
              <a:rPr lang="en-US" sz="1100" b="0" i="0" u="none" strike="noStrike" dirty="0">
                <a:solidFill>
                  <a:srgbClr val="000000"/>
                </a:solidFill>
                <a:effectLst/>
                <a:latin typeface="Calibri" panose="020F0502020204030204" pitchFamily="34" charset="0"/>
              </a:rPr>
              <a:t>8</a:t>
            </a:r>
            <a:r>
              <a:rPr lang="en-US" dirty="0"/>
              <a:t> </a:t>
            </a:r>
          </a:p>
          <a:p>
            <a:pPr marL="171450" indent="-171450">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Non-academic scientist:</a:t>
            </a:r>
            <a:r>
              <a:rPr lang="en-US" dirty="0"/>
              <a:t> </a:t>
            </a:r>
            <a:r>
              <a:rPr lang="en-US" sz="1100" b="0" i="0" u="none" strike="noStrike" dirty="0">
                <a:solidFill>
                  <a:srgbClr val="000000"/>
                </a:solidFill>
                <a:effectLst/>
                <a:latin typeface="Calibri" panose="020F0502020204030204" pitchFamily="34" charset="0"/>
              </a:rPr>
              <a:t>8</a:t>
            </a:r>
            <a:r>
              <a:rPr lang="en-US" dirty="0"/>
              <a:t> </a:t>
            </a:r>
          </a:p>
          <a:p>
            <a:pPr marL="171450" indent="-171450">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Medical physics:</a:t>
            </a:r>
            <a:r>
              <a:rPr lang="en-US" dirty="0"/>
              <a:t> </a:t>
            </a:r>
            <a:r>
              <a:rPr lang="en-US" sz="1100" b="0" i="0" u="none" strike="noStrike" dirty="0">
                <a:solidFill>
                  <a:srgbClr val="000000"/>
                </a:solidFill>
                <a:effectLst/>
                <a:latin typeface="Calibri" panose="020F0502020204030204" pitchFamily="34" charset="0"/>
              </a:rPr>
              <a:t>3</a:t>
            </a:r>
            <a:r>
              <a:rPr lang="en-US" dirty="0"/>
              <a:t> </a:t>
            </a:r>
          </a:p>
          <a:p>
            <a:pPr marL="171450" indent="-171450">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Teaching:</a:t>
            </a:r>
            <a:r>
              <a:rPr lang="en-US" dirty="0"/>
              <a:t> </a:t>
            </a:r>
            <a:r>
              <a:rPr lang="en-US" sz="1100" b="0" i="0" u="none" strike="noStrike" dirty="0">
                <a:solidFill>
                  <a:srgbClr val="000000"/>
                </a:solidFill>
                <a:effectLst/>
                <a:latin typeface="Calibri" panose="020F0502020204030204" pitchFamily="34" charset="0"/>
              </a:rPr>
              <a:t>6</a:t>
            </a:r>
            <a:r>
              <a:rPr lang="en-US" dirty="0"/>
              <a:t> </a:t>
            </a:r>
          </a:p>
          <a:p>
            <a:pPr marL="171450" indent="-171450">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Business and consulting:</a:t>
            </a:r>
            <a:r>
              <a:rPr lang="en-US" dirty="0"/>
              <a:t> </a:t>
            </a:r>
            <a:r>
              <a:rPr lang="en-US" sz="1100" b="0" i="0" u="none" strike="noStrike" dirty="0">
                <a:solidFill>
                  <a:srgbClr val="000000"/>
                </a:solidFill>
                <a:effectLst/>
                <a:latin typeface="Calibri" panose="020F0502020204030204" pitchFamily="34" charset="0"/>
              </a:rPr>
              <a:t>3</a:t>
            </a:r>
            <a:r>
              <a:rPr lang="en-US" dirty="0"/>
              <a:t> </a:t>
            </a:r>
          </a:p>
          <a:p>
            <a:pPr marL="171450" indent="-171450">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Other:</a:t>
            </a:r>
            <a:r>
              <a:rPr lang="en-US" dirty="0"/>
              <a:t> </a:t>
            </a:r>
            <a:r>
              <a:rPr lang="en-US" sz="1100" b="0" i="0" u="none" strike="noStrike" dirty="0">
                <a:solidFill>
                  <a:srgbClr val="000000"/>
                </a:solidFill>
                <a:effectLst/>
                <a:latin typeface="Calibri" panose="020F0502020204030204" pitchFamily="34" charset="0"/>
              </a:rPr>
              <a:t>6</a:t>
            </a:r>
            <a:r>
              <a:rPr lang="en-US" dirty="0"/>
              <a:t> </a:t>
            </a:r>
          </a:p>
          <a:p>
            <a:pPr marL="171450" indent="-171450">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Engineer:</a:t>
            </a:r>
            <a:r>
              <a:rPr lang="en-US" dirty="0"/>
              <a:t> </a:t>
            </a:r>
            <a:r>
              <a:rPr lang="en-US" sz="1100" b="0" i="0" u="none" strike="noStrike" dirty="0">
                <a:solidFill>
                  <a:srgbClr val="000000"/>
                </a:solidFill>
                <a:effectLst/>
                <a:latin typeface="Calibri" panose="020F0502020204030204" pitchFamily="34" charset="0"/>
              </a:rPr>
              <a:t>22</a:t>
            </a:r>
            <a:r>
              <a:rPr lang="en-US" dirty="0"/>
              <a:t> </a:t>
            </a:r>
          </a:p>
          <a:p>
            <a:pPr marL="171450" indent="-171450">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Software:</a:t>
            </a:r>
            <a:r>
              <a:rPr lang="en-US" dirty="0"/>
              <a:t> </a:t>
            </a:r>
            <a:r>
              <a:rPr lang="en-US" sz="1100" b="0" i="0" u="none" strike="noStrike" dirty="0">
                <a:solidFill>
                  <a:srgbClr val="000000"/>
                </a:solidFill>
                <a:effectLst/>
                <a:latin typeface="Calibri" panose="020F0502020204030204" pitchFamily="34" charset="0"/>
              </a:rPr>
              <a:t>20</a:t>
            </a:r>
            <a:r>
              <a:rPr lang="en-US" dirty="0"/>
              <a:t> </a:t>
            </a:r>
          </a:p>
          <a:p>
            <a:pPr marL="171450" indent="-171450">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Data Science:</a:t>
            </a:r>
            <a:r>
              <a:rPr lang="en-US" dirty="0"/>
              <a:t> </a:t>
            </a:r>
            <a:r>
              <a:rPr lang="en-US" sz="1100" b="0" i="0" u="none" strike="noStrike" dirty="0">
                <a:solidFill>
                  <a:srgbClr val="000000"/>
                </a:solidFill>
                <a:effectLst/>
                <a:latin typeface="Calibri" panose="020F0502020204030204" pitchFamily="34" charset="0"/>
              </a:rPr>
              <a:t>13</a:t>
            </a:r>
            <a:r>
              <a:rPr lang="en-US" dirty="0"/>
              <a:t> </a:t>
            </a:r>
          </a:p>
          <a:p>
            <a:pPr marL="171450" indent="-171450">
              <a:buFont typeface="Arial" panose="020B0604020202020204" pitchFamily="34" charset="0"/>
              <a:buChar char="•"/>
            </a:pPr>
            <a:r>
              <a:rPr lang="en-US" sz="1200" b="1" i="0" u="none" strike="noStrike" dirty="0">
                <a:solidFill>
                  <a:srgbClr val="000000"/>
                </a:solidFill>
                <a:effectLst/>
                <a:latin typeface="Calibri" panose="020F0502020204030204" pitchFamily="34" charset="0"/>
              </a:rPr>
              <a:t>Total</a:t>
            </a:r>
            <a:r>
              <a:rPr lang="en-US" dirty="0"/>
              <a:t> = </a:t>
            </a:r>
            <a:r>
              <a:rPr lang="en-US" sz="1100" b="1" i="0" u="none" strike="noStrike" dirty="0">
                <a:solidFill>
                  <a:srgbClr val="000000"/>
                </a:solidFill>
                <a:effectLst/>
                <a:latin typeface="Calibri" panose="020F0502020204030204" pitchFamily="34" charset="0"/>
              </a:rPr>
              <a:t>110</a:t>
            </a:r>
            <a:r>
              <a:rPr lang="en-US" b="1" dirty="0"/>
              <a:t> former participants</a:t>
            </a:r>
          </a:p>
          <a:p>
            <a:endParaRPr lang="en-US" dirty="0"/>
          </a:p>
          <a:p>
            <a:r>
              <a:rPr lang="en-US" sz="1800" b="1" i="0" u="none" strike="noStrike" dirty="0">
                <a:solidFill>
                  <a:srgbClr val="FFFFFF"/>
                </a:solidFill>
                <a:effectLst/>
                <a:latin typeface="Calibri" panose="020F0502020204030204" pitchFamily="34" charset="0"/>
              </a:rPr>
              <a:t>Employment</a:t>
            </a:r>
            <a:r>
              <a:rPr lang="en-US" dirty="0"/>
              <a:t> </a:t>
            </a:r>
            <a:r>
              <a:rPr lang="en-US" sz="1800" b="1" i="0" u="none" strike="noStrike" dirty="0">
                <a:solidFill>
                  <a:srgbClr val="FFFFFF"/>
                </a:solidFill>
                <a:effectLst/>
                <a:latin typeface="Calibri" panose="020F0502020204030204" pitchFamily="34" charset="0"/>
              </a:rPr>
              <a:t>Number </a:t>
            </a:r>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2</a:t>
            </a:fld>
            <a:endParaRPr lang="en-US" dirty="0"/>
          </a:p>
        </p:txBody>
      </p:sp>
    </p:spTree>
    <p:extLst>
      <p:ext uri="{BB962C8B-B14F-4D97-AF65-F5344CB8AC3E}">
        <p14:creationId xmlns:p14="http://schemas.microsoft.com/office/powerpoint/2010/main" val="1420493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501CE0DF-C4D8-24AC-E5F0-589373742DCD}"/>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F542FD3F-BA74-6D9F-D803-C235826B209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AD7C4915-EBE7-080F-6438-8BC88D882B6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3322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72795E5A-8F28-D90F-7221-3DFD1477DAC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D51AF2E6-12AE-DCDD-DF4F-86A7DBC97A18}"/>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4432300" y="150813"/>
            <a:ext cx="7759700" cy="566737"/>
          </a:xfrm>
        </p:spPr>
        <p:txBody>
          <a:bodyPr>
            <a:normAutofit/>
          </a:bodyPr>
          <a:lstStyle/>
          <a:p>
            <a:r>
              <a:rPr lang="en-US" sz="2000" b="1" dirty="0">
                <a:solidFill>
                  <a:srgbClr val="C00000"/>
                </a:solidFill>
                <a:latin typeface="Arial" panose="020B0604020202020204" pitchFamily="34" charset="0"/>
                <a:cs typeface="Arial" panose="020B0604020202020204" pitchFamily="34" charset="0"/>
              </a:rPr>
              <a:t>REU Site: Condensed Matter Physics and Applied Materials</a:t>
            </a:r>
          </a:p>
        </p:txBody>
      </p:sp>
      <p:sp>
        <p:nvSpPr>
          <p:cNvPr id="5" name="TextBox 4">
            <a:extLst>
              <a:ext uri="{FF2B5EF4-FFF2-40B4-BE49-F238E27FC236}">
                <a16:creationId xmlns:a16="http://schemas.microsoft.com/office/drawing/2014/main" id="{9ED36953-0DFC-4F49-9298-E739FD3F2CFC}"/>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1852138</a:t>
            </a:r>
          </a:p>
        </p:txBody>
      </p:sp>
      <p:sp>
        <p:nvSpPr>
          <p:cNvPr id="7" name="Rectangle 6">
            <a:extLst>
              <a:ext uri="{FF2B5EF4-FFF2-40B4-BE49-F238E27FC236}">
                <a16:creationId xmlns:a16="http://schemas.microsoft.com/office/drawing/2014/main" id="{386F1C4C-66FF-4C4C-A15E-FBB5BE953C6F}"/>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Intellectual Merit</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622122" y="845156"/>
            <a:ext cx="4301947"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Selman P. Hershfield, University of Florida</a:t>
            </a: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607454" y="1473391"/>
            <a:ext cx="4318715"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b="1" dirty="0"/>
              <a:t>Exploring New Materials</a:t>
            </a:r>
          </a:p>
          <a:p>
            <a:pPr algn="just" eaLnBrk="1" hangingPunct="1"/>
            <a:endParaRPr lang="en-US" sz="1400" dirty="0"/>
          </a:p>
          <a:p>
            <a:pPr algn="just" eaLnBrk="1" hangingPunct="1"/>
            <a:r>
              <a:rPr lang="en-US" sz="1400" dirty="0">
                <a:solidFill>
                  <a:srgbClr val="0070C0"/>
                </a:solidFill>
              </a:rPr>
              <a:t>High Entropy Alloys</a:t>
            </a:r>
            <a:r>
              <a:rPr lang="en-US" sz="1400" dirty="0"/>
              <a:t> have many, e.g., five, different elements mixed together yet still forming a crystal structure as measured by X-ray diffraction.   While they have been shown to have some exceptional mechanical properties, there has been relatively little work done on their magnetic properties.  Two REU participants grew a total of 10 samples of CrMnFeCoNi with different ratios of the elements to tune the magnetic properties.</a:t>
            </a:r>
          </a:p>
          <a:p>
            <a:pPr algn="just" eaLnBrk="1" hangingPunct="1"/>
            <a:endParaRPr lang="en-US" sz="1400" dirty="0"/>
          </a:p>
          <a:p>
            <a:pPr algn="just" eaLnBrk="1" hangingPunct="1"/>
            <a:r>
              <a:rPr lang="en-US" sz="1400" dirty="0">
                <a:solidFill>
                  <a:srgbClr val="0070C0"/>
                </a:solidFill>
              </a:rPr>
              <a:t>Growing Materials at High Magnetic Field</a:t>
            </a:r>
            <a:r>
              <a:rPr lang="en-US" sz="1400" dirty="0"/>
              <a:t> is challenging because it requires both high temperatures and high magnetic fields.  Using a new facility at the University of Florida, one student grew cobalt at fields up to 9 Tesla.   This created an elongated structure compared to the samples grown at zero field (right images).   Research on the sample differences at the microscopic level is continuing.</a:t>
            </a:r>
          </a:p>
        </p:txBody>
      </p:sp>
      <p:pic>
        <p:nvPicPr>
          <p:cNvPr id="10" name="Picture 9" descr="Cobalt sample grown at nine Tesla.">
            <a:extLst>
              <a:ext uri="{FF2B5EF4-FFF2-40B4-BE49-F238E27FC236}">
                <a16:creationId xmlns:a16="http://schemas.microsoft.com/office/drawing/2014/main" id="{0A0A54A3-4B12-4ACF-827B-582C3A86463F}"/>
              </a:ext>
            </a:extLst>
          </p:cNvPr>
          <p:cNvPicPr>
            <a:picLocks noChangeAspect="1"/>
          </p:cNvPicPr>
          <p:nvPr/>
        </p:nvPicPr>
        <p:blipFill>
          <a:blip r:embed="rId3"/>
          <a:stretch>
            <a:fillRect/>
          </a:stretch>
        </p:blipFill>
        <p:spPr>
          <a:xfrm>
            <a:off x="8804762" y="3566272"/>
            <a:ext cx="3061009" cy="1816199"/>
          </a:xfrm>
          <a:prstGeom prst="rect">
            <a:avLst/>
          </a:prstGeom>
        </p:spPr>
      </p:pic>
      <p:pic>
        <p:nvPicPr>
          <p:cNvPr id="9" name="Picture 8" descr="High entropy alloy being removed from  furnace.">
            <a:extLst>
              <a:ext uri="{FF2B5EF4-FFF2-40B4-BE49-F238E27FC236}">
                <a16:creationId xmlns:a16="http://schemas.microsoft.com/office/drawing/2014/main" id="{A1A1082D-6F12-450C-B2E5-911DC76A86FD}"/>
              </a:ext>
            </a:extLst>
          </p:cNvPr>
          <p:cNvPicPr>
            <a:picLocks noChangeAspect="1"/>
          </p:cNvPicPr>
          <p:nvPr/>
        </p:nvPicPr>
        <p:blipFill rotWithShape="1">
          <a:blip r:embed="rId4"/>
          <a:srcRect l="12272"/>
          <a:stretch/>
        </p:blipFill>
        <p:spPr>
          <a:xfrm>
            <a:off x="5917840" y="1452357"/>
            <a:ext cx="2452045" cy="4074580"/>
          </a:xfrm>
          <a:prstGeom prst="rect">
            <a:avLst/>
          </a:prstGeom>
        </p:spPr>
      </p:pic>
      <p:pic>
        <p:nvPicPr>
          <p:cNvPr id="13" name="Picture 12" descr="Cobalt sample grown at zero magnetic field.">
            <a:extLst>
              <a:ext uri="{FF2B5EF4-FFF2-40B4-BE49-F238E27FC236}">
                <a16:creationId xmlns:a16="http://schemas.microsoft.com/office/drawing/2014/main" id="{8AFA7F38-873E-48A6-999D-BAB22F70F2E8}"/>
              </a:ext>
            </a:extLst>
          </p:cNvPr>
          <p:cNvPicPr>
            <a:picLocks noChangeAspect="1"/>
          </p:cNvPicPr>
          <p:nvPr/>
        </p:nvPicPr>
        <p:blipFill rotWithShape="1">
          <a:blip r:embed="rId5"/>
          <a:srcRect r="70662" b="29855"/>
          <a:stretch/>
        </p:blipFill>
        <p:spPr>
          <a:xfrm>
            <a:off x="8804762" y="1642693"/>
            <a:ext cx="2902388" cy="1469319"/>
          </a:xfrm>
          <a:prstGeom prst="rect">
            <a:avLst/>
          </a:prstGeom>
        </p:spPr>
      </p:pic>
      <p:sp>
        <p:nvSpPr>
          <p:cNvPr id="4" name="TextBox 3">
            <a:extLst>
              <a:ext uri="{FF2B5EF4-FFF2-40B4-BE49-F238E27FC236}">
                <a16:creationId xmlns:a16="http://schemas.microsoft.com/office/drawing/2014/main" id="{946B4096-DDE3-454D-D1E4-C9B18FC73D2D}"/>
              </a:ext>
            </a:extLst>
          </p:cNvPr>
          <p:cNvSpPr txBox="1"/>
          <p:nvPr/>
        </p:nvSpPr>
        <p:spPr>
          <a:xfrm>
            <a:off x="6050581" y="5612986"/>
            <a:ext cx="2186561" cy="523220"/>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High Entropy Alloy being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removed from furnace</a:t>
            </a:r>
          </a:p>
        </p:txBody>
      </p:sp>
      <p:sp>
        <p:nvSpPr>
          <p:cNvPr id="8" name="TextBox 7">
            <a:extLst>
              <a:ext uri="{FF2B5EF4-FFF2-40B4-BE49-F238E27FC236}">
                <a16:creationId xmlns:a16="http://schemas.microsoft.com/office/drawing/2014/main" id="{AC69AD6D-4A68-5F7B-3F74-CAB33175363B}"/>
              </a:ext>
            </a:extLst>
          </p:cNvPr>
          <p:cNvSpPr txBox="1"/>
          <p:nvPr/>
        </p:nvSpPr>
        <p:spPr>
          <a:xfrm>
            <a:off x="8996149" y="5459097"/>
            <a:ext cx="2678234"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Cobalt sample grown at 9 Tesla</a:t>
            </a:r>
          </a:p>
        </p:txBody>
      </p:sp>
      <p:sp>
        <p:nvSpPr>
          <p:cNvPr id="12" name="TextBox 11">
            <a:extLst>
              <a:ext uri="{FF2B5EF4-FFF2-40B4-BE49-F238E27FC236}">
                <a16:creationId xmlns:a16="http://schemas.microsoft.com/office/drawing/2014/main" id="{281C3616-4047-B717-3A20-B7954B2037D3}"/>
              </a:ext>
            </a:extLst>
          </p:cNvPr>
          <p:cNvSpPr txBox="1"/>
          <p:nvPr/>
        </p:nvSpPr>
        <p:spPr>
          <a:xfrm>
            <a:off x="8899249" y="3185253"/>
            <a:ext cx="2727926"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Cobalt sample grown at 0 Tesla</a:t>
            </a:r>
          </a:p>
        </p:txBody>
      </p:sp>
    </p:spTree>
    <p:extLst>
      <p:ext uri="{BB962C8B-B14F-4D97-AF65-F5344CB8AC3E}">
        <p14:creationId xmlns:p14="http://schemas.microsoft.com/office/powerpoint/2010/main" val="386602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9C3AA5F-05F2-4342-92D6-6EC116A33943}"/>
              </a:ext>
            </a:extLst>
          </p:cNvPr>
          <p:cNvSpPr txBox="1">
            <a:spLocks noChangeArrowheads="1"/>
          </p:cNvSpPr>
          <p:nvPr/>
        </p:nvSpPr>
        <p:spPr bwMode="auto">
          <a:xfrm>
            <a:off x="826921" y="1603856"/>
            <a:ext cx="5477287"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b="1" dirty="0"/>
              <a:t>Helping to Create the Next Generation STEM Workforce</a:t>
            </a:r>
          </a:p>
          <a:p>
            <a:pPr algn="just" eaLnBrk="1" hangingPunct="1"/>
            <a:endParaRPr lang="en-US" sz="1000" dirty="0"/>
          </a:p>
          <a:p>
            <a:pPr algn="just" eaLnBrk="1" hangingPunct="1"/>
            <a:r>
              <a:rPr lang="en-US" sz="1400" dirty="0"/>
              <a:t>Eight students participated in the 2022 Summer Research program as well as two students from the NHMFL REU program and 2 students sponsored by the UF Foundation.  (top left photo)</a:t>
            </a:r>
          </a:p>
          <a:p>
            <a:pPr algn="just" eaLnBrk="1" hangingPunct="1"/>
            <a:endParaRPr lang="en-US" sz="1400" dirty="0"/>
          </a:p>
          <a:p>
            <a:pPr algn="just" eaLnBrk="1" hangingPunct="1"/>
            <a:r>
              <a:rPr lang="en-US" sz="1400" dirty="0"/>
              <a:t>They participated in professional development activities such as public speaking (top right), scientific talks and tours such as the HiPerGator Supercomputer (bottom left) and spent 35 hours per week doing research (bottom right).</a:t>
            </a:r>
          </a:p>
          <a:p>
            <a:pPr algn="just" eaLnBrk="1" hangingPunct="1"/>
            <a:endParaRPr lang="en-US" sz="1400" dirty="0"/>
          </a:p>
          <a:p>
            <a:pPr algn="just" eaLnBrk="1" hangingPunct="1"/>
            <a:r>
              <a:rPr lang="en-US" sz="1400" dirty="0"/>
              <a:t>Members of underrepresented groups and students from schools with limited research opportunities were actively recruited.  By matching with appropriate projects freshmen as well as sophomores and juniors were able to participate.</a:t>
            </a:r>
          </a:p>
          <a:p>
            <a:pPr algn="just" eaLnBrk="1" hangingPunct="1"/>
            <a:endParaRPr lang="en-US" sz="1400" dirty="0"/>
          </a:p>
          <a:p>
            <a:pPr algn="just" eaLnBrk="1" hangingPunct="1"/>
            <a:r>
              <a:rPr lang="en-US" sz="1400" dirty="0"/>
              <a:t>This both gave them an opportunity to experience research and also encouraged them to stay with a STEM career.   Long term tracking of our program indicates that over 90% of the participants will remain in STEM careers.</a:t>
            </a:r>
            <a:endParaRPr lang="en-US" sz="1000" dirty="0"/>
          </a:p>
          <a:p>
            <a:pPr eaLnBrk="1" hangingPunct="1"/>
            <a:endParaRPr lang="en-US" sz="1600" b="1" dirty="0"/>
          </a:p>
        </p:txBody>
      </p:sp>
      <p:sp>
        <p:nvSpPr>
          <p:cNvPr id="30" name="Rectangle 29">
            <a:extLst>
              <a:ext uri="{FF2B5EF4-FFF2-40B4-BE49-F238E27FC236}">
                <a16:creationId xmlns:a16="http://schemas.microsoft.com/office/drawing/2014/main" id="{214F4D8C-0507-44C8-9197-44F32C14CB59}"/>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Broader Impacts</a:t>
            </a:r>
          </a:p>
        </p:txBody>
      </p:sp>
      <p:sp>
        <p:nvSpPr>
          <p:cNvPr id="11" name="Title 1">
            <a:extLst>
              <a:ext uri="{FF2B5EF4-FFF2-40B4-BE49-F238E27FC236}">
                <a16:creationId xmlns:a16="http://schemas.microsoft.com/office/drawing/2014/main" id="{D3B332F7-6EDD-4E4A-8EC3-FAC439648E78}"/>
              </a:ext>
            </a:extLst>
          </p:cNvPr>
          <p:cNvSpPr txBox="1">
            <a:spLocks noGrp="1"/>
          </p:cNvSpPr>
          <p:nvPr>
            <p:ph type="title" idx="4294967295"/>
          </p:nvPr>
        </p:nvSpPr>
        <p:spPr>
          <a:xfrm>
            <a:off x="3818375" y="151087"/>
            <a:ext cx="7759108" cy="566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REU Site: Condensed Matter Physics and Applied Materials</a:t>
            </a:r>
          </a:p>
        </p:txBody>
      </p:sp>
      <p:sp>
        <p:nvSpPr>
          <p:cNvPr id="13" name="TextBox 12">
            <a:extLst>
              <a:ext uri="{FF2B5EF4-FFF2-40B4-BE49-F238E27FC236}">
                <a16:creationId xmlns:a16="http://schemas.microsoft.com/office/drawing/2014/main" id="{24293888-9B9A-4F52-848A-B96B0D67B3E9}"/>
              </a:ext>
            </a:extLst>
          </p:cNvPr>
          <p:cNvSpPr txBox="1"/>
          <p:nvPr/>
        </p:nvSpPr>
        <p:spPr>
          <a:xfrm>
            <a:off x="5622122" y="845156"/>
            <a:ext cx="4301947"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Selman P. Hershfield, University of Florida</a:t>
            </a:r>
          </a:p>
        </p:txBody>
      </p:sp>
      <p:sp>
        <p:nvSpPr>
          <p:cNvPr id="15" name="TextBox 14">
            <a:extLst>
              <a:ext uri="{FF2B5EF4-FFF2-40B4-BE49-F238E27FC236}">
                <a16:creationId xmlns:a16="http://schemas.microsoft.com/office/drawing/2014/main" id="{8D476AB0-938C-47AA-2DC7-D04816836B35}"/>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1852138</a:t>
            </a:r>
          </a:p>
        </p:txBody>
      </p:sp>
      <p:pic>
        <p:nvPicPr>
          <p:cNvPr id="5" name="Picture 4" descr="REU students visiting the HiPerGator AI Supercomputer.">
            <a:extLst>
              <a:ext uri="{FF2B5EF4-FFF2-40B4-BE49-F238E27FC236}">
                <a16:creationId xmlns:a16="http://schemas.microsoft.com/office/drawing/2014/main" id="{DC860161-4201-45B1-A003-7EE44A49EFE4}"/>
              </a:ext>
            </a:extLst>
          </p:cNvPr>
          <p:cNvPicPr>
            <a:picLocks noChangeAspect="1"/>
          </p:cNvPicPr>
          <p:nvPr/>
        </p:nvPicPr>
        <p:blipFill rotWithShape="1">
          <a:blip r:embed="rId3"/>
          <a:srcRect r="30252"/>
          <a:stretch/>
        </p:blipFill>
        <p:spPr>
          <a:xfrm>
            <a:off x="7129456" y="4776377"/>
            <a:ext cx="2720919" cy="1450338"/>
          </a:xfrm>
          <a:prstGeom prst="rect">
            <a:avLst/>
          </a:prstGeom>
        </p:spPr>
      </p:pic>
      <p:pic>
        <p:nvPicPr>
          <p:cNvPr id="9" name="Picture 8" descr="REU student using an arc welder to create a sample.">
            <a:extLst>
              <a:ext uri="{FF2B5EF4-FFF2-40B4-BE49-F238E27FC236}">
                <a16:creationId xmlns:a16="http://schemas.microsoft.com/office/drawing/2014/main" id="{FEA3A7DE-B6C4-47AF-A3AA-24E88EF507EA}"/>
              </a:ext>
            </a:extLst>
          </p:cNvPr>
          <p:cNvPicPr>
            <a:picLocks noChangeAspect="1"/>
          </p:cNvPicPr>
          <p:nvPr/>
        </p:nvPicPr>
        <p:blipFill>
          <a:blip r:embed="rId4"/>
          <a:stretch>
            <a:fillRect/>
          </a:stretch>
        </p:blipFill>
        <p:spPr>
          <a:xfrm>
            <a:off x="10049889" y="4473388"/>
            <a:ext cx="1961859" cy="1553705"/>
          </a:xfrm>
          <a:prstGeom prst="rect">
            <a:avLst/>
          </a:prstGeom>
        </p:spPr>
      </p:pic>
      <p:pic>
        <p:nvPicPr>
          <p:cNvPr id="17" name="Picture 16" descr="Student practicing public speaking in their final research presentation.">
            <a:extLst>
              <a:ext uri="{FF2B5EF4-FFF2-40B4-BE49-F238E27FC236}">
                <a16:creationId xmlns:a16="http://schemas.microsoft.com/office/drawing/2014/main" id="{40AE643D-478A-458D-81DE-3ECB917C4820}"/>
              </a:ext>
            </a:extLst>
          </p:cNvPr>
          <p:cNvPicPr>
            <a:picLocks noChangeAspect="1"/>
          </p:cNvPicPr>
          <p:nvPr/>
        </p:nvPicPr>
        <p:blipFill>
          <a:blip r:embed="rId5"/>
          <a:stretch>
            <a:fillRect/>
          </a:stretch>
        </p:blipFill>
        <p:spPr>
          <a:xfrm>
            <a:off x="10049889" y="1545584"/>
            <a:ext cx="1590144" cy="2729399"/>
          </a:xfrm>
          <a:prstGeom prst="rect">
            <a:avLst/>
          </a:prstGeom>
        </p:spPr>
      </p:pic>
      <p:pic>
        <p:nvPicPr>
          <p:cNvPr id="4" name="Picture 3" descr="2022 REU cohort with two students from the NHMFL REU program and two students supported by the UF Foundation.">
            <a:extLst>
              <a:ext uri="{FF2B5EF4-FFF2-40B4-BE49-F238E27FC236}">
                <a16:creationId xmlns:a16="http://schemas.microsoft.com/office/drawing/2014/main" id="{15FF1238-F95B-547F-B62C-D0A66274A0F4}"/>
              </a:ext>
            </a:extLst>
          </p:cNvPr>
          <p:cNvPicPr>
            <a:picLocks noChangeAspect="1"/>
          </p:cNvPicPr>
          <p:nvPr/>
        </p:nvPicPr>
        <p:blipFill>
          <a:blip r:embed="rId6"/>
          <a:stretch>
            <a:fillRect/>
          </a:stretch>
        </p:blipFill>
        <p:spPr>
          <a:xfrm>
            <a:off x="6776249" y="1384598"/>
            <a:ext cx="3074126" cy="3220513"/>
          </a:xfrm>
          <a:prstGeom prst="rect">
            <a:avLst/>
          </a:prstGeom>
        </p:spPr>
      </p:pic>
    </p:spTree>
    <p:extLst>
      <p:ext uri="{BB962C8B-B14F-4D97-AF65-F5344CB8AC3E}">
        <p14:creationId xmlns:p14="http://schemas.microsoft.com/office/powerpoint/2010/main" val="1830977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3233</TotalTime>
  <Words>585</Words>
  <Application>Microsoft Office PowerPoint</Application>
  <PresentationFormat>Widescreen</PresentationFormat>
  <Paragraphs>45</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Sitka Subheading</vt:lpstr>
      <vt:lpstr>Times New Roman</vt:lpstr>
      <vt:lpstr>Wingdings</vt:lpstr>
      <vt:lpstr>Office Theme</vt:lpstr>
      <vt:lpstr>REU Site: Condensed Matter Physics and Applied Materials</vt:lpstr>
      <vt:lpstr>REU Site: Condensed Matter Physics and Applied Materials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Williams, Catherine</cp:lastModifiedBy>
  <cp:revision>283</cp:revision>
  <cp:lastPrinted>2022-09-08T23:36:55Z</cp:lastPrinted>
  <dcterms:created xsi:type="dcterms:W3CDTF">2017-10-05T17:34:54Z</dcterms:created>
  <dcterms:modified xsi:type="dcterms:W3CDTF">2023-03-22T13:32:30Z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02c2726d-190c-40c9-b819-369be44345f4</vt:lpwstr>
  </property>
  <property fmtid="{D5CDD505-2E9C-101B-9397-08002B2CF9AE}" pid="3" name="ContainsCUI">
    <vt:lpwstr>No</vt:lpwstr>
  </property>
</Properties>
</file>