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
  </p:notesMasterIdLst>
  <p:handoutMasterIdLst>
    <p:handoutMasterId r:id="rId5"/>
  </p:handoutMasterIdLst>
  <p:sldIdLst>
    <p:sldId id="387" r:id="rId2"/>
    <p:sldId id="388" r:id="rId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3" autoAdjust="0"/>
    <p:restoredTop sz="86388" autoAdjust="0"/>
  </p:normalViewPr>
  <p:slideViewPr>
    <p:cSldViewPr snapToGrid="0" snapToObjects="1">
      <p:cViewPr varScale="1">
        <p:scale>
          <a:sx n="48" d="100"/>
          <a:sy n="48" d="100"/>
        </p:scale>
        <p:origin x="44" y="24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3/22/2023</a:t>
            </a:fld>
            <a:endParaRPr lang="en-US" dirty="0"/>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dirty="0"/>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3/22/2023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dirty="0"/>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2ED7CCE1-826F-AA64-7F90-9126A2265C44}"/>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FB41F146-232B-9EA4-9BC7-0775D223C21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hcSlideMaster.Title and ContentHeader">
            <a:extLst>
              <a:ext uri="{FF2B5EF4-FFF2-40B4-BE49-F238E27FC236}">
                <a16:creationId xmlns:a16="http://schemas.microsoft.com/office/drawing/2014/main" id="{CB1E6EDF-B995-AD4D-707A-3A9C014BAD7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56711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DD867F0B-0F20-0A1E-0A61-33DF9726A470}"/>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dirty="0"/>
          </a:p>
        </p:txBody>
      </p:sp>
      <p:sp>
        <p:nvSpPr>
          <p:cNvPr id="5" name="hcSlideMaster.BlankHeader">
            <a:extLst>
              <a:ext uri="{FF2B5EF4-FFF2-40B4-BE49-F238E27FC236}">
                <a16:creationId xmlns:a16="http://schemas.microsoft.com/office/drawing/2014/main" id="{B1F674B5-F713-9F92-DDA1-043C1F3A809B}"/>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3/22/2023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dirty="0"/>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B5F67-D43C-4406-A78E-D20527F1F17F}"/>
              </a:ext>
            </a:extLst>
          </p:cNvPr>
          <p:cNvSpPr>
            <a:spLocks noGrp="1"/>
          </p:cNvSpPr>
          <p:nvPr>
            <p:ph type="title" idx="4294967295"/>
          </p:nvPr>
        </p:nvSpPr>
        <p:spPr>
          <a:xfrm>
            <a:off x="3917950" y="150813"/>
            <a:ext cx="8274050" cy="566737"/>
          </a:xfrm>
        </p:spPr>
        <p:txBody>
          <a:bodyPr>
            <a:normAutofit fontScale="90000"/>
          </a:bodyPr>
          <a:lstStyle/>
          <a:p>
            <a:r>
              <a:rPr lang="en-US" sz="2000" b="1" dirty="0">
                <a:solidFill>
                  <a:srgbClr val="C00000"/>
                </a:solidFill>
                <a:latin typeface="Arial" panose="020B0604020202020204" pitchFamily="34" charset="0"/>
                <a:cs typeface="Arial" panose="020B0604020202020204" pitchFamily="34" charset="0"/>
              </a:rPr>
              <a:t>Measuring effective spin-correlation strengths with torque magnetometry</a:t>
            </a:r>
          </a:p>
        </p:txBody>
      </p:sp>
      <p:sp>
        <p:nvSpPr>
          <p:cNvPr id="5" name="TextBox 4">
            <a:extLst>
              <a:ext uri="{FF2B5EF4-FFF2-40B4-BE49-F238E27FC236}">
                <a16:creationId xmlns:a16="http://schemas.microsoft.com/office/drawing/2014/main" id="{9ED36953-0DFC-4F49-9298-E739FD3F2CFC}"/>
              </a:ext>
            </a:extLst>
          </p:cNvPr>
          <p:cNvSpPr txBox="1"/>
          <p:nvPr/>
        </p:nvSpPr>
        <p:spPr>
          <a:xfrm>
            <a:off x="100483" y="280728"/>
            <a:ext cx="1385316" cy="338554"/>
          </a:xfrm>
          <a:prstGeom prst="rect">
            <a:avLst/>
          </a:prstGeom>
          <a:noFill/>
        </p:spPr>
        <p:txBody>
          <a:bodyPr wrap="none" rtlCol="0">
            <a:spAutoFit/>
          </a:bodyPr>
          <a:lstStyle/>
          <a:p>
            <a:r>
              <a:rPr lang="en-US" sz="1600" b="1" dirty="0"/>
              <a:t>DMR 1847887</a:t>
            </a:r>
          </a:p>
        </p:txBody>
      </p:sp>
      <p:sp>
        <p:nvSpPr>
          <p:cNvPr id="7" name="Rectangle 6">
            <a:extLst>
              <a:ext uri="{FF2B5EF4-FFF2-40B4-BE49-F238E27FC236}">
                <a16:creationId xmlns:a16="http://schemas.microsoft.com/office/drawing/2014/main" id="{386F1C4C-66FF-4C4C-A15E-FBB5BE953C6F}"/>
              </a:ext>
            </a:extLst>
          </p:cNvPr>
          <p:cNvSpPr/>
          <p:nvPr/>
        </p:nvSpPr>
        <p:spPr>
          <a:xfrm>
            <a:off x="100483" y="-27263"/>
            <a:ext cx="3003806"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2022  Intellectual Merit</a:t>
            </a:r>
          </a:p>
        </p:txBody>
      </p:sp>
      <p:sp>
        <p:nvSpPr>
          <p:cNvPr id="21" name="TextBox 20">
            <a:extLst>
              <a:ext uri="{FF2B5EF4-FFF2-40B4-BE49-F238E27FC236}">
                <a16:creationId xmlns:a16="http://schemas.microsoft.com/office/drawing/2014/main" id="{426A9296-2844-4E28-A508-770A45A2E9C0}"/>
              </a:ext>
            </a:extLst>
          </p:cNvPr>
          <p:cNvSpPr txBox="1"/>
          <p:nvPr/>
        </p:nvSpPr>
        <p:spPr>
          <a:xfrm>
            <a:off x="5622122" y="845156"/>
            <a:ext cx="4690708"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Christianne Beekman, Florida State University</a:t>
            </a:r>
          </a:p>
        </p:txBody>
      </p:sp>
      <p:sp>
        <p:nvSpPr>
          <p:cNvPr id="8" name="Rectangle 37">
            <a:extLst>
              <a:ext uri="{FF2B5EF4-FFF2-40B4-BE49-F238E27FC236}">
                <a16:creationId xmlns:a16="http://schemas.microsoft.com/office/drawing/2014/main" id="{0D7491B8-BB70-4859-9BB7-EB60800EB5C9}"/>
              </a:ext>
              <a:ext uri="{C183D7F6-B498-43B3-948B-1728B52AA6E4}">
                <adec:decorative xmlns:adec="http://schemas.microsoft.com/office/drawing/2017/decorative" val="1"/>
              </a:ext>
            </a:extLst>
          </p:cNvPr>
          <p:cNvSpPr>
            <a:spLocks noChangeArrowheads="1"/>
          </p:cNvSpPr>
          <p:nvPr/>
        </p:nvSpPr>
        <p:spPr bwMode="auto">
          <a:xfrm>
            <a:off x="6844684" y="1311059"/>
            <a:ext cx="5135650" cy="49034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pic>
        <p:nvPicPr>
          <p:cNvPr id="13" name="Picture 12" descr="Top: Torque magnetometry response as a function of field direction (crystallographic directions are indicated by dashed lines). bottom: Extracted phase diagram from the torque response, fits are used to extract the spin interaction strength.">
            <a:extLst>
              <a:ext uri="{FF2B5EF4-FFF2-40B4-BE49-F238E27FC236}">
                <a16:creationId xmlns:a16="http://schemas.microsoft.com/office/drawing/2014/main" id="{9784A550-9E65-6DB5-DE1E-343777ABA8F0}"/>
              </a:ext>
            </a:extLst>
          </p:cNvPr>
          <p:cNvPicPr>
            <a:picLocks noChangeAspect="1"/>
          </p:cNvPicPr>
          <p:nvPr/>
        </p:nvPicPr>
        <p:blipFill rotWithShape="1">
          <a:blip r:embed="rId2"/>
          <a:srcRect l="5075" t="6364" r="10043"/>
          <a:stretch/>
        </p:blipFill>
        <p:spPr>
          <a:xfrm>
            <a:off x="9169583" y="1425409"/>
            <a:ext cx="2570693" cy="3722324"/>
          </a:xfrm>
          <a:prstGeom prst="rect">
            <a:avLst/>
          </a:prstGeom>
        </p:spPr>
      </p:pic>
      <p:sp>
        <p:nvSpPr>
          <p:cNvPr id="14" name="TextBox 13">
            <a:extLst>
              <a:ext uri="{FF2B5EF4-FFF2-40B4-BE49-F238E27FC236}">
                <a16:creationId xmlns:a16="http://schemas.microsoft.com/office/drawing/2014/main" id="{9442F074-B35A-0356-6B51-0109798FF7CD}"/>
              </a:ext>
            </a:extLst>
          </p:cNvPr>
          <p:cNvSpPr txBox="1"/>
          <p:nvPr/>
        </p:nvSpPr>
        <p:spPr>
          <a:xfrm>
            <a:off x="9064395" y="1453818"/>
            <a:ext cx="369012" cy="307777"/>
          </a:xfrm>
          <a:prstGeom prst="rect">
            <a:avLst/>
          </a:prstGeom>
          <a:noFill/>
        </p:spPr>
        <p:txBody>
          <a:bodyPr wrap="none" rtlCol="0">
            <a:spAutoFit/>
          </a:bodyPr>
          <a:lstStyle/>
          <a:p>
            <a:r>
              <a:rPr lang="en-US" sz="1400" b="1" dirty="0"/>
              <a:t>(c)</a:t>
            </a:r>
          </a:p>
        </p:txBody>
      </p:sp>
      <p:sp>
        <p:nvSpPr>
          <p:cNvPr id="15" name="TextBox 14">
            <a:extLst>
              <a:ext uri="{FF2B5EF4-FFF2-40B4-BE49-F238E27FC236}">
                <a16:creationId xmlns:a16="http://schemas.microsoft.com/office/drawing/2014/main" id="{3E528B00-14E2-9485-64AB-C4F5824A97C2}"/>
              </a:ext>
            </a:extLst>
          </p:cNvPr>
          <p:cNvSpPr txBox="1"/>
          <p:nvPr/>
        </p:nvSpPr>
        <p:spPr>
          <a:xfrm>
            <a:off x="34189" y="1462289"/>
            <a:ext cx="6819042" cy="4632037"/>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In the spin ice Ho</a:t>
            </a:r>
            <a:r>
              <a:rPr lang="en-US" sz="1600" baseline="-25000" dirty="0">
                <a:latin typeface="Calibri" panose="020F0502020204030204" pitchFamily="34" charset="0"/>
                <a:cs typeface="Calibri" panose="020F0502020204030204" pitchFamily="34" charset="0"/>
              </a:rPr>
              <a:t>2</a:t>
            </a:r>
            <a:r>
              <a:rPr lang="en-US" sz="1600" dirty="0">
                <a:latin typeface="Calibri" panose="020F0502020204030204" pitchFamily="34" charset="0"/>
                <a:cs typeface="Calibri" panose="020F0502020204030204" pitchFamily="34" charset="0"/>
              </a:rPr>
              <a:t>Ti</a:t>
            </a:r>
            <a:r>
              <a:rPr lang="en-US" sz="1600" baseline="-25000" dirty="0">
                <a:latin typeface="Calibri" panose="020F0502020204030204" pitchFamily="34" charset="0"/>
                <a:cs typeface="Calibri" panose="020F0502020204030204" pitchFamily="34" charset="0"/>
              </a:rPr>
              <a:t>2</a:t>
            </a:r>
            <a:r>
              <a:rPr lang="en-US" sz="1600" dirty="0">
                <a:latin typeface="Calibri" panose="020F0502020204030204" pitchFamily="34" charset="0"/>
                <a:cs typeface="Calibri" panose="020F0502020204030204" pitchFamily="34" charset="0"/>
              </a:rPr>
              <a:t>O</a:t>
            </a:r>
            <a:r>
              <a:rPr lang="en-US" sz="1600" baseline="-25000" dirty="0">
                <a:latin typeface="Calibri" panose="020F0502020204030204" pitchFamily="34" charset="0"/>
                <a:cs typeface="Calibri" panose="020F0502020204030204" pitchFamily="34" charset="0"/>
              </a:rPr>
              <a:t>7</a:t>
            </a:r>
            <a:r>
              <a:rPr lang="en-US" sz="1600" dirty="0">
                <a:latin typeface="Calibri" panose="020F0502020204030204" pitchFamily="34" charset="0"/>
                <a:cs typeface="Calibri" panose="020F0502020204030204" pitchFamily="34" charset="0"/>
              </a:rPr>
              <a:t>, magnetic moments (or spins) reside on the Holmium ions in the material, which are periodically spaced on corner-sharing tetrahedra. How strongly near-neighbor spins interact with each other (J</a:t>
            </a:r>
            <a:r>
              <a:rPr lang="en-US" sz="1600" baseline="-25000" dirty="0">
                <a:latin typeface="Calibri" panose="020F0502020204030204" pitchFamily="34" charset="0"/>
                <a:cs typeface="Calibri" panose="020F0502020204030204" pitchFamily="34" charset="0"/>
              </a:rPr>
              <a:t>eff</a:t>
            </a:r>
            <a:r>
              <a:rPr lang="en-US" sz="1600" dirty="0">
                <a:latin typeface="Calibri" panose="020F0502020204030204" pitchFamily="34" charset="0"/>
                <a:cs typeface="Calibri" panose="020F0502020204030204" pitchFamily="34" charset="0"/>
              </a:rPr>
              <a:t>) determines the relative energies of the different possible spin textures (see Fig. 1(a)) and the energy cost of spin-flip excitations on this lattice. </a:t>
            </a:r>
          </a:p>
          <a:p>
            <a:pPr marL="285750" indent="-285750">
              <a:buFont typeface="Arial" panose="020B0604020202020204" pitchFamily="34" charset="0"/>
              <a:buChar char="•"/>
            </a:pPr>
            <a:endParaRPr lang="en-US" sz="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The award PI benchmarked the use of capacitive torque magnetometry (CTM) as a unique tool to characterize the transitions between noncollinear spin textures in spin-ice single crystals.</a:t>
            </a:r>
          </a:p>
          <a:p>
            <a:pPr marL="285750" indent="-285750">
              <a:buFont typeface="Arial" panose="020B0604020202020204" pitchFamily="34" charset="0"/>
              <a:buChar char="•"/>
            </a:pPr>
            <a:endParaRPr lang="en-US" sz="5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Systematic characterization of magnetic-field-induced phase transitions provides a measure of how strongly individual spins on the </a:t>
            </a:r>
            <a:r>
              <a:rPr lang="en-US" sz="1600" dirty="0">
                <a:latin typeface="Calibri" panose="020F0502020204030204" pitchFamily="34" charset="0"/>
                <a:cs typeface="Calibri" panose="020F0502020204030204" pitchFamily="34" charset="0"/>
                <a:sym typeface="Symbol" panose="05050102010706020507" pitchFamily="18" charset="2"/>
              </a:rPr>
              <a:t> and </a:t>
            </a:r>
            <a:r>
              <a:rPr lang="el-GR" sz="1600" dirty="0">
                <a:latin typeface="Calibri" panose="020F0502020204030204" pitchFamily="34" charset="0"/>
                <a:cs typeface="Calibri" panose="020F0502020204030204" pitchFamily="34" charset="0"/>
                <a:sym typeface="Symbol" panose="05050102010706020507" pitchFamily="18" charset="2"/>
              </a:rPr>
              <a:t>β</a:t>
            </a:r>
            <a:r>
              <a:rPr lang="en-US" sz="1600" dirty="0">
                <a:latin typeface="Calibri" panose="020F0502020204030204" pitchFamily="34" charset="0"/>
                <a:cs typeface="Calibri" panose="020F0502020204030204" pitchFamily="34" charset="0"/>
                <a:sym typeface="Symbol" panose="05050102010706020507" pitchFamily="18" charset="2"/>
              </a:rPr>
              <a:t> sublattices </a:t>
            </a:r>
            <a:r>
              <a:rPr lang="en-US" sz="1600" dirty="0">
                <a:latin typeface="Calibri" panose="020F0502020204030204" pitchFamily="34" charset="0"/>
                <a:cs typeface="Calibri" panose="020F0502020204030204" pitchFamily="34" charset="0"/>
              </a:rPr>
              <a:t>interact with the rest of the spins in the lattice depending on the spin ice state involved in the transition (see Fig. 1 (b)).  </a:t>
            </a:r>
          </a:p>
          <a:p>
            <a:endParaRPr lang="en-US" sz="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Typical CTM response and associated phase diagram as function of field direction are shown in Fig. 1(c). </a:t>
            </a:r>
            <a:r>
              <a:rPr lang="en-US" sz="1600" dirty="0"/>
              <a:t>Fits are used to extract the spin interaction strength.</a:t>
            </a: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Another publication regarding IR reflectometry on spin-ice single crystals was published as well, for more details see, Physical Review B, 105, 165102 (2022)</a:t>
            </a:r>
          </a:p>
        </p:txBody>
      </p:sp>
      <p:sp>
        <p:nvSpPr>
          <p:cNvPr id="16" name="TextBox 15">
            <a:extLst>
              <a:ext uri="{FF2B5EF4-FFF2-40B4-BE49-F238E27FC236}">
                <a16:creationId xmlns:a16="http://schemas.microsoft.com/office/drawing/2014/main" id="{D9BD9168-F903-AB52-5CF4-3D951BEE3415}"/>
              </a:ext>
            </a:extLst>
          </p:cNvPr>
          <p:cNvSpPr txBox="1"/>
          <p:nvPr/>
        </p:nvSpPr>
        <p:spPr>
          <a:xfrm>
            <a:off x="34188" y="781896"/>
            <a:ext cx="5057420" cy="584775"/>
          </a:xfrm>
          <a:prstGeom prst="rect">
            <a:avLst/>
          </a:prstGeom>
          <a:noFill/>
        </p:spPr>
        <p:txBody>
          <a:bodyPr wrap="square">
            <a:spAutoFit/>
          </a:bodyPr>
          <a:lstStyle/>
          <a:p>
            <a:r>
              <a:rPr lang="en-US" sz="1600" dirty="0">
                <a:latin typeface="Calibri" panose="020F0502020204030204" pitchFamily="34" charset="0"/>
                <a:cs typeface="Calibri" panose="020F0502020204030204" pitchFamily="34" charset="0"/>
              </a:rPr>
              <a:t>The work described in this highlight can be found in,</a:t>
            </a:r>
          </a:p>
          <a:p>
            <a:r>
              <a:rPr lang="en-US" sz="1600" dirty="0">
                <a:latin typeface="Calibri" panose="020F0502020204030204" pitchFamily="34" charset="0"/>
                <a:cs typeface="Calibri" panose="020F0502020204030204" pitchFamily="34" charset="0"/>
              </a:rPr>
              <a:t> Anand et al. Nature Communications, </a:t>
            </a:r>
            <a:r>
              <a:rPr lang="en-US" sz="1600" b="1" dirty="0">
                <a:latin typeface="Calibri" panose="020F0502020204030204" pitchFamily="34" charset="0"/>
                <a:cs typeface="Calibri" panose="020F0502020204030204" pitchFamily="34" charset="0"/>
              </a:rPr>
              <a:t>13</a:t>
            </a:r>
            <a:r>
              <a:rPr lang="en-US" sz="1600" dirty="0">
                <a:latin typeface="Calibri" panose="020F0502020204030204" pitchFamily="34" charset="0"/>
                <a:cs typeface="Calibri" panose="020F0502020204030204" pitchFamily="34" charset="0"/>
              </a:rPr>
              <a:t>, 3818 (2022)</a:t>
            </a:r>
          </a:p>
        </p:txBody>
      </p:sp>
      <p:grpSp>
        <p:nvGrpSpPr>
          <p:cNvPr id="19" name="Group 18" descr="Schematic of energy differences between possible spin ice states in zero applied magnetic field, which is determined by how strongly spins in the lattice interact with one another. Tetrahedra depict a possible spin texture for each of these states.">
            <a:extLst>
              <a:ext uri="{FF2B5EF4-FFF2-40B4-BE49-F238E27FC236}">
                <a16:creationId xmlns:a16="http://schemas.microsoft.com/office/drawing/2014/main" id="{792E7836-3AE9-446C-BD32-99511AA2FC83}"/>
              </a:ext>
            </a:extLst>
          </p:cNvPr>
          <p:cNvGrpSpPr/>
          <p:nvPr/>
        </p:nvGrpSpPr>
        <p:grpSpPr>
          <a:xfrm>
            <a:off x="7049932" y="1352810"/>
            <a:ext cx="1983346" cy="2311935"/>
            <a:chOff x="7360654" y="1352810"/>
            <a:chExt cx="1983346" cy="2311935"/>
          </a:xfrm>
        </p:grpSpPr>
        <p:pic>
          <p:nvPicPr>
            <p:cNvPr id="12" name="Picture 11">
              <a:extLst>
                <a:ext uri="{FF2B5EF4-FFF2-40B4-BE49-F238E27FC236}">
                  <a16:creationId xmlns:a16="http://schemas.microsoft.com/office/drawing/2014/main" id="{58561B89-125D-20F4-01DD-4D13911229D8}"/>
                </a:ext>
              </a:extLst>
            </p:cNvPr>
            <p:cNvPicPr>
              <a:picLocks noChangeAspect="1"/>
            </p:cNvPicPr>
            <p:nvPr/>
          </p:nvPicPr>
          <p:blipFill rotWithShape="1">
            <a:blip r:embed="rId3"/>
            <a:srcRect r="67706"/>
            <a:stretch/>
          </p:blipFill>
          <p:spPr>
            <a:xfrm>
              <a:off x="7360654" y="1425408"/>
              <a:ext cx="1302612" cy="2192845"/>
            </a:xfrm>
            <a:prstGeom prst="rect">
              <a:avLst/>
            </a:prstGeom>
          </p:spPr>
        </p:pic>
        <p:pic>
          <p:nvPicPr>
            <p:cNvPr id="17" name="Picture 16" descr="One possible spin ">
              <a:extLst>
                <a:ext uri="{FF2B5EF4-FFF2-40B4-BE49-F238E27FC236}">
                  <a16:creationId xmlns:a16="http://schemas.microsoft.com/office/drawing/2014/main" id="{2BF15B92-4567-6636-87DA-1DAC5E06EC10}"/>
                </a:ext>
              </a:extLst>
            </p:cNvPr>
            <p:cNvPicPr>
              <a:picLocks noChangeAspect="1"/>
            </p:cNvPicPr>
            <p:nvPr/>
          </p:nvPicPr>
          <p:blipFill>
            <a:blip r:embed="rId4"/>
            <a:stretch>
              <a:fillRect/>
            </a:stretch>
          </p:blipFill>
          <p:spPr>
            <a:xfrm>
              <a:off x="8459071" y="1352810"/>
              <a:ext cx="884929" cy="2311935"/>
            </a:xfrm>
            <a:prstGeom prst="rect">
              <a:avLst/>
            </a:prstGeom>
          </p:spPr>
        </p:pic>
        <p:pic>
          <p:nvPicPr>
            <p:cNvPr id="4" name="Picture 3">
              <a:extLst>
                <a:ext uri="{FF2B5EF4-FFF2-40B4-BE49-F238E27FC236}">
                  <a16:creationId xmlns:a16="http://schemas.microsoft.com/office/drawing/2014/main" id="{BE51EA5B-00AA-442D-B2F8-4346F5004AD0}"/>
                </a:ext>
              </a:extLst>
            </p:cNvPr>
            <p:cNvPicPr>
              <a:picLocks noChangeAspect="1"/>
            </p:cNvPicPr>
            <p:nvPr/>
          </p:nvPicPr>
          <p:blipFill rotWithShape="1">
            <a:blip r:embed="rId5"/>
            <a:srcRect l="303" r="23574" b="19865"/>
            <a:stretch/>
          </p:blipFill>
          <p:spPr>
            <a:xfrm>
              <a:off x="7378410" y="2213354"/>
              <a:ext cx="417683" cy="307777"/>
            </a:xfrm>
            <a:prstGeom prst="rect">
              <a:avLst/>
            </a:prstGeom>
          </p:spPr>
        </p:pic>
        <p:pic>
          <p:nvPicPr>
            <p:cNvPr id="6" name="Picture 5">
              <a:extLst>
                <a:ext uri="{FF2B5EF4-FFF2-40B4-BE49-F238E27FC236}">
                  <a16:creationId xmlns:a16="http://schemas.microsoft.com/office/drawing/2014/main" id="{136E56FA-EA72-4CE7-A9B4-3DB51D79A6AE}"/>
                </a:ext>
              </a:extLst>
            </p:cNvPr>
            <p:cNvPicPr>
              <a:picLocks noChangeAspect="1"/>
            </p:cNvPicPr>
            <p:nvPr/>
          </p:nvPicPr>
          <p:blipFill rotWithShape="1">
            <a:blip r:embed="rId6"/>
            <a:srcRect r="26809" b="725"/>
            <a:stretch/>
          </p:blipFill>
          <p:spPr>
            <a:xfrm>
              <a:off x="7384328" y="1726081"/>
              <a:ext cx="401591" cy="381294"/>
            </a:xfrm>
            <a:prstGeom prst="rect">
              <a:avLst/>
            </a:prstGeom>
          </p:spPr>
        </p:pic>
      </p:grpSp>
      <p:sp>
        <p:nvSpPr>
          <p:cNvPr id="9" name="Rectangle 8">
            <a:extLst>
              <a:ext uri="{FF2B5EF4-FFF2-40B4-BE49-F238E27FC236}">
                <a16:creationId xmlns:a16="http://schemas.microsoft.com/office/drawing/2014/main" id="{74843517-831B-4220-B18C-B7C9D81650CD}"/>
              </a:ext>
              <a:ext uri="{C183D7F6-B498-43B3-948B-1728B52AA6E4}">
                <adec:decorative xmlns:adec="http://schemas.microsoft.com/office/drawing/2017/decorative" val="1"/>
              </a:ext>
            </a:extLst>
          </p:cNvPr>
          <p:cNvSpPr/>
          <p:nvPr/>
        </p:nvSpPr>
        <p:spPr>
          <a:xfrm>
            <a:off x="7709485" y="1429102"/>
            <a:ext cx="275208" cy="230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descr="Fig. 1: (a) Energy differences between the spin ice states in zero applied field with indicated degeneracy. Tetrahedra show one possible configuration of the two-in/two-out, 1-in/3-out, and all-in/all-out states. (b) Energy difference between spin ice states for different field directions, spin flips nucleating on the different spin sublattices (α or β) require different energies. (c) Torque response (top) and phase diagram (bottom) as a function of field direction. Fits are used to extract the spin interaction strength. &#10;">
            <a:extLst>
              <a:ext uri="{FF2B5EF4-FFF2-40B4-BE49-F238E27FC236}">
                <a16:creationId xmlns:a16="http://schemas.microsoft.com/office/drawing/2014/main" id="{76EC3A97-9285-454C-8A34-1752B6601F1F}"/>
              </a:ext>
            </a:extLst>
          </p:cNvPr>
          <p:cNvSpPr txBox="1"/>
          <p:nvPr/>
        </p:nvSpPr>
        <p:spPr>
          <a:xfrm>
            <a:off x="6844684" y="5172328"/>
            <a:ext cx="5135650" cy="1107996"/>
          </a:xfrm>
          <a:prstGeom prst="rect">
            <a:avLst/>
          </a:prstGeom>
          <a:noFill/>
        </p:spPr>
        <p:txBody>
          <a:bodyPr wrap="square" rtlCol="0">
            <a:spAutoFit/>
          </a:bodyPr>
          <a:lstStyle/>
          <a:p>
            <a:pPr algn="just"/>
            <a:r>
              <a:rPr lang="en-US" sz="1100" dirty="0"/>
              <a:t>Fig. 1: (a) Energy differences between the spin ice states in zero applied field with indicated degeneracy. Tetrahedra show one possible configuration of the two-in/two-out, 1-in/3-out, and all-in/all-out states. (b) Energy difference between spin ice states for different field directions, spin flips nucleating on the different spin sublattices (</a:t>
            </a:r>
            <a:r>
              <a:rPr lang="el-GR" sz="1100" dirty="0"/>
              <a:t>α</a:t>
            </a:r>
            <a:r>
              <a:rPr lang="en-US" sz="1100" dirty="0"/>
              <a:t> or </a:t>
            </a:r>
            <a:r>
              <a:rPr lang="el-GR" sz="1100" dirty="0"/>
              <a:t>β</a:t>
            </a:r>
            <a:r>
              <a:rPr lang="en-US" sz="1100" dirty="0"/>
              <a:t>) require different energies. (c) Torque response (top) and phase diagram (bottom) as a function of field direction. Fits are used to extract the spin interaction strength. </a:t>
            </a:r>
          </a:p>
        </p:txBody>
      </p:sp>
      <p:grpSp>
        <p:nvGrpSpPr>
          <p:cNvPr id="20" name="Group 19" descr="Energy difference between specific spin ice states when a field is applied along different directions in the crystal. Nucleation of spin flips requires a different amount of energy depending on the states involved in the transitions.  ">
            <a:extLst>
              <a:ext uri="{FF2B5EF4-FFF2-40B4-BE49-F238E27FC236}">
                <a16:creationId xmlns:a16="http://schemas.microsoft.com/office/drawing/2014/main" id="{EE98BC3C-1DE9-4E1D-BA51-DCD99140D813}"/>
              </a:ext>
            </a:extLst>
          </p:cNvPr>
          <p:cNvGrpSpPr/>
          <p:nvPr/>
        </p:nvGrpSpPr>
        <p:grpSpPr>
          <a:xfrm>
            <a:off x="7169890" y="3651611"/>
            <a:ext cx="1986800" cy="1585072"/>
            <a:chOff x="7533877" y="3677012"/>
            <a:chExt cx="1986800" cy="1585072"/>
          </a:xfrm>
        </p:grpSpPr>
        <p:pic>
          <p:nvPicPr>
            <p:cNvPr id="11" name="Picture 10">
              <a:extLst>
                <a:ext uri="{FF2B5EF4-FFF2-40B4-BE49-F238E27FC236}">
                  <a16:creationId xmlns:a16="http://schemas.microsoft.com/office/drawing/2014/main" id="{A32FBBDC-60A7-1186-613E-0657E7632EBE}"/>
                </a:ext>
              </a:extLst>
            </p:cNvPr>
            <p:cNvPicPr>
              <a:picLocks noChangeAspect="1"/>
            </p:cNvPicPr>
            <p:nvPr/>
          </p:nvPicPr>
          <p:blipFill rotWithShape="1">
            <a:blip r:embed="rId3"/>
            <a:srcRect l="34293" t="3859"/>
            <a:stretch/>
          </p:blipFill>
          <p:spPr>
            <a:xfrm>
              <a:off x="7533877" y="3681680"/>
              <a:ext cx="1986800" cy="1580404"/>
            </a:xfrm>
            <a:prstGeom prst="rect">
              <a:avLst/>
            </a:prstGeom>
          </p:spPr>
        </p:pic>
        <p:sp>
          <p:nvSpPr>
            <p:cNvPr id="18" name="TextBox 17">
              <a:extLst>
                <a:ext uri="{FF2B5EF4-FFF2-40B4-BE49-F238E27FC236}">
                  <a16:creationId xmlns:a16="http://schemas.microsoft.com/office/drawing/2014/main" id="{8AC2A2D4-69FB-4156-8BAD-1C8E1C32BABE}"/>
                </a:ext>
              </a:extLst>
            </p:cNvPr>
            <p:cNvSpPr txBox="1"/>
            <p:nvPr/>
          </p:nvSpPr>
          <p:spPr>
            <a:xfrm>
              <a:off x="7825050" y="3677012"/>
              <a:ext cx="373820" cy="307777"/>
            </a:xfrm>
            <a:prstGeom prst="rect">
              <a:avLst/>
            </a:prstGeom>
            <a:solidFill>
              <a:schemeClr val="bg1"/>
            </a:solidFill>
          </p:spPr>
          <p:txBody>
            <a:bodyPr wrap="none" rtlCol="0">
              <a:spAutoFit/>
            </a:bodyPr>
            <a:lstStyle/>
            <a:p>
              <a:r>
                <a:rPr lang="el-GR" sz="1400" dirty="0"/>
                <a:t>Δ</a:t>
              </a:r>
              <a:r>
                <a:rPr lang="en-US" sz="1400" dirty="0"/>
                <a:t>E</a:t>
              </a:r>
            </a:p>
          </p:txBody>
        </p:sp>
      </p:grpSp>
    </p:spTree>
    <p:extLst>
      <p:ext uri="{BB962C8B-B14F-4D97-AF65-F5344CB8AC3E}">
        <p14:creationId xmlns:p14="http://schemas.microsoft.com/office/powerpoint/2010/main" val="3866026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7">
            <a:extLst>
              <a:ext uri="{FF2B5EF4-FFF2-40B4-BE49-F238E27FC236}">
                <a16:creationId xmlns:a16="http://schemas.microsoft.com/office/drawing/2014/main" id="{E6A754AA-3268-4E0B-B7AC-7136B6A6963A}"/>
              </a:ext>
              <a:ext uri="{C183D7F6-B498-43B3-948B-1728B52AA6E4}">
                <adec:decorative xmlns:adec="http://schemas.microsoft.com/office/drawing/2017/decorative" val="1"/>
              </a:ext>
            </a:extLst>
          </p:cNvPr>
          <p:cNvSpPr>
            <a:spLocks noChangeArrowheads="1"/>
          </p:cNvSpPr>
          <p:nvPr/>
        </p:nvSpPr>
        <p:spPr bwMode="auto">
          <a:xfrm>
            <a:off x="6296296" y="1603856"/>
            <a:ext cx="5633237" cy="4339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30" name="Rectangle 29">
            <a:extLst>
              <a:ext uri="{FF2B5EF4-FFF2-40B4-BE49-F238E27FC236}">
                <a16:creationId xmlns:a16="http://schemas.microsoft.com/office/drawing/2014/main" id="{214F4D8C-0507-44C8-9197-44F32C14CB59}"/>
              </a:ext>
            </a:extLst>
          </p:cNvPr>
          <p:cNvSpPr/>
          <p:nvPr/>
        </p:nvSpPr>
        <p:spPr>
          <a:xfrm>
            <a:off x="100483" y="-27263"/>
            <a:ext cx="3003806"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2022  Broader Impacts</a:t>
            </a:r>
          </a:p>
        </p:txBody>
      </p:sp>
      <p:sp>
        <p:nvSpPr>
          <p:cNvPr id="11" name="Title 1">
            <a:extLst>
              <a:ext uri="{FF2B5EF4-FFF2-40B4-BE49-F238E27FC236}">
                <a16:creationId xmlns:a16="http://schemas.microsoft.com/office/drawing/2014/main" id="{D3B332F7-6EDD-4E4A-8EC3-FAC439648E78}"/>
              </a:ext>
            </a:extLst>
          </p:cNvPr>
          <p:cNvSpPr txBox="1">
            <a:spLocks noGrp="1"/>
          </p:cNvSpPr>
          <p:nvPr>
            <p:ph type="title" idx="4294967295"/>
          </p:nvPr>
        </p:nvSpPr>
        <p:spPr>
          <a:xfrm>
            <a:off x="3818375" y="151087"/>
            <a:ext cx="7759108" cy="5667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Student Mentoring, Conference Organization, and Service to the APS</a:t>
            </a:r>
          </a:p>
        </p:txBody>
      </p:sp>
      <p:sp>
        <p:nvSpPr>
          <p:cNvPr id="13" name="TextBox 12">
            <a:extLst>
              <a:ext uri="{FF2B5EF4-FFF2-40B4-BE49-F238E27FC236}">
                <a16:creationId xmlns:a16="http://schemas.microsoft.com/office/drawing/2014/main" id="{24293888-9B9A-4F52-848A-B96B0D67B3E9}"/>
              </a:ext>
            </a:extLst>
          </p:cNvPr>
          <p:cNvSpPr txBox="1"/>
          <p:nvPr/>
        </p:nvSpPr>
        <p:spPr>
          <a:xfrm>
            <a:off x="5622122" y="845156"/>
            <a:ext cx="4690708"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Christianne Beekman, Florida State University</a:t>
            </a:r>
          </a:p>
        </p:txBody>
      </p:sp>
      <p:sp>
        <p:nvSpPr>
          <p:cNvPr id="2" name="TextBox 1">
            <a:extLst>
              <a:ext uri="{FF2B5EF4-FFF2-40B4-BE49-F238E27FC236}">
                <a16:creationId xmlns:a16="http://schemas.microsoft.com/office/drawing/2014/main" id="{F7AB0D58-EDC7-F285-6F08-BE39023601C1}"/>
              </a:ext>
            </a:extLst>
          </p:cNvPr>
          <p:cNvSpPr txBox="1"/>
          <p:nvPr/>
        </p:nvSpPr>
        <p:spPr>
          <a:xfrm>
            <a:off x="100483" y="300183"/>
            <a:ext cx="1385316" cy="338554"/>
          </a:xfrm>
          <a:prstGeom prst="rect">
            <a:avLst/>
          </a:prstGeom>
          <a:noFill/>
        </p:spPr>
        <p:txBody>
          <a:bodyPr wrap="none" rtlCol="0">
            <a:spAutoFit/>
          </a:bodyPr>
          <a:lstStyle/>
          <a:p>
            <a:r>
              <a:rPr lang="en-US" sz="1600" b="1" dirty="0"/>
              <a:t>DMR 1847887</a:t>
            </a:r>
          </a:p>
        </p:txBody>
      </p:sp>
      <p:sp>
        <p:nvSpPr>
          <p:cNvPr id="3" name="TextBox 2">
            <a:extLst>
              <a:ext uri="{FF2B5EF4-FFF2-40B4-BE49-F238E27FC236}">
                <a16:creationId xmlns:a16="http://schemas.microsoft.com/office/drawing/2014/main" id="{1ED4FDFB-3758-289E-B003-0A59EF962C56}"/>
              </a:ext>
            </a:extLst>
          </p:cNvPr>
          <p:cNvSpPr txBox="1"/>
          <p:nvPr/>
        </p:nvSpPr>
        <p:spPr>
          <a:xfrm>
            <a:off x="34188" y="1238246"/>
            <a:ext cx="6206067" cy="4770537"/>
          </a:xfrm>
          <a:prstGeom prst="rect">
            <a:avLst/>
          </a:prstGeom>
          <a:noFill/>
        </p:spPr>
        <p:txBody>
          <a:bodyPr wrap="square">
            <a:spAutoFit/>
          </a:bodyPr>
          <a:lstStyle/>
          <a:p>
            <a:r>
              <a:rPr lang="en-US" sz="1600" dirty="0">
                <a:latin typeface="Calibri" panose="020F0502020204030204" pitchFamily="34" charset="0"/>
                <a:cs typeface="Calibri" panose="020F0502020204030204" pitchFamily="34" charset="0"/>
              </a:rPr>
              <a:t>This project has supported the training of graduate, undergraduate, and high-school students in thin-film-growth and characterization techniques. A female high-school extern started in the award PI’s group in Sept. 2022 and spends around 8 hours per week performing materials characterization measurements on quantum materials. </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Biwen Zhang, a student on the project graduated in 2022, thesis title:</a:t>
            </a:r>
          </a:p>
          <a:p>
            <a:r>
              <a:rPr lang="en-US" sz="1600" dirty="0">
                <a:latin typeface="Calibri" panose="020F0502020204030204" pitchFamily="34" charset="0"/>
                <a:cs typeface="Calibri" panose="020F0502020204030204" pitchFamily="34" charset="0"/>
              </a:rPr>
              <a:t>Strongly Correlated Insulators for High-Efficient Photovoltaics. </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The award PI was co-chair of the SESAPS 2021 (in-person) conference, which was held in November 18-20, 2021 at the University Center Club in Tallahassee (http://sesaps21.physics.fsu.edu/). It was a success with over 200 registered participants.</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The award PI is a member-at-large in the APS-GMAG executive committee. Her service tasks included serving on the GMAG fellowship committee, ranking APS fellow submissions submitted through GMAG. She also serves as Lead FT organizer of “Frustrated Magnetism” for the 2023 APS March meeting. </a:t>
            </a:r>
          </a:p>
        </p:txBody>
      </p:sp>
      <p:pic>
        <p:nvPicPr>
          <p:cNvPr id="5" name="Picture 4" descr="SESAPS 2021 group photo in front od the University Club at Florida State University.">
            <a:extLst>
              <a:ext uri="{FF2B5EF4-FFF2-40B4-BE49-F238E27FC236}">
                <a16:creationId xmlns:a16="http://schemas.microsoft.com/office/drawing/2014/main" id="{E887941C-FF51-DDDC-9307-4CC650AAD25B}"/>
              </a:ext>
            </a:extLst>
          </p:cNvPr>
          <p:cNvPicPr>
            <a:picLocks noChangeAspect="1"/>
          </p:cNvPicPr>
          <p:nvPr/>
        </p:nvPicPr>
        <p:blipFill>
          <a:blip r:embed="rId2"/>
          <a:stretch>
            <a:fillRect/>
          </a:stretch>
        </p:blipFill>
        <p:spPr>
          <a:xfrm>
            <a:off x="6419616" y="1724325"/>
            <a:ext cx="3283077" cy="2737608"/>
          </a:xfrm>
          <a:prstGeom prst="rect">
            <a:avLst/>
          </a:prstGeom>
        </p:spPr>
      </p:pic>
      <p:sp>
        <p:nvSpPr>
          <p:cNvPr id="6" name="TextBox 5" descr="(Left) Group photo taken at the SESAPS conference in Tallahassee.&#10;">
            <a:extLst>
              <a:ext uri="{FF2B5EF4-FFF2-40B4-BE49-F238E27FC236}">
                <a16:creationId xmlns:a16="http://schemas.microsoft.com/office/drawing/2014/main" id="{30E70A96-B186-F510-E5DA-1E08BF0DA766}"/>
              </a:ext>
            </a:extLst>
          </p:cNvPr>
          <p:cNvSpPr txBox="1"/>
          <p:nvPr/>
        </p:nvSpPr>
        <p:spPr>
          <a:xfrm>
            <a:off x="9826014" y="1724325"/>
            <a:ext cx="2103520" cy="738664"/>
          </a:xfrm>
          <a:prstGeom prst="rect">
            <a:avLst/>
          </a:prstGeom>
          <a:noFill/>
        </p:spPr>
        <p:txBody>
          <a:bodyPr wrap="square" rtlCol="0">
            <a:spAutoFit/>
          </a:bodyPr>
          <a:lstStyle/>
          <a:p>
            <a:r>
              <a:rPr lang="en-US" sz="1400" dirty="0"/>
              <a:t>(Left) Group photo taken at the SESAPS conference in Tallahassee.</a:t>
            </a:r>
          </a:p>
        </p:txBody>
      </p:sp>
      <p:sp>
        <p:nvSpPr>
          <p:cNvPr id="8" name="TextBox 7" descr="High School Externship Program: https://nationalmaglab.org/education/k12-students/high-school-externship&#10;">
            <a:extLst>
              <a:ext uri="{FF2B5EF4-FFF2-40B4-BE49-F238E27FC236}">
                <a16:creationId xmlns:a16="http://schemas.microsoft.com/office/drawing/2014/main" id="{B847A370-2107-920D-C087-73AC643E6584}"/>
              </a:ext>
            </a:extLst>
          </p:cNvPr>
          <p:cNvSpPr txBox="1"/>
          <p:nvPr/>
        </p:nvSpPr>
        <p:spPr>
          <a:xfrm>
            <a:off x="6296296" y="4777090"/>
            <a:ext cx="2587889" cy="954107"/>
          </a:xfrm>
          <a:prstGeom prst="rect">
            <a:avLst/>
          </a:prstGeom>
          <a:noFill/>
        </p:spPr>
        <p:txBody>
          <a:bodyPr wrap="square">
            <a:spAutoFit/>
          </a:bodyPr>
          <a:lstStyle/>
          <a:p>
            <a:r>
              <a:rPr lang="en-US" sz="1400" dirty="0"/>
              <a:t>High School Externship Program: https://nationalmaglab.org/education/k12-students/high-school-externship</a:t>
            </a:r>
          </a:p>
        </p:txBody>
      </p:sp>
      <p:pic>
        <p:nvPicPr>
          <p:cNvPr id="9" name="Picture 8" descr="Maglab logo and website link for high school externship program">
            <a:extLst>
              <a:ext uri="{FF2B5EF4-FFF2-40B4-BE49-F238E27FC236}">
                <a16:creationId xmlns:a16="http://schemas.microsoft.com/office/drawing/2014/main" id="{09110DC0-317D-3533-5383-2A13D796B9DA}"/>
              </a:ext>
            </a:extLst>
          </p:cNvPr>
          <p:cNvPicPr>
            <a:picLocks noChangeAspect="1"/>
          </p:cNvPicPr>
          <p:nvPr/>
        </p:nvPicPr>
        <p:blipFill>
          <a:blip r:embed="rId3"/>
          <a:stretch>
            <a:fillRect/>
          </a:stretch>
        </p:blipFill>
        <p:spPr>
          <a:xfrm>
            <a:off x="8884184" y="4708753"/>
            <a:ext cx="3144201" cy="886437"/>
          </a:xfrm>
          <a:prstGeom prst="rect">
            <a:avLst/>
          </a:prstGeom>
        </p:spPr>
      </p:pic>
    </p:spTree>
    <p:extLst>
      <p:ext uri="{BB962C8B-B14F-4D97-AF65-F5344CB8AC3E}">
        <p14:creationId xmlns:p14="http://schemas.microsoft.com/office/powerpoint/2010/main" val="18309774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3174</TotalTime>
  <Words>582</Words>
  <Application>Microsoft Office PowerPoint</Application>
  <PresentationFormat>Widescreen</PresentationFormat>
  <Paragraphs>31</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Sitka Subheading</vt:lpstr>
      <vt:lpstr>Times New Roman</vt:lpstr>
      <vt:lpstr>Wingdings</vt:lpstr>
      <vt:lpstr>Office Theme</vt:lpstr>
      <vt:lpstr>Measuring effective spin-correlation strengths with torque magnetometry</vt:lpstr>
      <vt:lpstr>Student Mentoring, Conference Organization, and Service to the APS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Schneider, Jamison T</cp:lastModifiedBy>
  <cp:revision>284</cp:revision>
  <cp:lastPrinted>2018-03-20T12:31:18Z</cp:lastPrinted>
  <dcterms:created xsi:type="dcterms:W3CDTF">2017-10-05T17:34:54Z</dcterms:created>
  <dcterms:modified xsi:type="dcterms:W3CDTF">2023-03-22T18:10:47Z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a9f3f5dd-3903-4544-9b78-669fb32c13a4</vt:lpwstr>
  </property>
  <property fmtid="{D5CDD505-2E9C-101B-9397-08002B2CF9AE}" pid="3" name="ContainsCUI">
    <vt:lpwstr>No</vt:lpwstr>
  </property>
</Properties>
</file>