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autoAdjust="0"/>
    <p:restoredTop sz="95097" autoAdjust="0"/>
  </p:normalViewPr>
  <p:slideViewPr>
    <p:cSldViewPr snapToGrid="0" snapToObjects="1">
      <p:cViewPr varScale="1">
        <p:scale>
          <a:sx n="63" d="100"/>
          <a:sy n="63" d="100"/>
        </p:scale>
        <p:origin x="160" y="6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8013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9841D0E1-9DFE-5056-AAAD-C03F90DBD19B}"/>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B1E2A898-E3A1-9A7C-0757-4136ADD1C54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99DAB8-E17A-431B-A95A-0F64689B99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46E646E-F3E0-4898-AFB6-FC0EFEE8A344}"/>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Intellectual Merit</a:t>
            </a:r>
          </a:p>
        </p:txBody>
      </p:sp>
      <p:sp>
        <p:nvSpPr>
          <p:cNvPr id="2" name="hcSlideMaster.Title and ContentHeader">
            <a:extLst>
              <a:ext uri="{FF2B5EF4-FFF2-40B4-BE49-F238E27FC236}">
                <a16:creationId xmlns:a16="http://schemas.microsoft.com/office/drawing/2014/main" id="{107A9113-2B19-D227-947E-3D1B7CB167B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99DAB8-E17A-431B-A95A-0F64689B99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46E646E-F3E0-4898-AFB6-FC0EFEE8A344}"/>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Intellectual Merit</a:t>
            </a:r>
          </a:p>
        </p:txBody>
      </p:sp>
    </p:spTree>
    <p:extLst>
      <p:ext uri="{BB962C8B-B14F-4D97-AF65-F5344CB8AC3E}">
        <p14:creationId xmlns:p14="http://schemas.microsoft.com/office/powerpoint/2010/main" val="24342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rgbClr val="FF0000">
                  <a:alpha val="90000"/>
                  <a:lumMod val="100000"/>
                </a:srgb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A3BF24F-CAF0-4F92-A3CF-E142812A5D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D6DFF2F-46FB-4C87-86B2-198DB88A8221}"/>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Broader Impacts</a:t>
            </a:r>
          </a:p>
        </p:txBody>
      </p:sp>
      <p:sp>
        <p:nvSpPr>
          <p:cNvPr id="2" name="hcSlideMaster.2_Title and ContentHeader">
            <a:extLst>
              <a:ext uri="{FF2B5EF4-FFF2-40B4-BE49-F238E27FC236}">
                <a16:creationId xmlns:a16="http://schemas.microsoft.com/office/drawing/2014/main" id="{DC5303B6-9CA4-1A66-AF93-A7AADC998AFB}"/>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7624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rgbClr val="00B050"/>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BC7398E-E05D-4226-874F-BA20F20973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9462DB6-AF7D-423D-AAEF-B4EBDA08FDD2}"/>
              </a:ext>
            </a:extLst>
          </p:cNvPr>
          <p:cNvSpPr/>
          <p:nvPr userDrawn="1"/>
        </p:nvSpPr>
        <p:spPr>
          <a:xfrm>
            <a:off x="100482" y="-27263"/>
            <a:ext cx="4585817"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DMREF-specific </a:t>
            </a:r>
          </a:p>
        </p:txBody>
      </p:sp>
      <p:sp>
        <p:nvSpPr>
          <p:cNvPr id="2" name="hcSlideMaster.3_Title and ContentHeader">
            <a:extLst>
              <a:ext uri="{FF2B5EF4-FFF2-40B4-BE49-F238E27FC236}">
                <a16:creationId xmlns:a16="http://schemas.microsoft.com/office/drawing/2014/main" id="{12BDE117-F50F-5AAC-E890-740A0DFFC4B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56454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6B017EF7-0783-16AD-5095-BA7BCF8B49E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01578E3F-3428-4337-D175-A295B8B872CA}"/>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5" r:id="rId4"/>
    <p:sldLayoutId id="2147483686" r:id="rId5"/>
    <p:sldLayoutId id="2147483684"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5329238" y="2392"/>
            <a:ext cx="6862762" cy="566738"/>
          </a:xfrm>
        </p:spPr>
        <p:txBody>
          <a:bodyPr>
            <a:noAutofit/>
          </a:bodyPr>
          <a:lstStyle/>
          <a:p>
            <a:r>
              <a:rPr lang="en-US" sz="1600" b="1" dirty="0"/>
              <a:t>Self-assembled peptide-pi-electron supramolecular polymers for bioinspired energy harvesting, transport and management</a:t>
            </a:r>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460533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DMR 1841897</a:t>
            </a:r>
          </a:p>
        </p:txBody>
      </p:sp>
      <p:sp>
        <p:nvSpPr>
          <p:cNvPr id="21" name="TextBox 20">
            <a:extLst>
              <a:ext uri="{FF2B5EF4-FFF2-40B4-BE49-F238E27FC236}">
                <a16:creationId xmlns:a16="http://schemas.microsoft.com/office/drawing/2014/main" id="{426A9296-2844-4E28-A508-770A45A2E9C0}"/>
              </a:ext>
            </a:extLst>
          </p:cNvPr>
          <p:cNvSpPr txBox="1"/>
          <p:nvPr/>
        </p:nvSpPr>
        <p:spPr>
          <a:xfrm>
            <a:off x="7931217" y="6440164"/>
            <a:ext cx="4114480" cy="323165"/>
          </a:xfrm>
          <a:prstGeom prst="rect">
            <a:avLst/>
          </a:prstGeom>
          <a:noFill/>
        </p:spPr>
        <p:txBody>
          <a:bodyPr wrap="square" rtlCol="0">
            <a:spAutoFit/>
          </a:bodyPr>
          <a:lstStyle/>
          <a:p>
            <a:pPr algn="r"/>
            <a:r>
              <a:rPr lang="en-US" sz="1500" b="1" dirty="0">
                <a:latin typeface="Arial" panose="020B0604020202020204" pitchFamily="34" charset="0"/>
                <a:cs typeface="Arial" panose="020B0604020202020204" pitchFamily="34" charset="0"/>
              </a:rPr>
              <a:t>DMREF-1841807</a:t>
            </a:r>
            <a:endParaRPr lang="en-US" sz="1500" b="1" dirty="0">
              <a:solidFill>
                <a:srgbClr val="FF0000"/>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227799" y="969146"/>
            <a:ext cx="5707780" cy="431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3838" algn="just" eaLnBrk="1" hangingPunct="1">
              <a:spcAft>
                <a:spcPts val="500"/>
              </a:spcAft>
            </a:pPr>
            <a:r>
              <a:rPr lang="en-US" sz="1400" dirty="0"/>
              <a:t>Organic electronics offer a route toward electronically active biocompatible soft materials capable of interfacing with biological and living systems. Discovering new organic molecules capable of high charge mobility is challenging due to the vast size of molecular design space and the multi-scale nature of charge transport that requires modeling electrons, molecules, and supramolecular assemblies. </a:t>
            </a:r>
          </a:p>
          <a:p>
            <a:pPr indent="223838" algn="just" eaLnBrk="1" hangingPunct="1">
              <a:spcAft>
                <a:spcPts val="500"/>
              </a:spcAft>
            </a:pPr>
            <a:r>
              <a:rPr lang="en-US" sz="1400" dirty="0"/>
              <a:t>We developed a multi-scale screening paradigm coupling (i) all-atom molecular dynamics to predict supramolecular structures, (ii) density functional theory to compute chemical stability, reorganization energy, and charge transfer integrals, and (iii) Marcus’s theory to predict charge mobility. This integrated virtual screening platform enabled us to identify new synthetic peptide-based molecules capable of producing self-assembled biocompatible nanoaggregates with predicted hole mobilities of 0.224 cm</a:t>
            </a:r>
            <a:r>
              <a:rPr lang="en-US" sz="1400" baseline="30000" dirty="0"/>
              <a:t>2</a:t>
            </a:r>
            <a:r>
              <a:rPr lang="en-US" sz="1400" dirty="0"/>
              <a:t>V/s and electron mobilities of 0.143 cm</a:t>
            </a:r>
            <a:r>
              <a:rPr lang="en-US" sz="1400" baseline="30000" dirty="0"/>
              <a:t>2</a:t>
            </a:r>
            <a:r>
              <a:rPr lang="en-US" sz="1400" dirty="0"/>
              <a:t>V/s, and uncovered design rules for high charge mobility.</a:t>
            </a:r>
          </a:p>
          <a:p>
            <a:pPr indent="223838" algn="just" eaLnBrk="1" hangingPunct="1">
              <a:spcAft>
                <a:spcPts val="500"/>
              </a:spcAft>
            </a:pPr>
            <a:r>
              <a:rPr lang="en-US" sz="1400" dirty="0"/>
              <a:t>This work embraced the MGI philosophy in its use of high-performance computation and multi-scale methods to accelerate advanced materials discovery. It was recognized as an editor’s choice “HOT” article in </a:t>
            </a:r>
            <a:r>
              <a:rPr lang="en-US" sz="1400" i="1" dirty="0"/>
              <a:t>Molecular Systems Design &amp; Engineering</a:t>
            </a:r>
            <a:r>
              <a:rPr lang="en-US" sz="1400" dirty="0"/>
              <a:t>.</a:t>
            </a:r>
          </a:p>
        </p:txBody>
      </p:sp>
      <p:sp>
        <p:nvSpPr>
          <p:cNvPr id="4" name="Text Box 34">
            <a:extLst>
              <a:ext uri="{FF2B5EF4-FFF2-40B4-BE49-F238E27FC236}">
                <a16:creationId xmlns:a16="http://schemas.microsoft.com/office/drawing/2014/main" id="{908B0B0F-3B48-4251-9B0A-71D36EE688B7}"/>
              </a:ext>
            </a:extLst>
          </p:cNvPr>
          <p:cNvSpPr txBox="1">
            <a:spLocks noChangeArrowheads="1"/>
          </p:cNvSpPr>
          <p:nvPr/>
        </p:nvSpPr>
        <p:spPr bwMode="auto">
          <a:xfrm>
            <a:off x="6179420" y="4669574"/>
            <a:ext cx="5630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Schematic illustration of our computational pipeline for measuring </a:t>
            </a:r>
            <a:r>
              <a:rPr lang="el-GR" sz="1400" i="1" dirty="0"/>
              <a:t>π-</a:t>
            </a:r>
            <a:r>
              <a:rPr lang="en-US" sz="1400" i="1" dirty="0"/>
              <a:t>conjugated peptide charge mobility. (i) All-atom classical molecular dynamics to predict the self-assembled structures. Density functional theory calculations predict the (ii) chemical stability, (iii) reorganization, and (iv) transfer integrals. (v) Marcus theory to predict the drift mobility of holes and electrons. </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179420" y="1068404"/>
            <a:ext cx="5630780" cy="502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Box 9">
            <a:extLst>
              <a:ext uri="{FF2B5EF4-FFF2-40B4-BE49-F238E27FC236}">
                <a16:creationId xmlns:a16="http://schemas.microsoft.com/office/drawing/2014/main" id="{5C159421-2FF1-49CD-8914-55B6E8711716}"/>
              </a:ext>
            </a:extLst>
          </p:cNvPr>
          <p:cNvSpPr txBox="1"/>
          <p:nvPr/>
        </p:nvSpPr>
        <p:spPr>
          <a:xfrm>
            <a:off x="381800" y="5446461"/>
            <a:ext cx="5707780" cy="646331"/>
          </a:xfrm>
          <a:prstGeom prst="rect">
            <a:avLst/>
          </a:prstGeom>
          <a:noFill/>
          <a:ln>
            <a:solidFill>
              <a:schemeClr val="tx1"/>
            </a:solidFill>
          </a:ln>
        </p:spPr>
        <p:txBody>
          <a:bodyPr wrap="square" rtlCol="0">
            <a:spAutoFit/>
          </a:bodyPr>
          <a:lstStyle/>
          <a:p>
            <a:r>
              <a:rPr lang="en-US" sz="1200" dirty="0"/>
              <a:t>K. Shmilovich, Y. Yao, J.D. Tovar, H.E. Katz, A. Schleife, and A.L. Ferguson, </a:t>
            </a:r>
            <a:r>
              <a:rPr lang="en-US" sz="1200" i="1" dirty="0"/>
              <a:t>Computational discovery of high charge mobility self-assembling </a:t>
            </a:r>
            <a:r>
              <a:rPr lang="el-GR" sz="1200" i="1" dirty="0"/>
              <a:t>π-</a:t>
            </a:r>
            <a:r>
              <a:rPr lang="en-US" sz="1200" i="1" dirty="0"/>
              <a:t>conjugated peptides</a:t>
            </a:r>
            <a:r>
              <a:rPr lang="en-US" sz="1200" dirty="0"/>
              <a:t>, Mol. Syst. Des. Eng. </a:t>
            </a:r>
            <a:r>
              <a:rPr lang="en-US" sz="1200" b="1" dirty="0"/>
              <a:t>7</a:t>
            </a:r>
            <a:r>
              <a:rPr lang="en-US" sz="1200" dirty="0"/>
              <a:t> 447-459 (2022). DOI: 10.1039/D2ME00017B</a:t>
            </a:r>
          </a:p>
        </p:txBody>
      </p:sp>
      <p:pic>
        <p:nvPicPr>
          <p:cNvPr id="6" name="Picture 5" descr="Schematic illustration of our computational pipeline for measuring π-conjugated peptide charge mobility. (i) All-atom classical molecular dynamics to predict the self-assembled structures. Density functional theory calculations predict the (ii) chemical stability, (iii) reorganization, and (iv) transfer integrals. (v) Marcus theory to predict the drift mobility of holes and electrons. &#10;">
            <a:extLst>
              <a:ext uri="{FF2B5EF4-FFF2-40B4-BE49-F238E27FC236}">
                <a16:creationId xmlns:a16="http://schemas.microsoft.com/office/drawing/2014/main" id="{D6299019-6C8A-46AB-0EDE-08EA95E29206}"/>
              </a:ext>
            </a:extLst>
          </p:cNvPr>
          <p:cNvPicPr>
            <a:picLocks noChangeAspect="1"/>
          </p:cNvPicPr>
          <p:nvPr/>
        </p:nvPicPr>
        <p:blipFill>
          <a:blip r:embed="rId3"/>
          <a:stretch>
            <a:fillRect/>
          </a:stretch>
        </p:blipFill>
        <p:spPr>
          <a:xfrm>
            <a:off x="6285298" y="1091736"/>
            <a:ext cx="5419024" cy="3606559"/>
          </a:xfrm>
          <a:prstGeom prst="rect">
            <a:avLst/>
          </a:prstGeom>
        </p:spPr>
      </p:pic>
      <p:sp>
        <p:nvSpPr>
          <p:cNvPr id="7" name="TextBox 6">
            <a:extLst>
              <a:ext uri="{FF2B5EF4-FFF2-40B4-BE49-F238E27FC236}">
                <a16:creationId xmlns:a16="http://schemas.microsoft.com/office/drawing/2014/main" id="{E991DD01-40B9-8EFE-8711-020C2912EC44}"/>
              </a:ext>
            </a:extLst>
          </p:cNvPr>
          <p:cNvSpPr txBox="1"/>
          <p:nvPr/>
        </p:nvSpPr>
        <p:spPr>
          <a:xfrm>
            <a:off x="7207493" y="482469"/>
            <a:ext cx="3574633" cy="338554"/>
          </a:xfrm>
          <a:prstGeom prst="rect">
            <a:avLst/>
          </a:prstGeom>
          <a:noFill/>
        </p:spPr>
        <p:txBody>
          <a:bodyPr wrap="none" rtlCol="0">
            <a:spAutoFit/>
          </a:bodyPr>
          <a:lstStyle/>
          <a:p>
            <a:r>
              <a:rPr lang="en-US" sz="1600" b="1" dirty="0">
                <a:solidFill>
                  <a:srgbClr val="FF0000"/>
                </a:solidFill>
              </a:rPr>
              <a:t>Andrew Ferguson, University of Chicago</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4137</TotalTime>
  <Words>339</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Sitka Subheading</vt:lpstr>
      <vt:lpstr>Times New Roman</vt:lpstr>
      <vt:lpstr>Wingdings</vt:lpstr>
      <vt:lpstr>Office Theme</vt:lpstr>
      <vt:lpstr>Self-assembled peptide-pi-electron supramolecular polymers for bioinspired energy harvesting, transport and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282</cp:revision>
  <cp:lastPrinted>2018-03-20T12:31:18Z</cp:lastPrinted>
  <dcterms:created xsi:type="dcterms:W3CDTF">2017-10-05T17:34:54Z</dcterms:created>
  <dcterms:modified xsi:type="dcterms:W3CDTF">2023-03-22T18:34:47Z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c5701754-6629-41f3-be4a-7f2ee6b5b738</vt:lpwstr>
  </property>
  <property fmtid="{D5CDD505-2E9C-101B-9397-08002B2CF9AE}" pid="3" name="ContainsCUI">
    <vt:lpwstr>No</vt:lpwstr>
  </property>
</Properties>
</file>