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7"/>
  </p:notesMasterIdLst>
  <p:handoutMasterIdLst>
    <p:handoutMasterId r:id="rId8"/>
  </p:handoutMasterIdLst>
  <p:sldIdLst>
    <p:sldId id="389" r:id="rId5"/>
    <p:sldId id="388" r:id="rId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3" autoAdjust="0"/>
    <p:restoredTop sz="86388" autoAdjust="0"/>
  </p:normalViewPr>
  <p:slideViewPr>
    <p:cSldViewPr snapToGrid="0" snapToObjects="1">
      <p:cViewPr varScale="1">
        <p:scale>
          <a:sx n="54" d="100"/>
          <a:sy n="54" d="100"/>
        </p:scale>
        <p:origin x="328" y="5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70" d="100"/>
        <a:sy n="70" d="100"/>
      </p:scale>
      <p:origin x="0" y="-4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3/21/2023</a:t>
            </a:fld>
            <a:endParaRPr lang="en-US" dirty="0"/>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dirty="0"/>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3/21/2023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dirty="0"/>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In situ</a:t>
            </a:r>
            <a:r>
              <a:rPr lang="en-US" dirty="0"/>
              <a:t> ion irradiation transmission electron microscopy was conducted on amorphous TiO</a:t>
            </a:r>
            <a:r>
              <a:rPr lang="en-US" baseline="-25000" dirty="0"/>
              <a:t>2</a:t>
            </a:r>
            <a:r>
              <a:rPr lang="en-US" dirty="0"/>
              <a:t> nanotubes using different ions (Kr+, Xe+, Au-) at 46 keV.</a:t>
            </a:r>
            <a:r>
              <a:rPr lang="en-US" sz="1200" kern="1200" dirty="0">
                <a:solidFill>
                  <a:schemeClr val="tx1"/>
                </a:solidFill>
                <a:effectLst/>
                <a:latin typeface="+mn-lt"/>
                <a:ea typeface="+mn-ea"/>
                <a:cs typeface="+mn-cs"/>
              </a:rPr>
              <a:t> </a:t>
            </a:r>
            <a:r>
              <a:rPr lang="en-US" dirty="0"/>
              <a:t>Amoprhous TiO</a:t>
            </a:r>
            <a:r>
              <a:rPr lang="en-US" baseline="-25000" dirty="0"/>
              <a:t>2</a:t>
            </a:r>
            <a:r>
              <a:rPr lang="en-US" dirty="0"/>
              <a:t> nanotubes exhibit morphological stability throughout Kr</a:t>
            </a:r>
            <a:r>
              <a:rPr lang="en-US" baseline="30000" dirty="0"/>
              <a:t>+</a:t>
            </a:r>
            <a:r>
              <a:rPr lang="en-US" dirty="0"/>
              <a:t> irradiation, and remain straight and amorphous. Meanwhile, the Xe</a:t>
            </a:r>
            <a:r>
              <a:rPr lang="en-US" baseline="30000" dirty="0"/>
              <a:t>+</a:t>
            </a:r>
            <a:r>
              <a:rPr lang="en-US" dirty="0"/>
              <a:t> and Au</a:t>
            </a:r>
            <a:r>
              <a:rPr lang="en-US" baseline="30000" dirty="0"/>
              <a:t>–</a:t>
            </a:r>
            <a:r>
              <a:rPr lang="en-US" dirty="0"/>
              <a:t> irradiated nanotubes, which are initially straight, exhibit curvature.  The nanotube curvature is caused by partial crystallization along the length of the nanotube. </a:t>
            </a:r>
            <a:r>
              <a:rPr lang="en-US" sz="1200" kern="1200" dirty="0">
                <a:solidFill>
                  <a:schemeClr val="tx1"/>
                </a:solidFill>
                <a:effectLst/>
                <a:latin typeface="+mn-lt"/>
                <a:ea typeface="+mn-ea"/>
                <a:cs typeface="+mn-cs"/>
              </a:rPr>
              <a:t>These partially crystalline tubes also bend during irradiation, due to internal stresses associated with the densification that occurs through crystallization, as confirmed by MD calculations. This mechanism presents a novel irradiation-based pathway for tuning the structure and morphology of advanced energy storage materials.</a:t>
            </a:r>
          </a:p>
          <a:p>
            <a:endParaRPr lang="en-US" dirty="0"/>
          </a:p>
        </p:txBody>
      </p:sp>
      <p:sp>
        <p:nvSpPr>
          <p:cNvPr id="4" name="Slide Number Placeholder 3"/>
          <p:cNvSpPr>
            <a:spLocks noGrp="1"/>
          </p:cNvSpPr>
          <p:nvPr>
            <p:ph type="sldNum" sz="quarter" idx="5"/>
          </p:nvPr>
        </p:nvSpPr>
        <p:spPr/>
        <p:txBody>
          <a:bodyPr/>
          <a:lstStyle/>
          <a:p>
            <a:fld id="{B17D0DCA-A90A-4D9A-9651-03AC7085FB63}" type="slidenum">
              <a:rPr lang="en-US" smtClean="0"/>
              <a:t>1</a:t>
            </a:fld>
            <a:endParaRPr lang="en-US" dirty="0"/>
          </a:p>
        </p:txBody>
      </p:sp>
    </p:spTree>
    <p:extLst>
      <p:ext uri="{BB962C8B-B14F-4D97-AF65-F5344CB8AC3E}">
        <p14:creationId xmlns:p14="http://schemas.microsoft.com/office/powerpoint/2010/main" val="1931172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3/21/2023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
        <p:nvSpPr>
          <p:cNvPr id="7" name="hcSlideMaster.Title SlideHeader">
            <a:extLst>
              <a:ext uri="{FF2B5EF4-FFF2-40B4-BE49-F238E27FC236}">
                <a16:creationId xmlns:a16="http://schemas.microsoft.com/office/drawing/2014/main" id="{CC461BC9-1A0C-1D24-71B3-60A33F70726C}"/>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485154F4-1AFE-49D3-9684-ED0578BDB925}"/>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hcSlideMaster.Title and ContentHeader">
            <a:extLst>
              <a:ext uri="{FF2B5EF4-FFF2-40B4-BE49-F238E27FC236}">
                <a16:creationId xmlns:a16="http://schemas.microsoft.com/office/drawing/2014/main" id="{9D6530D9-3656-6C31-BAE2-4C67D1941A7B}"/>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TITU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948606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
        <p:nvSpPr>
          <p:cNvPr id="7" name="hcSlideMaster.1_Title and ContentHeader">
            <a:extLst>
              <a:ext uri="{FF2B5EF4-FFF2-40B4-BE49-F238E27FC236}">
                <a16:creationId xmlns:a16="http://schemas.microsoft.com/office/drawing/2014/main" id="{E333B3CA-D672-1273-B6C7-50D70B2A5AC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430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3/21/2023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dirty="0"/>
          </a:p>
        </p:txBody>
      </p:sp>
      <p:sp>
        <p:nvSpPr>
          <p:cNvPr id="5" name="hcSlideMaster.BlankHeader">
            <a:extLst>
              <a:ext uri="{FF2B5EF4-FFF2-40B4-BE49-F238E27FC236}">
                <a16:creationId xmlns:a16="http://schemas.microsoft.com/office/drawing/2014/main" id="{5BBB68B3-FE7B-2986-8E34-C78A46FCAE1B}"/>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3/21/2023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dirty="0"/>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84"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B5F67-D43C-4406-A78E-D20527F1F17F}"/>
              </a:ext>
            </a:extLst>
          </p:cNvPr>
          <p:cNvSpPr>
            <a:spLocks noGrp="1"/>
          </p:cNvSpPr>
          <p:nvPr>
            <p:ph type="title" idx="4294967295"/>
          </p:nvPr>
        </p:nvSpPr>
        <p:spPr>
          <a:xfrm>
            <a:off x="4311650" y="150813"/>
            <a:ext cx="7880350" cy="566737"/>
          </a:xfrm>
        </p:spPr>
        <p:txBody>
          <a:bodyPr>
            <a:normAutofit fontScale="90000"/>
          </a:bodyPr>
          <a:lstStyle/>
          <a:p>
            <a:r>
              <a:rPr lang="en-US" sz="2000" b="1" dirty="0">
                <a:solidFill>
                  <a:srgbClr val="C00000"/>
                </a:solidFill>
                <a:latin typeface="Arial" panose="020B0604020202020204" pitchFamily="34" charset="0"/>
                <a:cs typeface="Arial" panose="020B0604020202020204" pitchFamily="34" charset="0"/>
              </a:rPr>
              <a:t>Tunable Control of Mixed Ionic and Electronic Conductivity Through Ion Irradiation in Electroceramic Materials for Energy Storage Systems</a:t>
            </a:r>
          </a:p>
        </p:txBody>
      </p:sp>
      <p:sp>
        <p:nvSpPr>
          <p:cNvPr id="5" name="TextBox 4">
            <a:extLst>
              <a:ext uri="{FF2B5EF4-FFF2-40B4-BE49-F238E27FC236}">
                <a16:creationId xmlns:a16="http://schemas.microsoft.com/office/drawing/2014/main" id="{9ED36953-0DFC-4F49-9298-E739FD3F2CFC}"/>
              </a:ext>
            </a:extLst>
          </p:cNvPr>
          <p:cNvSpPr txBox="1"/>
          <p:nvPr/>
        </p:nvSpPr>
        <p:spPr>
          <a:xfrm>
            <a:off x="-64696" y="300183"/>
            <a:ext cx="150554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DMR 1838605</a:t>
            </a:r>
          </a:p>
        </p:txBody>
      </p:sp>
      <p:sp>
        <p:nvSpPr>
          <p:cNvPr id="7" name="Rectangle 6">
            <a:extLst>
              <a:ext uri="{FF2B5EF4-FFF2-40B4-BE49-F238E27FC236}">
                <a16:creationId xmlns:a16="http://schemas.microsoft.com/office/drawing/2014/main" id="{386F1C4C-66FF-4C4C-A15E-FBB5BE953C6F}"/>
              </a:ext>
            </a:extLst>
          </p:cNvPr>
          <p:cNvSpPr/>
          <p:nvPr/>
        </p:nvSpPr>
        <p:spPr>
          <a:xfrm>
            <a:off x="100483" y="-27263"/>
            <a:ext cx="3003806" cy="338554"/>
          </a:xfrm>
          <a:prstGeom prst="rect">
            <a:avLst/>
          </a:prstGeom>
        </p:spPr>
        <p:txBody>
          <a:bodyPr wrap="square" anchor="ctr">
            <a:spAutoFit/>
          </a:bodyPr>
          <a:lstStyle/>
          <a:p>
            <a:r>
              <a:rPr lang="en-US" sz="1600" b="1" dirty="0">
                <a:solidFill>
                  <a:schemeClr val="accent2">
                    <a:lumMod val="20000"/>
                    <a:lumOff val="80000"/>
                  </a:schemeClr>
                </a:solidFill>
                <a:latin typeface="Arial" panose="020B0604020202020204" pitchFamily="34" charset="0"/>
                <a:cs typeface="Arial" panose="020B0604020202020204" pitchFamily="34" charset="0"/>
              </a:rPr>
              <a:t>2022  Intellectual Merit</a:t>
            </a:r>
          </a:p>
        </p:txBody>
      </p:sp>
      <p:sp>
        <p:nvSpPr>
          <p:cNvPr id="21" name="TextBox 20">
            <a:extLst>
              <a:ext uri="{FF2B5EF4-FFF2-40B4-BE49-F238E27FC236}">
                <a16:creationId xmlns:a16="http://schemas.microsoft.com/office/drawing/2014/main" id="{426A9296-2844-4E28-A508-770A45A2E9C0}"/>
              </a:ext>
            </a:extLst>
          </p:cNvPr>
          <p:cNvSpPr txBox="1"/>
          <p:nvPr/>
        </p:nvSpPr>
        <p:spPr>
          <a:xfrm>
            <a:off x="5622122" y="845156"/>
            <a:ext cx="4498347" cy="338554"/>
          </a:xfrm>
          <a:prstGeom prst="rect">
            <a:avLst/>
          </a:prstGeom>
          <a:noFill/>
        </p:spPr>
        <p:txBody>
          <a:bodyPr wrap="none" rtlCol="0">
            <a:spAutoFit/>
          </a:bodyPr>
          <a:lstStyle/>
          <a:p>
            <a:r>
              <a:rPr lang="en-US" sz="1600" b="1" i="0" dirty="0">
                <a:solidFill>
                  <a:srgbClr val="000000"/>
                </a:solidFill>
                <a:effectLst/>
                <a:latin typeface="verdana" panose="020B0604030504040204" pitchFamily="34" charset="0"/>
              </a:rPr>
              <a:t>Janelle P. Wharry, Purdue University </a:t>
            </a:r>
            <a:endParaRPr lang="en-US" sz="1600" b="1" dirty="0">
              <a:latin typeface="Arial" panose="020B0604020202020204" pitchFamily="34" charset="0"/>
              <a:cs typeface="Arial" panose="020B0604020202020204" pitchFamily="34" charset="0"/>
            </a:endParaRPr>
          </a:p>
        </p:txBody>
      </p:sp>
      <p:sp>
        <p:nvSpPr>
          <p:cNvPr id="3" name="Text Box 28">
            <a:extLst>
              <a:ext uri="{FF2B5EF4-FFF2-40B4-BE49-F238E27FC236}">
                <a16:creationId xmlns:a16="http://schemas.microsoft.com/office/drawing/2014/main" id="{1ECF6B61-63FD-47EF-B775-0F2DBA9AD6D4}"/>
              </a:ext>
            </a:extLst>
          </p:cNvPr>
          <p:cNvSpPr txBox="1">
            <a:spLocks noChangeArrowheads="1"/>
          </p:cNvSpPr>
          <p:nvPr/>
        </p:nvSpPr>
        <p:spPr bwMode="auto">
          <a:xfrm>
            <a:off x="100483" y="1279201"/>
            <a:ext cx="6041816"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indent="-285750" algn="just" eaLnBrk="1" hangingPunct="1">
              <a:buFont typeface="Arial" panose="020B0604020202020204" pitchFamily="34" charset="0"/>
              <a:buChar char="•"/>
            </a:pPr>
            <a:r>
              <a:rPr lang="en-US" dirty="0"/>
              <a:t>TiO</a:t>
            </a:r>
            <a:r>
              <a:rPr lang="en-US" baseline="-25000" dirty="0"/>
              <a:t>2</a:t>
            </a:r>
            <a:r>
              <a:rPr lang="en-US" dirty="0"/>
              <a:t> is promising electrode material for lithium-ion batteries</a:t>
            </a:r>
          </a:p>
          <a:p>
            <a:pPr marL="285750" indent="-285750" algn="just" eaLnBrk="1" hangingPunct="1">
              <a:buFont typeface="Arial" panose="020B0604020202020204" pitchFamily="34" charset="0"/>
              <a:buChar char="•"/>
            </a:pPr>
            <a:r>
              <a:rPr lang="en-US" dirty="0"/>
              <a:t>We investigate morphological and structural transformation in amorphous TiO</a:t>
            </a:r>
            <a:r>
              <a:rPr lang="en-US" baseline="-25000" dirty="0"/>
              <a:t>2</a:t>
            </a:r>
            <a:r>
              <a:rPr lang="en-US" dirty="0"/>
              <a:t> nanotubes under 46 keV Kr</a:t>
            </a:r>
            <a:r>
              <a:rPr lang="en-US" baseline="30000" dirty="0"/>
              <a:t>+</a:t>
            </a:r>
            <a:r>
              <a:rPr lang="en-US" dirty="0"/>
              <a:t>, Xe</a:t>
            </a:r>
            <a:r>
              <a:rPr lang="en-US" baseline="30000" dirty="0"/>
              <a:t>+</a:t>
            </a:r>
            <a:r>
              <a:rPr lang="en-US" dirty="0"/>
              <a:t>, and Au</a:t>
            </a:r>
            <a:r>
              <a:rPr lang="en-US" baseline="30000" dirty="0"/>
              <a:t>–</a:t>
            </a:r>
            <a:r>
              <a:rPr lang="en-US" dirty="0"/>
              <a:t> ion irradiation through </a:t>
            </a:r>
            <a:r>
              <a:rPr lang="en-US" i="1" dirty="0"/>
              <a:t>in situ</a:t>
            </a:r>
            <a:r>
              <a:rPr lang="en-US" dirty="0"/>
              <a:t> ion irradiation transmission electron microscopy (TEM) with complementary molecular dynamics (MD) simulations.</a:t>
            </a:r>
          </a:p>
          <a:p>
            <a:pPr marL="285750" indent="-285750" algn="just" eaLnBrk="1" hangingPunct="1">
              <a:buFont typeface="Arial" panose="020B0604020202020204" pitchFamily="34" charset="0"/>
              <a:buChar char="•"/>
            </a:pPr>
            <a:r>
              <a:rPr lang="en-US" dirty="0"/>
              <a:t>Amoprhous TiO</a:t>
            </a:r>
            <a:r>
              <a:rPr lang="en-US" baseline="-25000" dirty="0"/>
              <a:t>2</a:t>
            </a:r>
            <a:r>
              <a:rPr lang="en-US" dirty="0"/>
              <a:t> nanotubes exhibit morphological stability throughout Kr</a:t>
            </a:r>
            <a:r>
              <a:rPr lang="en-US" baseline="30000" dirty="0"/>
              <a:t>+</a:t>
            </a:r>
            <a:r>
              <a:rPr lang="en-US" dirty="0"/>
              <a:t> irradiation, and remain straight. Meanwhile, the Xe</a:t>
            </a:r>
            <a:r>
              <a:rPr lang="en-US" baseline="30000" dirty="0"/>
              <a:t>+</a:t>
            </a:r>
            <a:r>
              <a:rPr lang="en-US" dirty="0"/>
              <a:t> and Au</a:t>
            </a:r>
            <a:r>
              <a:rPr lang="en-US" baseline="30000" dirty="0"/>
              <a:t>–</a:t>
            </a:r>
            <a:r>
              <a:rPr lang="en-US" dirty="0"/>
              <a:t> irradiated nanotubes, which are initially straight, exhibit curvature.  The nanotube curvature is caused by partial crystallization along the length of the nanotube.</a:t>
            </a:r>
          </a:p>
          <a:p>
            <a:pPr marL="285750" indent="-285750" algn="just" eaLnBrk="1" hangingPunct="1">
              <a:buFont typeface="Arial" panose="020B0604020202020204" pitchFamily="34" charset="0"/>
              <a:buChar char="•"/>
            </a:pPr>
            <a:r>
              <a:rPr lang="en-US" dirty="0"/>
              <a:t>These partially crystalline regions may be sites for enhanced electrochemical activities.</a:t>
            </a:r>
          </a:p>
          <a:p>
            <a:pPr algn="just" eaLnBrk="1" hangingPunct="1"/>
            <a:endParaRPr lang="en-US" b="1" dirty="0"/>
          </a:p>
        </p:txBody>
      </p:sp>
      <p:sp>
        <p:nvSpPr>
          <p:cNvPr id="4" name="TextBox 3">
            <a:extLst>
              <a:ext uri="{FF2B5EF4-FFF2-40B4-BE49-F238E27FC236}">
                <a16:creationId xmlns:a16="http://schemas.microsoft.com/office/drawing/2014/main" id="{FAB9DE2D-9245-457B-9610-922D9A4DF3AE}"/>
              </a:ext>
            </a:extLst>
          </p:cNvPr>
          <p:cNvSpPr txBox="1"/>
          <p:nvPr/>
        </p:nvSpPr>
        <p:spPr>
          <a:xfrm>
            <a:off x="7929939" y="6448671"/>
            <a:ext cx="3768724" cy="369332"/>
          </a:xfrm>
          <a:prstGeom prst="rect">
            <a:avLst/>
          </a:prstGeom>
          <a:noFill/>
        </p:spPr>
        <p:txBody>
          <a:bodyPr wrap="none" rtlCol="0">
            <a:spAutoFit/>
          </a:bodyPr>
          <a:lstStyle/>
          <a:p>
            <a:r>
              <a:rPr lang="en-US" i="1" dirty="0"/>
              <a:t>J. Mater. Res., </a:t>
            </a:r>
            <a:r>
              <a:rPr lang="en-US" b="1" dirty="0"/>
              <a:t>2022</a:t>
            </a:r>
            <a:r>
              <a:rPr lang="en-US" i="1" dirty="0"/>
              <a:t>, </a:t>
            </a:r>
            <a:r>
              <a:rPr lang="en-US" dirty="0"/>
              <a:t>37 (6), 1144-1155</a:t>
            </a:r>
          </a:p>
        </p:txBody>
      </p:sp>
      <p:sp>
        <p:nvSpPr>
          <p:cNvPr id="8" name="Rectangle 7">
            <a:extLst>
              <a:ext uri="{FF2B5EF4-FFF2-40B4-BE49-F238E27FC236}">
                <a16:creationId xmlns:a16="http://schemas.microsoft.com/office/drawing/2014/main" id="{792FB513-1D06-453B-839E-155B9A259D1D}"/>
              </a:ext>
            </a:extLst>
          </p:cNvPr>
          <p:cNvSpPr/>
          <p:nvPr/>
        </p:nvSpPr>
        <p:spPr>
          <a:xfrm>
            <a:off x="6321368" y="4847674"/>
            <a:ext cx="5680614" cy="1200329"/>
          </a:xfrm>
          <a:prstGeom prst="rect">
            <a:avLst/>
          </a:prstGeom>
        </p:spPr>
        <p:txBody>
          <a:bodyPr wrap="square">
            <a:spAutoFit/>
          </a:bodyPr>
          <a:lstStyle/>
          <a:p>
            <a:pPr algn="just"/>
            <a:r>
              <a:rPr lang="en-US" kern="100" dirty="0">
                <a:latin typeface="Times New Roman" panose="02020603050405020304" pitchFamily="18" charset="0"/>
                <a:ea typeface="DengXian" panose="02010600030101010101" pitchFamily="2" charset="-122"/>
                <a:cs typeface="Arial" panose="020B0604020202020204" pitchFamily="34" charset="0"/>
              </a:rPr>
              <a:t>TEM still frames taken at 80 sec or beyond, showing effect of </a:t>
            </a:r>
            <a:r>
              <a:rPr lang="en-US" i="1" kern="100" dirty="0">
                <a:latin typeface="Times New Roman" panose="02020603050405020304" pitchFamily="18" charset="0"/>
                <a:ea typeface="DengXian" panose="02010600030101010101" pitchFamily="2" charset="-122"/>
                <a:cs typeface="Arial" panose="020B0604020202020204" pitchFamily="34" charset="0"/>
              </a:rPr>
              <a:t>in situ</a:t>
            </a:r>
            <a:r>
              <a:rPr lang="en-US" kern="100" dirty="0">
                <a:latin typeface="Times New Roman" panose="02020603050405020304" pitchFamily="18" charset="0"/>
                <a:ea typeface="DengXian" panose="02010600030101010101" pitchFamily="2" charset="-122"/>
                <a:cs typeface="Arial" panose="020B0604020202020204" pitchFamily="34" charset="0"/>
              </a:rPr>
              <a:t> irradiating ion mass (at fixed ion energy of 46 keV) on curvature of amorphous TiO</a:t>
            </a:r>
            <a:r>
              <a:rPr lang="en-US" kern="100" baseline="-25000" dirty="0">
                <a:latin typeface="Times New Roman" panose="02020603050405020304" pitchFamily="18" charset="0"/>
                <a:ea typeface="DengXian" panose="02010600030101010101" pitchFamily="2" charset="-122"/>
                <a:cs typeface="Arial" panose="020B0604020202020204" pitchFamily="34" charset="0"/>
              </a:rPr>
              <a:t>2</a:t>
            </a:r>
            <a:r>
              <a:rPr lang="en-US" kern="100" dirty="0">
                <a:latin typeface="Times New Roman" panose="02020603050405020304" pitchFamily="18" charset="0"/>
                <a:ea typeface="DengXian" panose="02010600030101010101" pitchFamily="2" charset="-122"/>
                <a:cs typeface="Arial" panose="020B0604020202020204" pitchFamily="34" charset="0"/>
              </a:rPr>
              <a:t> nanotubes; curvature is attributed to partial irradiation-induced crystallization.</a:t>
            </a:r>
            <a:endParaRPr lang="en-US" sz="1600" kern="100" dirty="0">
              <a:effectLst/>
              <a:latin typeface="DengXian" panose="02010600030101010101" pitchFamily="2" charset="-122"/>
              <a:ea typeface="DengXian" panose="02010600030101010101" pitchFamily="2" charset="-122"/>
              <a:cs typeface="Arial" panose="020B0604020202020204" pitchFamily="34" charset="0"/>
            </a:endParaRPr>
          </a:p>
        </p:txBody>
      </p:sp>
      <p:pic>
        <p:nvPicPr>
          <p:cNvPr id="10" name="Picture 9" descr="Three greyscale transmission electron microscope images.  At left is a pair of straight TiO2 nanotubes after 46 keV Kr irradiation.  In the middle is a curved TiO2 nanotube after 46 keV Xe irradiation.  At right is a curve TiO2 nanotube after 46 keV Au irradiation.  An arrow points in the direction left to right to indicate increasing irradiating ion mass.">
            <a:extLst>
              <a:ext uri="{FF2B5EF4-FFF2-40B4-BE49-F238E27FC236}">
                <a16:creationId xmlns:a16="http://schemas.microsoft.com/office/drawing/2014/main" id="{226910BE-2083-0D49-BD32-72126D3698EA}"/>
              </a:ext>
            </a:extLst>
          </p:cNvPr>
          <p:cNvPicPr>
            <a:picLocks noChangeAspect="1"/>
          </p:cNvPicPr>
          <p:nvPr/>
        </p:nvPicPr>
        <p:blipFill>
          <a:blip r:embed="rId3"/>
          <a:stretch>
            <a:fillRect/>
          </a:stretch>
        </p:blipFill>
        <p:spPr>
          <a:xfrm>
            <a:off x="6231834" y="1629767"/>
            <a:ext cx="5859683" cy="3217907"/>
          </a:xfrm>
          <a:prstGeom prst="rect">
            <a:avLst/>
          </a:prstGeom>
        </p:spPr>
      </p:pic>
    </p:spTree>
    <p:extLst>
      <p:ext uri="{BB962C8B-B14F-4D97-AF65-F5344CB8AC3E}">
        <p14:creationId xmlns:p14="http://schemas.microsoft.com/office/powerpoint/2010/main" val="395934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4">
            <a:extLst>
              <a:ext uri="{FF2B5EF4-FFF2-40B4-BE49-F238E27FC236}">
                <a16:creationId xmlns:a16="http://schemas.microsoft.com/office/drawing/2014/main" id="{E9C3AA5F-05F2-4342-92D6-6EC116A33943}"/>
              </a:ext>
            </a:extLst>
          </p:cNvPr>
          <p:cNvSpPr txBox="1">
            <a:spLocks noChangeArrowheads="1"/>
          </p:cNvSpPr>
          <p:nvPr/>
        </p:nvSpPr>
        <p:spPr bwMode="auto">
          <a:xfrm>
            <a:off x="1" y="1603856"/>
            <a:ext cx="5622121"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indent="-285750" algn="just" eaLnBrk="1" hangingPunct="1">
              <a:buFont typeface="Arial" panose="020B0604020202020204" pitchFamily="34" charset="0"/>
              <a:buChar char="•"/>
            </a:pPr>
            <a:r>
              <a:rPr lang="en-US" sz="1600" dirty="0"/>
              <a:t>Students from Xiong’s group hosted STEM workshops for Idaho </a:t>
            </a:r>
            <a:r>
              <a:rPr lang="en-US" altLang="zh-CN" sz="1600" dirty="0"/>
              <a:t>middle and </a:t>
            </a:r>
            <a:r>
              <a:rPr lang="en-US" sz="1600" dirty="0"/>
              <a:t>high school girls at the annual </a:t>
            </a:r>
            <a:r>
              <a:rPr lang="en-US" sz="1600" i="1" dirty="0"/>
              <a:t>e-girl</a:t>
            </a:r>
            <a:r>
              <a:rPr lang="en-US" sz="1600" dirty="0"/>
              <a:t> camp and provided training to Math class instructors from different institutions (Boise State, Augusta University, the University of Texas at San Antonio, and Kapi’olani Community College) incorporating STEM modules in their math classes for pre-service teachers. </a:t>
            </a:r>
          </a:p>
          <a:p>
            <a:pPr marL="285750" indent="-285750" algn="just" eaLnBrk="1" hangingPunct="1">
              <a:buFont typeface="Arial" panose="020B0604020202020204" pitchFamily="34" charset="0"/>
              <a:buChar char="•"/>
            </a:pPr>
            <a:r>
              <a:rPr lang="en-US" sz="1600" dirty="0"/>
              <a:t>Xiong mentored 3 REU students (1 female), 1 LSAMP student, and 1 ACS SEED student during summer 2022.</a:t>
            </a:r>
          </a:p>
          <a:p>
            <a:pPr marL="285750" indent="-285750" algn="just" eaLnBrk="1" hangingPunct="1">
              <a:buFont typeface="Arial" panose="020B0604020202020204" pitchFamily="34" charset="0"/>
              <a:buChar char="•"/>
            </a:pPr>
            <a:r>
              <a:rPr lang="en-US" sz="1600" dirty="0"/>
              <a:t>Wharry mentored 4 undergraduate researchers during the past reporting period, of which 3 are Purdue Honors College students and 3 are from underrepresented minority groups.</a:t>
            </a:r>
          </a:p>
          <a:p>
            <a:pPr marL="285750" indent="-285750" algn="just" eaLnBrk="1" hangingPunct="1">
              <a:buFont typeface="Arial" panose="020B0604020202020204" pitchFamily="34" charset="0"/>
              <a:buChar char="•"/>
            </a:pPr>
            <a:endParaRPr lang="en-US" sz="1600" dirty="0"/>
          </a:p>
        </p:txBody>
      </p:sp>
      <p:sp>
        <p:nvSpPr>
          <p:cNvPr id="30" name="Rectangle 29">
            <a:extLst>
              <a:ext uri="{FF2B5EF4-FFF2-40B4-BE49-F238E27FC236}">
                <a16:creationId xmlns:a16="http://schemas.microsoft.com/office/drawing/2014/main" id="{214F4D8C-0507-44C8-9197-44F32C14CB59}"/>
              </a:ext>
            </a:extLst>
          </p:cNvPr>
          <p:cNvSpPr/>
          <p:nvPr/>
        </p:nvSpPr>
        <p:spPr>
          <a:xfrm>
            <a:off x="100483" y="-27263"/>
            <a:ext cx="3003806" cy="338554"/>
          </a:xfrm>
          <a:prstGeom prst="rect">
            <a:avLst/>
          </a:prstGeom>
        </p:spPr>
        <p:txBody>
          <a:bodyPr wrap="square" anchor="ctr">
            <a:spAutoFit/>
          </a:bodyPr>
          <a:lstStyle/>
          <a:p>
            <a:r>
              <a:rPr lang="en-US" sz="1600" b="1" dirty="0">
                <a:solidFill>
                  <a:schemeClr val="accent2">
                    <a:lumMod val="20000"/>
                    <a:lumOff val="80000"/>
                  </a:schemeClr>
                </a:solidFill>
                <a:latin typeface="Arial" panose="020B0604020202020204" pitchFamily="34" charset="0"/>
                <a:cs typeface="Arial" panose="020B0604020202020204" pitchFamily="34" charset="0"/>
              </a:rPr>
              <a:t>2022  Broader Impacts</a:t>
            </a:r>
          </a:p>
        </p:txBody>
      </p:sp>
      <p:sp>
        <p:nvSpPr>
          <p:cNvPr id="16" name="Title 1">
            <a:extLst>
              <a:ext uri="{FF2B5EF4-FFF2-40B4-BE49-F238E27FC236}">
                <a16:creationId xmlns:a16="http://schemas.microsoft.com/office/drawing/2014/main" id="{DBAEA78C-5665-9E4C-B641-97B483C6F6DE}"/>
              </a:ext>
            </a:extLst>
          </p:cNvPr>
          <p:cNvSpPr txBox="1">
            <a:spLocks noGrp="1"/>
          </p:cNvSpPr>
          <p:nvPr>
            <p:ph type="title" idx="4294967295"/>
          </p:nvPr>
        </p:nvSpPr>
        <p:spPr>
          <a:xfrm>
            <a:off x="3818374" y="151087"/>
            <a:ext cx="7880289" cy="5667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Tunable Control of Mixed Ionic and Electronic Conductivity Through Ion Irradiation in </a:t>
            </a:r>
            <a:r>
              <a:rPr kumimoji="0" lang="en-US" sz="2000" b="1" i="0" u="none" strike="noStrike" kern="1200" cap="none" spc="0" normalizeH="0" baseline="0" noProof="0" dirty="0" err="1">
                <a:ln>
                  <a:noFill/>
                </a:ln>
                <a:solidFill>
                  <a:srgbClr val="C00000"/>
                </a:solidFill>
                <a:effectLst/>
                <a:uLnTx/>
                <a:uFillTx/>
                <a:latin typeface="Arial" panose="020B0604020202020204" pitchFamily="34" charset="0"/>
                <a:ea typeface="+mj-ea"/>
                <a:cs typeface="Arial" panose="020B0604020202020204" pitchFamily="34" charset="0"/>
              </a:rPr>
              <a:t>Electroceramic</a:t>
            </a:r>
            <a:r>
              <a:rPr kumimoji="0" lang="en-US" sz="2000" b="1" i="0" u="none" strike="noStrike" kern="1200" cap="none" spc="0" normalizeH="0" baseline="0" noProof="0">
                <a:ln>
                  <a:noFill/>
                </a:ln>
                <a:solidFill>
                  <a:srgbClr val="C00000"/>
                </a:solidFill>
                <a:effectLst/>
                <a:uLnTx/>
                <a:uFillTx/>
                <a:latin typeface="Arial" panose="020B0604020202020204" pitchFamily="34" charset="0"/>
                <a:ea typeface="+mj-ea"/>
                <a:cs typeface="Arial" panose="020B0604020202020204" pitchFamily="34" charset="0"/>
              </a:rPr>
              <a:t> Materials for Energy Storage Systems</a:t>
            </a:r>
            <a:endParaRPr kumimoji="0" lang="en-US" sz="20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sp>
        <p:nvSpPr>
          <p:cNvPr id="17" name="TextBox 16">
            <a:extLst>
              <a:ext uri="{FF2B5EF4-FFF2-40B4-BE49-F238E27FC236}">
                <a16:creationId xmlns:a16="http://schemas.microsoft.com/office/drawing/2014/main" id="{6ECE1100-45DA-C247-851E-724D933BAEE1}"/>
              </a:ext>
            </a:extLst>
          </p:cNvPr>
          <p:cNvSpPr txBox="1"/>
          <p:nvPr/>
        </p:nvSpPr>
        <p:spPr>
          <a:xfrm>
            <a:off x="5622122" y="845156"/>
            <a:ext cx="4498347" cy="338554"/>
          </a:xfrm>
          <a:prstGeom prst="rect">
            <a:avLst/>
          </a:prstGeom>
          <a:noFill/>
        </p:spPr>
        <p:txBody>
          <a:bodyPr wrap="none" rtlCol="0">
            <a:spAutoFit/>
          </a:bodyPr>
          <a:lstStyle/>
          <a:p>
            <a:r>
              <a:rPr lang="en-US" sz="1600" b="1" i="0" dirty="0">
                <a:solidFill>
                  <a:srgbClr val="000000"/>
                </a:solidFill>
                <a:effectLst/>
                <a:latin typeface="verdana" panose="020B0604030504040204" pitchFamily="34" charset="0"/>
              </a:rPr>
              <a:t>Janelle P. Wharry, Purdue University </a:t>
            </a:r>
            <a:endParaRPr lang="en-US" sz="1600" b="1"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E4F40F7C-27B2-49AB-A961-80F042907356}"/>
              </a:ext>
            </a:extLst>
          </p:cNvPr>
          <p:cNvSpPr txBox="1"/>
          <p:nvPr/>
        </p:nvSpPr>
        <p:spPr>
          <a:xfrm>
            <a:off x="-64696" y="300183"/>
            <a:ext cx="150554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DMR 1838605</a:t>
            </a:r>
          </a:p>
        </p:txBody>
      </p:sp>
      <p:pic>
        <p:nvPicPr>
          <p:cNvPr id="4" name="Picture 3" descr="A photo showing one graduate student mentoring and interacting with a group of five Boise State e-Girl Camp participants doing a hands-on STEM activity." title="STEM activity during e-Girl Camp">
            <a:extLst>
              <a:ext uri="{FF2B5EF4-FFF2-40B4-BE49-F238E27FC236}">
                <a16:creationId xmlns:a16="http://schemas.microsoft.com/office/drawing/2014/main" id="{496BBE57-6702-4200-9079-6E46E3E3AEC1}"/>
              </a:ext>
            </a:extLst>
          </p:cNvPr>
          <p:cNvPicPr>
            <a:picLocks noChangeAspect="1"/>
          </p:cNvPicPr>
          <p:nvPr/>
        </p:nvPicPr>
        <p:blipFill>
          <a:blip r:embed="rId2"/>
          <a:stretch>
            <a:fillRect/>
          </a:stretch>
        </p:blipFill>
        <p:spPr>
          <a:xfrm>
            <a:off x="6569880" y="1397402"/>
            <a:ext cx="2564297" cy="1709531"/>
          </a:xfrm>
          <a:prstGeom prst="hexagon">
            <a:avLst/>
          </a:prstGeom>
        </p:spPr>
      </p:pic>
      <p:pic>
        <p:nvPicPr>
          <p:cNvPr id="6" name="Picture 5" descr="Group photo from the Boise State e-Girl Camp, showing all middle school girls who participated in the event." title="Group photo from e-Girl Camp">
            <a:extLst>
              <a:ext uri="{FF2B5EF4-FFF2-40B4-BE49-F238E27FC236}">
                <a16:creationId xmlns:a16="http://schemas.microsoft.com/office/drawing/2014/main" id="{06342D87-0C67-4ECD-AFE2-A32DF5F033A2}"/>
              </a:ext>
            </a:extLst>
          </p:cNvPr>
          <p:cNvPicPr>
            <a:picLocks noChangeAspect="1"/>
          </p:cNvPicPr>
          <p:nvPr/>
        </p:nvPicPr>
        <p:blipFill>
          <a:blip r:embed="rId3"/>
          <a:stretch>
            <a:fillRect/>
          </a:stretch>
        </p:blipFill>
        <p:spPr>
          <a:xfrm>
            <a:off x="6569880" y="3210258"/>
            <a:ext cx="2564058" cy="1709531"/>
          </a:xfrm>
          <a:prstGeom prst="hexagon">
            <a:avLst/>
          </a:prstGeom>
        </p:spPr>
      </p:pic>
      <p:pic>
        <p:nvPicPr>
          <p:cNvPr id="8" name="Picture 7" descr="A photo showing two graduate students leading a hands-on STEM activity during a training for mathematics K-12 instructors." title="Training to Math Instructors">
            <a:extLst>
              <a:ext uri="{FF2B5EF4-FFF2-40B4-BE49-F238E27FC236}">
                <a16:creationId xmlns:a16="http://schemas.microsoft.com/office/drawing/2014/main" id="{EF08B3A3-A5EC-4900-B5AC-159F3B9A5D75}"/>
              </a:ext>
            </a:extLst>
          </p:cNvPr>
          <p:cNvPicPr>
            <a:picLocks noChangeAspect="1"/>
          </p:cNvPicPr>
          <p:nvPr/>
        </p:nvPicPr>
        <p:blipFill>
          <a:blip r:embed="rId4"/>
          <a:stretch>
            <a:fillRect/>
          </a:stretch>
        </p:blipFill>
        <p:spPr>
          <a:xfrm>
            <a:off x="8799786" y="2196984"/>
            <a:ext cx="2564297" cy="1923223"/>
          </a:xfrm>
          <a:prstGeom prst="hexagon">
            <a:avLst/>
          </a:prstGeom>
        </p:spPr>
      </p:pic>
      <p:pic>
        <p:nvPicPr>
          <p:cNvPr id="9" name="Picture 8" descr="A photo showing one graduate student mentoring and interacting with a group of three Boise State e-Girl Camp participants doing a hands-on STEM activity." title="STEM activity during e-Girl Camp">
            <a:extLst>
              <a:ext uri="{FF2B5EF4-FFF2-40B4-BE49-F238E27FC236}">
                <a16:creationId xmlns:a16="http://schemas.microsoft.com/office/drawing/2014/main" id="{1C09D2C6-087D-431D-BBB3-9A662D59BB8E}"/>
              </a:ext>
            </a:extLst>
          </p:cNvPr>
          <p:cNvPicPr>
            <a:picLocks noChangeAspect="1"/>
          </p:cNvPicPr>
          <p:nvPr/>
        </p:nvPicPr>
        <p:blipFill>
          <a:blip r:embed="rId5"/>
          <a:stretch>
            <a:fillRect/>
          </a:stretch>
        </p:blipFill>
        <p:spPr>
          <a:xfrm>
            <a:off x="8740108" y="4207630"/>
            <a:ext cx="2753639" cy="1835759"/>
          </a:xfrm>
          <a:prstGeom prst="hexagon">
            <a:avLst/>
          </a:prstGeom>
        </p:spPr>
      </p:pic>
    </p:spTree>
    <p:extLst>
      <p:ext uri="{BB962C8B-B14F-4D97-AF65-F5344CB8AC3E}">
        <p14:creationId xmlns:p14="http://schemas.microsoft.com/office/powerpoint/2010/main" val="18309774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d72b884-263d-496c-b5f5-b50b0565670c">
      <Terms xmlns="http://schemas.microsoft.com/office/infopath/2007/PartnerControls"/>
    </lcf76f155ced4ddcb4097134ff3c332f>
    <TaxCatchAll xmlns="83995c90-9f5b-40db-a6f2-b7bb74d044c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D58D060C288E74BAE25768E04D0C28B" ma:contentTypeVersion="14" ma:contentTypeDescription="Create a new document." ma:contentTypeScope="" ma:versionID="a6c1188c0a7c0daa0b459a5edcccf490">
  <xsd:schema xmlns:xsd="http://www.w3.org/2001/XMLSchema" xmlns:xs="http://www.w3.org/2001/XMLSchema" xmlns:p="http://schemas.microsoft.com/office/2006/metadata/properties" xmlns:ns2="2d72b884-263d-496c-b5f5-b50b0565670c" xmlns:ns3="83995c90-9f5b-40db-a6f2-b7bb74d044ce" targetNamespace="http://schemas.microsoft.com/office/2006/metadata/properties" ma:root="true" ma:fieldsID="79dc595f15b8a7a59b9ae494554ad81a" ns2:_="" ns3:_="">
    <xsd:import namespace="2d72b884-263d-496c-b5f5-b50b0565670c"/>
    <xsd:import namespace="83995c90-9f5b-40db-a6f2-b7bb74d044c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72b884-263d-496c-b5f5-b50b056567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023960b3-8d78-4481-b360-8436e3ff8917" ma:termSetId="09814cd3-568e-fe90-9814-8d621ff8fb84" ma:anchorId="fba54fb3-c3e1-fe81-a776-ca4b69148c4d" ma:open="true" ma:isKeyword="false">
      <xsd:complexType>
        <xsd:sequence>
          <xsd:element ref="pc:Terms" minOccurs="0" maxOccurs="1"/>
        </xsd:sequence>
      </xsd:complexType>
    </xsd:element>
    <xsd:element name="MediaServiceLocation" ma:index="18"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3995c90-9f5b-40db-a6f2-b7bb74d044ce"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811d42ab-fc5f-4321-9a27-c8ac82af97cf}" ma:internalName="TaxCatchAll" ma:showField="CatchAllData" ma:web="83995c90-9f5b-40db-a6f2-b7bb74d044ce">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F42B40-277B-4A2E-90A2-5BEC8AB477BE}">
  <ds:schemaRefs>
    <ds:schemaRef ds:uri="http://schemas.microsoft.com/office/infopath/2007/PartnerControls"/>
    <ds:schemaRef ds:uri="http://schemas.microsoft.com/office/2006/documentManagement/types"/>
    <ds:schemaRef ds:uri="http://purl.org/dc/terms/"/>
    <ds:schemaRef ds:uri="2d72b884-263d-496c-b5f5-b50b0565670c"/>
    <ds:schemaRef ds:uri="http://purl.org/dc/dcmitype/"/>
    <ds:schemaRef ds:uri="http://purl.org/dc/elements/1.1/"/>
    <ds:schemaRef ds:uri="83995c90-9f5b-40db-a6f2-b7bb74d044ce"/>
    <ds:schemaRef ds:uri="http://schemas.openxmlformats.org/package/2006/metadata/core-properties"/>
    <ds:schemaRef ds:uri="http://www.w3.org/XML/1998/namespace"/>
    <ds:schemaRef ds:uri="http://schemas.microsoft.com/office/2006/metadata/properties"/>
  </ds:schemaRefs>
</ds:datastoreItem>
</file>

<file path=customXml/itemProps2.xml><?xml version="1.0" encoding="utf-8"?>
<ds:datastoreItem xmlns:ds="http://schemas.openxmlformats.org/officeDocument/2006/customXml" ds:itemID="{5460DA99-FEF8-4F62-944F-41CEAE87AD4A}">
  <ds:schemaRefs>
    <ds:schemaRef ds:uri="http://schemas.microsoft.com/sharepoint/v3/contenttype/forms"/>
  </ds:schemaRefs>
</ds:datastoreItem>
</file>

<file path=customXml/itemProps3.xml><?xml version="1.0" encoding="utf-8"?>
<ds:datastoreItem xmlns:ds="http://schemas.openxmlformats.org/officeDocument/2006/customXml" ds:itemID="{AC803C4B-0DD5-4AFB-AB36-9AF4F487E8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72b884-263d-496c-b5f5-b50b0565670c"/>
    <ds:schemaRef ds:uri="83995c90-9f5b-40db-a6f2-b7bb74d044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3328</TotalTime>
  <Words>461</Words>
  <Application>Microsoft Office PowerPoint</Application>
  <PresentationFormat>Widescreen</PresentationFormat>
  <Paragraphs>19</Paragraphs>
  <Slides>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DengXian</vt:lpstr>
      <vt:lpstr>Arial</vt:lpstr>
      <vt:lpstr>Calibri</vt:lpstr>
      <vt:lpstr>Calibri Light</vt:lpstr>
      <vt:lpstr>Sitka Subheading</vt:lpstr>
      <vt:lpstr>Times New Roman</vt:lpstr>
      <vt:lpstr>verdana</vt:lpstr>
      <vt:lpstr>Wingdings</vt:lpstr>
      <vt:lpstr>Office Theme</vt:lpstr>
      <vt:lpstr>Tunable Control of Mixed Ionic and Electronic Conductivity Through Ion Irradiation in Electroceramic Materials for Energy Storage Systems</vt:lpstr>
      <vt:lpstr>Tunable Control of Mixed Ionic and Electronic Conductivity Through Ion Irradiation in Electroceramic Materials for Energy Storage Systems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Schneider, Jamison T</cp:lastModifiedBy>
  <cp:revision>287</cp:revision>
  <cp:lastPrinted>2018-03-20T12:31:18Z</cp:lastPrinted>
  <dcterms:created xsi:type="dcterms:W3CDTF">2017-10-05T17:34:54Z</dcterms:created>
  <dcterms:modified xsi:type="dcterms:W3CDTF">2023-03-21T19:47:41Z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0x0101009D58D060C288E74BAE25768E04D0C28B</vt:lpwstr>
  </property>
  <property fmtid="{D5CDD505-2E9C-101B-9397-08002B2CF9AE}" pid="3" name="MediaServiceImageTags">
    <vt:lpwstr/>
  </property>
  <property fmtid="{D5CDD505-2E9C-101B-9397-08002B2CF9AE}" pid="4" name="TitusGUID">
    <vt:lpwstr>3e7b57b3-697f-41dd-8d9f-660d4031f870</vt:lpwstr>
  </property>
  <property fmtid="{D5CDD505-2E9C-101B-9397-08002B2CF9AE}" pid="5" name="ContainsCUI">
    <vt:lpwstr>No</vt:lpwstr>
  </property>
</Properties>
</file>