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2" r:id="rId4"/>
  </p:sldMasterIdLst>
  <p:notesMasterIdLst>
    <p:notesMasterId r:id="rId7"/>
  </p:notesMasterIdLst>
  <p:handoutMasterIdLst>
    <p:handoutMasterId r:id="rId8"/>
  </p:handoutMasterIdLst>
  <p:sldIdLst>
    <p:sldId id="387" r:id="rId5"/>
    <p:sldId id="388" r:id="rId6"/>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CC00"/>
    <a:srgbClr val="CFAEC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34555" autoAdjust="0"/>
    <p:restoredTop sz="86388" autoAdjust="0"/>
  </p:normalViewPr>
  <p:slideViewPr>
    <p:cSldViewPr snapToGrid="0" snapToObjects="1">
      <p:cViewPr varScale="1">
        <p:scale>
          <a:sx n="46" d="100"/>
          <a:sy n="46" d="100"/>
        </p:scale>
        <p:origin x="36" y="292"/>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4088"/>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handoutMaster" Target="handoutMasters/handoutMaster1.xml"/><Relationship Id="rId3" Type="http://schemas.openxmlformats.org/officeDocument/2006/relationships/customXml" Target="../customXml/item3.xml"/><Relationship Id="rId7" Type="http://schemas.openxmlformats.org/officeDocument/2006/relationships/notesMaster" Target="notesMasters/notesMaster1.xml"/><Relationship Id="rId12" Type="http://schemas.openxmlformats.org/officeDocument/2006/relationships/tableStyles" Target="tableStyle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theme" Target="theme/theme1.xml"/><Relationship Id="rId5" Type="http://schemas.openxmlformats.org/officeDocument/2006/relationships/slide" Target="slides/slide1.xml"/><Relationship Id="rId1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E0CAD82-A0C8-4D0A-ABD4-C7506DA867C4}"/>
              </a:ext>
            </a:extLst>
          </p:cNvPr>
          <p:cNvSpPr>
            <a:spLocks noGrp="1"/>
          </p:cNvSpPr>
          <p:nvPr>
            <p:ph type="hdr" sz="quarter"/>
          </p:nvPr>
        </p:nvSpPr>
        <p:spPr>
          <a:xfrm>
            <a:off x="1" y="0"/>
            <a:ext cx="3038475" cy="466726"/>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30B8966-CA86-4F8B-A1DC-E4B27EA05F1C}"/>
              </a:ext>
            </a:extLst>
          </p:cNvPr>
          <p:cNvSpPr>
            <a:spLocks noGrp="1"/>
          </p:cNvSpPr>
          <p:nvPr>
            <p:ph type="dt" sz="quarter" idx="1"/>
          </p:nvPr>
        </p:nvSpPr>
        <p:spPr>
          <a:xfrm>
            <a:off x="3970338" y="0"/>
            <a:ext cx="3038475" cy="466726"/>
          </a:xfrm>
          <a:prstGeom prst="rect">
            <a:avLst/>
          </a:prstGeom>
        </p:spPr>
        <p:txBody>
          <a:bodyPr vert="horz" lIns="91440" tIns="45720" rIns="91440" bIns="45720" rtlCol="0"/>
          <a:lstStyle>
            <a:lvl1pPr algn="r">
              <a:defRPr sz="1200"/>
            </a:lvl1pPr>
          </a:lstStyle>
          <a:p>
            <a:fld id="{0C772AFE-C766-4234-802D-4743A0E558C8}" type="datetimeFigureOut">
              <a:rPr lang="en-US" smtClean="0"/>
              <a:t>3/21/2023</a:t>
            </a:fld>
            <a:endParaRPr lang="en-US"/>
          </a:p>
        </p:txBody>
      </p:sp>
      <p:sp>
        <p:nvSpPr>
          <p:cNvPr id="4" name="Footer Placeholder 3">
            <a:extLst>
              <a:ext uri="{FF2B5EF4-FFF2-40B4-BE49-F238E27FC236}">
                <a16:creationId xmlns:a16="http://schemas.microsoft.com/office/drawing/2014/main" id="{2CF46503-97A3-4D9E-9B73-906CF497EAD5}"/>
              </a:ext>
            </a:extLst>
          </p:cNvPr>
          <p:cNvSpPr>
            <a:spLocks noGrp="1"/>
          </p:cNvSpPr>
          <p:nvPr>
            <p:ph type="ftr" sz="quarter" idx="2"/>
          </p:nvPr>
        </p:nvSpPr>
        <p:spPr>
          <a:xfrm>
            <a:off x="1" y="8829676"/>
            <a:ext cx="3038475" cy="466726"/>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16424FD7-5E8B-4800-B492-5643BF03B6C9}"/>
              </a:ext>
            </a:extLst>
          </p:cNvPr>
          <p:cNvSpPr>
            <a:spLocks noGrp="1"/>
          </p:cNvSpPr>
          <p:nvPr>
            <p:ph type="sldNum" sz="quarter" idx="3"/>
          </p:nvPr>
        </p:nvSpPr>
        <p:spPr>
          <a:xfrm>
            <a:off x="3970338" y="8829676"/>
            <a:ext cx="3038475" cy="466726"/>
          </a:xfrm>
          <a:prstGeom prst="rect">
            <a:avLst/>
          </a:prstGeom>
        </p:spPr>
        <p:txBody>
          <a:bodyPr vert="horz" lIns="91440" tIns="45720" rIns="91440" bIns="45720" rtlCol="0" anchor="b"/>
          <a:lstStyle>
            <a:lvl1pPr algn="r">
              <a:defRPr sz="1200"/>
            </a:lvl1pPr>
          </a:lstStyle>
          <a:p>
            <a:fld id="{C91CB36C-FB73-4403-8335-B2E006F35C81}" type="slidenum">
              <a:rPr lang="en-US" smtClean="0"/>
              <a:t>‹#›</a:t>
            </a:fld>
            <a:endParaRPr lang="en-US"/>
          </a:p>
        </p:txBody>
      </p:sp>
    </p:spTree>
    <p:extLst>
      <p:ext uri="{BB962C8B-B14F-4D97-AF65-F5344CB8AC3E}">
        <p14:creationId xmlns:p14="http://schemas.microsoft.com/office/powerpoint/2010/main" val="29589279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1"/>
            <a:ext cx="3037840" cy="466434"/>
          </a:xfrm>
          <a:prstGeom prst="rect">
            <a:avLst/>
          </a:prstGeom>
        </p:spPr>
        <p:txBody>
          <a:bodyPr vert="horz" lIns="93177" tIns="46589" rIns="93177" bIns="46589" rtlCol="0"/>
          <a:lstStyle>
            <a:lvl1pPr algn="r">
              <a:defRPr sz="1200"/>
            </a:lvl1pPr>
          </a:lstStyle>
          <a:p>
            <a:fld id="{18FB3966-F140-43F2-BB90-69495BF7B5CD}" type="datetimeFigureOut">
              <a:rPr lang="en-US" smtClean="0"/>
              <a:t>3/21/2023</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3"/>
            <a:ext cx="5608320" cy="3660458"/>
          </a:xfrm>
          <a:prstGeom prst="rect">
            <a:avLst/>
          </a:prstGeom>
        </p:spPr>
        <p:txBody>
          <a:bodyPr vert="horz" lIns="93177" tIns="46589" rIns="93177" bIns="4658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B17D0DCA-A90A-4D9A-9651-03AC7085FB63}" type="slidenum">
              <a:rPr lang="en-US" smtClean="0"/>
              <a:t>‹#›</a:t>
            </a:fld>
            <a:endParaRPr lang="en-US"/>
          </a:p>
        </p:txBody>
      </p:sp>
    </p:spTree>
    <p:extLst>
      <p:ext uri="{BB962C8B-B14F-4D97-AF65-F5344CB8AC3E}">
        <p14:creationId xmlns:p14="http://schemas.microsoft.com/office/powerpoint/2010/main" val="40548231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sz="2000"/>
            </a:lvl1pPr>
          </a:lstStyle>
          <a:p>
            <a:fld id="{A3C91C77-9858-7D47-A426-16DA4062646D}" type="slidenum">
              <a:rPr lang="en-US" smtClean="0"/>
              <a:pPr/>
              <a:t>‹#›</a:t>
            </a:fld>
            <a:endParaRPr lang="en-US" dirty="0"/>
          </a:p>
        </p:txBody>
      </p:sp>
      <p:sp>
        <p:nvSpPr>
          <p:cNvPr id="7" name="hcSlideMaster.Title SlideHeader">
            <a:extLst>
              <a:ext uri="{FF2B5EF4-FFF2-40B4-BE49-F238E27FC236}">
                <a16:creationId xmlns:a16="http://schemas.microsoft.com/office/drawing/2014/main" id="{BE3800F2-6BF3-1BA0-87F2-6561B3F6906D}"/>
              </a:ext>
            </a:extLst>
          </p:cNvPr>
          <p:cNvSpPr txBox="1"/>
          <p:nvPr userDrawn="1"/>
        </p:nvSpPr>
        <p:spPr>
          <a:xfrm>
            <a:off x="0" y="0"/>
            <a:ext cx="12192000" cy="369332"/>
          </a:xfrm>
          <a:prstGeom prst="rect">
            <a:avLst/>
          </a:prstGeom>
          <a:noFill/>
        </p:spPr>
        <p:txBody>
          <a:bodyPr vert="horz" rtlCol="0">
            <a:spAutoFit/>
          </a:bodyPr>
          <a:lstStyle/>
          <a:p>
            <a:endParaRPr lang="en-US"/>
          </a:p>
        </p:txBody>
      </p:sp>
      <p:sp>
        <p:nvSpPr>
          <p:cNvPr id="8" name="hcTitle SlideHeader">
            <a:extLst>
              <a:ext uri="{FF2B5EF4-FFF2-40B4-BE49-F238E27FC236}">
                <a16:creationId xmlns:a16="http://schemas.microsoft.com/office/drawing/2014/main" id="{1D7C84C8-4BA3-C412-B5F2-D7724D7BA73F}"/>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4044680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hcSlideMaster.Title and ContentHeader">
            <a:extLst>
              <a:ext uri="{FF2B5EF4-FFF2-40B4-BE49-F238E27FC236}">
                <a16:creationId xmlns:a16="http://schemas.microsoft.com/office/drawing/2014/main" id="{052ADCF1-2058-EFBB-CA23-CCDEB3BE19A7}"/>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3607707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TITUS">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367172BC-940E-4A2E-8CD8-C0B883DE9C6B}"/>
              </a:ext>
            </a:extLst>
          </p:cNvPr>
          <p:cNvSpPr txBox="1"/>
          <p:nvPr userDrawn="1"/>
        </p:nvSpPr>
        <p:spPr>
          <a:xfrm>
            <a:off x="1" y="3483"/>
            <a:ext cx="12217051" cy="805955"/>
          </a:xfrm>
          <a:prstGeom prst="rect">
            <a:avLst/>
          </a:prstGeom>
          <a:gradFill>
            <a:gsLst>
              <a:gs pos="0">
                <a:schemeClr val="accent1">
                  <a:lumMod val="0"/>
                  <a:lumOff val="100000"/>
                </a:schemeClr>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400" b="1" dirty="0">
              <a:solidFill>
                <a:srgbClr val="0BC564"/>
              </a:solidFill>
              <a:latin typeface="Sitka Subheading" panose="02000505000000020004" pitchFamily="2" charset="0"/>
            </a:endParaRPr>
          </a:p>
        </p:txBody>
      </p:sp>
      <p:sp>
        <p:nvSpPr>
          <p:cNvPr id="3" name="Content Placeholder 2"/>
          <p:cNvSpPr>
            <a:spLocks noGrp="1"/>
          </p:cNvSpPr>
          <p:nvPr>
            <p:ph idx="1"/>
          </p:nvPr>
        </p:nvSpPr>
        <p:spPr>
          <a:xfrm>
            <a:off x="505332" y="1334133"/>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243697"/>
            <a:ext cx="12192000" cy="653979"/>
            <a:chOff x="0" y="6243697"/>
            <a:chExt cx="12192000" cy="653979"/>
          </a:xfrm>
        </p:grpSpPr>
        <p:sp>
          <p:nvSpPr>
            <p:cNvPr id="9" name="Rectangle 8">
              <a:extLst>
                <a:ext uri="{FF2B5EF4-FFF2-40B4-BE49-F238E27FC236}">
                  <a16:creationId xmlns:a16="http://schemas.microsoft.com/office/drawing/2014/main" id="{CB81B90C-32BC-4424-9FC3-8820F4F831FD}"/>
                </a:ext>
              </a:extLst>
            </p:cNvPr>
            <p:cNvSpPr/>
            <p:nvPr/>
          </p:nvSpPr>
          <p:spPr>
            <a:xfrm>
              <a:off x="0" y="6243697"/>
              <a:ext cx="12192000" cy="653979"/>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28326" y="6272178"/>
              <a:ext cx="2200675" cy="547540"/>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640136" y="6470393"/>
              <a:ext cx="4693357" cy="230832"/>
            </a:xfrm>
            <a:prstGeom prst="rect">
              <a:avLst/>
            </a:prstGeom>
            <a:noFill/>
          </p:spPr>
          <p:txBody>
            <a:bodyPr wrap="square" lIns="91440" tIns="45720" rIns="91440" bIns="45720">
              <a:spAutoFit/>
            </a:bodyPr>
            <a:lstStyle/>
            <a:p>
              <a:pPr algn="ctr"/>
              <a:r>
                <a:rPr lang="en-US" sz="900" b="0" i="1" dirty="0">
                  <a:ln w="0"/>
                  <a:solidFill>
                    <a:schemeClr val="accent1"/>
                  </a:solidFill>
                  <a:effectLst/>
                  <a:latin typeface="Arial" panose="020B0604020202020204" pitchFamily="34" charset="0"/>
                  <a:cs typeface="Arial" panose="020B0604020202020204" pitchFamily="34" charset="0"/>
                </a:rPr>
                <a:t>Where Materials Begin and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80999" y="6257889"/>
              <a:ext cx="616493" cy="61993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2000" dirty="0">
              <a:solidFill>
                <a:schemeClr val="tx1"/>
              </a:solidFill>
            </a:endParaRPr>
          </a:p>
        </p:txBody>
      </p:sp>
      <p:sp>
        <p:nvSpPr>
          <p:cNvPr id="18" name="Rectangle 17">
            <a:extLst>
              <a:ext uri="{FF2B5EF4-FFF2-40B4-BE49-F238E27FC236}">
                <a16:creationId xmlns:a16="http://schemas.microsoft.com/office/drawing/2014/main" id="{6DB8D7F3-969C-475E-B572-7EC9EB537821}"/>
              </a:ext>
            </a:extLst>
          </p:cNvPr>
          <p:cNvSpPr/>
          <p:nvPr userDrawn="1"/>
        </p:nvSpPr>
        <p:spPr>
          <a:xfrm>
            <a:off x="0" y="262753"/>
            <a:ext cx="2765425" cy="416411"/>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ight Triangle 18">
            <a:extLst>
              <a:ext uri="{FF2B5EF4-FFF2-40B4-BE49-F238E27FC236}">
                <a16:creationId xmlns:a16="http://schemas.microsoft.com/office/drawing/2014/main" id="{5DB0C155-8A7C-43CC-9880-AC3AE5A1C484}"/>
              </a:ext>
            </a:extLst>
          </p:cNvPr>
          <p:cNvSpPr/>
          <p:nvPr userDrawn="1"/>
        </p:nvSpPr>
        <p:spPr>
          <a:xfrm>
            <a:off x="2762250" y="261462"/>
            <a:ext cx="457269" cy="417701"/>
          </a:xfrm>
          <a:prstGeom prst="rtTriangl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5D4ECD3F-7969-485E-B278-53AC0106BB8A}"/>
              </a:ext>
            </a:extLst>
          </p:cNvPr>
          <p:cNvGrpSpPr/>
          <p:nvPr userDrawn="1"/>
        </p:nvGrpSpPr>
        <p:grpSpPr>
          <a:xfrm>
            <a:off x="4707584" y="807282"/>
            <a:ext cx="7484416" cy="444970"/>
            <a:chOff x="4707584" y="910048"/>
            <a:chExt cx="7484416" cy="444970"/>
          </a:xfrm>
          <a:solidFill>
            <a:schemeClr val="accent4">
              <a:lumMod val="40000"/>
              <a:lumOff val="60000"/>
            </a:schemeClr>
          </a:solidFill>
        </p:grpSpPr>
        <p:sp>
          <p:nvSpPr>
            <p:cNvPr id="21" name="Rectangle 20">
              <a:extLst>
                <a:ext uri="{FF2B5EF4-FFF2-40B4-BE49-F238E27FC236}">
                  <a16:creationId xmlns:a16="http://schemas.microsoft.com/office/drawing/2014/main" id="{025E91AE-8319-479A-ADB1-63FB2919E1FE}"/>
                </a:ext>
              </a:extLst>
            </p:cNvPr>
            <p:cNvSpPr/>
            <p:nvPr/>
          </p:nvSpPr>
          <p:spPr>
            <a:xfrm>
              <a:off x="5164853" y="910048"/>
              <a:ext cx="7027147" cy="44496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ight Triangle 21">
              <a:extLst>
                <a:ext uri="{FF2B5EF4-FFF2-40B4-BE49-F238E27FC236}">
                  <a16:creationId xmlns:a16="http://schemas.microsoft.com/office/drawing/2014/main" id="{F552B3A4-7B10-43CC-A171-543453CE49FF}"/>
                </a:ext>
              </a:extLst>
            </p:cNvPr>
            <p:cNvSpPr/>
            <p:nvPr/>
          </p:nvSpPr>
          <p:spPr>
            <a:xfrm rot="10800000">
              <a:off x="4707584" y="910048"/>
              <a:ext cx="457269" cy="444970"/>
            </a:xfrm>
            <a:prstGeom prst="r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075321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4515" y="152008"/>
            <a:ext cx="10962967" cy="566719"/>
          </a:xfrm>
        </p:spPr>
        <p:txBody>
          <a:bodyPr>
            <a:normAutofit/>
          </a:bodyPr>
          <a:lstStyle>
            <a:lvl1pPr algn="ctr">
              <a:defRPr sz="2800" b="0">
                <a:solidFill>
                  <a:srgbClr val="C00000"/>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614514" y="1211301"/>
            <a:ext cx="10962967" cy="4351338"/>
          </a:xfrm>
        </p:spPr>
        <p:txBody>
          <a:bodyPr/>
          <a:lstStyle>
            <a:lvl1pPr marL="341313" indent="-341313">
              <a:buClr>
                <a:schemeClr val="accent4">
                  <a:lumMod val="75000"/>
                </a:schemeClr>
              </a:buClr>
              <a:buFont typeface="Wingdings" panose="05000000000000000000" pitchFamily="2" charset="2"/>
              <a:buChar char="Ø"/>
              <a:defRPr sz="2400"/>
            </a:lvl1pPr>
            <a:lvl2pPr marL="742950" indent="-285750">
              <a:buClr>
                <a:srgbClr val="00B050"/>
              </a:buClr>
              <a:buSzPct val="88000"/>
              <a:buFont typeface="Wingdings" panose="05000000000000000000" pitchFamily="2" charset="2"/>
              <a:buChar char="v"/>
              <a:defRPr sz="2000">
                <a:solidFill>
                  <a:srgbClr val="0070C0"/>
                </a:solidFill>
              </a:defRPr>
            </a:lvl2pPr>
            <a:lvl3pPr>
              <a:defRPr sz="1800"/>
            </a:lvl3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B1FBA00-CEC0-FF45-A57B-8470651015F1}" type="datetimeFigureOut">
              <a:rPr lang="en-US" smtClean="0"/>
              <a:t>3/21/2023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3C91C77-9858-7D47-A426-16DA4062646D}" type="slidenum">
              <a:rPr lang="en-US" smtClean="0"/>
              <a:t>‹#›</a:t>
            </a:fld>
            <a:endParaRPr lang="en-US"/>
          </a:p>
        </p:txBody>
      </p:sp>
      <p:grpSp>
        <p:nvGrpSpPr>
          <p:cNvPr id="8" name="Group 7">
            <a:extLst>
              <a:ext uri="{FF2B5EF4-FFF2-40B4-BE49-F238E27FC236}">
                <a16:creationId xmlns:a16="http://schemas.microsoft.com/office/drawing/2014/main" id="{A6FE884D-58A3-4184-AB17-66534DCC4DB6}"/>
              </a:ext>
            </a:extLst>
          </p:cNvPr>
          <p:cNvGrpSpPr/>
          <p:nvPr userDrawn="1"/>
        </p:nvGrpSpPr>
        <p:grpSpPr>
          <a:xfrm>
            <a:off x="0" y="6163799"/>
            <a:ext cx="12192000" cy="733878"/>
            <a:chOff x="0" y="6163799"/>
            <a:chExt cx="12192000" cy="733878"/>
          </a:xfrm>
        </p:grpSpPr>
        <p:sp>
          <p:nvSpPr>
            <p:cNvPr id="9" name="Rectangle 8">
              <a:extLst>
                <a:ext uri="{FF2B5EF4-FFF2-40B4-BE49-F238E27FC236}">
                  <a16:creationId xmlns:a16="http://schemas.microsoft.com/office/drawing/2014/main" id="{CB81B90C-32BC-4424-9FC3-8820F4F831FD}"/>
                </a:ext>
              </a:extLst>
            </p:cNvPr>
            <p:cNvSpPr/>
            <p:nvPr/>
          </p:nvSpPr>
          <p:spPr>
            <a:xfrm>
              <a:off x="0" y="6163799"/>
              <a:ext cx="12192000" cy="733878"/>
            </a:xfrm>
            <a:prstGeom prst="rect">
              <a:avLst/>
            </a:prstGeom>
            <a:gradFill>
              <a:gsLst>
                <a:gs pos="0">
                  <a:schemeClr val="accent1">
                    <a:lumMod val="5000"/>
                    <a:lumOff val="95000"/>
                  </a:schemeClr>
                </a:gs>
                <a:gs pos="100000">
                  <a:srgbClr val="CFAECF"/>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D1D30BB6-D616-40CE-B2FB-BBE33F3A235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04694" y="6201502"/>
              <a:ext cx="2445810" cy="608531"/>
            </a:xfrm>
            <a:prstGeom prst="rect">
              <a:avLst/>
            </a:prstGeom>
          </p:spPr>
        </p:pic>
        <p:sp>
          <p:nvSpPr>
            <p:cNvPr id="11" name="Rectangle 10">
              <a:extLst>
                <a:ext uri="{FF2B5EF4-FFF2-40B4-BE49-F238E27FC236}">
                  <a16:creationId xmlns:a16="http://schemas.microsoft.com/office/drawing/2014/main" id="{B1D12693-52E7-4A60-B43B-D0DFA28FF4B8}"/>
                </a:ext>
              </a:extLst>
            </p:cNvPr>
            <p:cNvSpPr/>
            <p:nvPr/>
          </p:nvSpPr>
          <p:spPr>
            <a:xfrm>
              <a:off x="3921219" y="6374350"/>
              <a:ext cx="4693357" cy="369332"/>
            </a:xfrm>
            <a:prstGeom prst="rect">
              <a:avLst/>
            </a:prstGeom>
            <a:noFill/>
          </p:spPr>
          <p:txBody>
            <a:bodyPr wrap="square" lIns="91440" tIns="45720" rIns="91440" bIns="45720">
              <a:spAutoFit/>
            </a:bodyPr>
            <a:lstStyle/>
            <a:p>
              <a:pPr algn="ctr"/>
              <a:r>
                <a:rPr lang="en-US" b="1" dirty="0">
                  <a:ln w="0"/>
                  <a:solidFill>
                    <a:schemeClr val="accent1"/>
                  </a:solidFill>
                  <a:effectLst>
                    <a:outerShdw blurRad="38100" dist="25400" dir="5400000" algn="ctr" rotWithShape="0">
                      <a:srgbClr val="6E747A">
                        <a:alpha val="43000"/>
                      </a:srgbClr>
                    </a:outerShdw>
                  </a:effectLst>
                  <a:latin typeface="Times New Roman" panose="02020603050405020304" pitchFamily="18" charset="0"/>
                  <a:cs typeface="Times New Roman" panose="02020603050405020304" pitchFamily="18" charset="0"/>
                </a:rPr>
                <a:t>Where Materials Begin &amp; Society Benefits</a:t>
              </a:r>
            </a:p>
          </p:txBody>
        </p:sp>
        <p:pic>
          <p:nvPicPr>
            <p:cNvPr id="12" name="Picture 6" descr="G:\Apodaca Work Current\NSF logo\NEW NSF Logo Design\Final\BitmapLogo_NOLayers_F.png">
              <a:extLst>
                <a:ext uri="{FF2B5EF4-FFF2-40B4-BE49-F238E27FC236}">
                  <a16:creationId xmlns:a16="http://schemas.microsoft.com/office/drawing/2014/main" id="{F15D63B7-D6AC-4D16-A3FF-67A9EA8A3FBD}"/>
                </a:ext>
              </a:extLst>
            </p:cNvPr>
            <p:cNvPicPr>
              <a:picLocks noChangeAspect="1" noChangeArrowheads="1"/>
            </p:cNvPicPr>
            <p:nvPr/>
          </p:nvPicPr>
          <p:blipFill>
            <a:blip r:embed="rId3" cstate="print"/>
            <a:srcRect/>
            <a:stretch>
              <a:fillRect/>
            </a:stretch>
          </p:blipFill>
          <p:spPr bwMode="auto">
            <a:xfrm>
              <a:off x="350381" y="6201502"/>
              <a:ext cx="647112" cy="650727"/>
            </a:xfrm>
            <a:prstGeom prst="rect">
              <a:avLst/>
            </a:prstGeom>
            <a:noFill/>
            <a:ln w="9525">
              <a:noFill/>
              <a:miter lim="800000"/>
              <a:headEnd/>
              <a:tailEnd/>
            </a:ln>
          </p:spPr>
        </p:pic>
      </p:grpSp>
      <p:sp>
        <p:nvSpPr>
          <p:cNvPr id="13" name="Slide Number Placeholder 6">
            <a:extLst>
              <a:ext uri="{FF2B5EF4-FFF2-40B4-BE49-F238E27FC236}">
                <a16:creationId xmlns:a16="http://schemas.microsoft.com/office/drawing/2014/main" id="{F1879F59-781A-49BB-BF9A-CCA5B51EF70B}"/>
              </a:ext>
            </a:extLst>
          </p:cNvPr>
          <p:cNvSpPr txBox="1">
            <a:spLocks/>
          </p:cNvSpPr>
          <p:nvPr userDrawn="1"/>
        </p:nvSpPr>
        <p:spPr>
          <a:xfrm>
            <a:off x="8763000" y="6356350"/>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5B52E7C3-15CD-4B7F-B5C0-8618139B0E1C}" type="slidenum">
              <a:rPr lang="en-US" sz="2000" smtClean="0">
                <a:solidFill>
                  <a:schemeClr val="tx1"/>
                </a:solidFill>
              </a:rPr>
              <a:t>‹#›</a:t>
            </a:fld>
            <a:endParaRPr lang="en-US" sz="2000" dirty="0">
              <a:solidFill>
                <a:schemeClr val="tx1"/>
              </a:solidFill>
            </a:endParaRPr>
          </a:p>
        </p:txBody>
      </p:sp>
      <p:sp>
        <p:nvSpPr>
          <p:cNvPr id="15" name="TextBox 14">
            <a:extLst>
              <a:ext uri="{FF2B5EF4-FFF2-40B4-BE49-F238E27FC236}">
                <a16:creationId xmlns:a16="http://schemas.microsoft.com/office/drawing/2014/main" id="{DC6F2311-A370-47F6-8671-AADFADC6F053}"/>
              </a:ext>
            </a:extLst>
          </p:cNvPr>
          <p:cNvSpPr txBox="1"/>
          <p:nvPr userDrawn="1"/>
        </p:nvSpPr>
        <p:spPr>
          <a:xfrm>
            <a:off x="25052" y="-3562"/>
            <a:ext cx="12192000" cy="131031"/>
          </a:xfrm>
          <a:prstGeom prst="rect">
            <a:avLst/>
          </a:prstGeom>
          <a:gradFill>
            <a:gsLst>
              <a:gs pos="0">
                <a:schemeClr val="accent6"/>
              </a:gs>
              <a:gs pos="35000">
                <a:schemeClr val="accent1">
                  <a:lumMod val="0"/>
                  <a:lumOff val="100000"/>
                </a:schemeClr>
              </a:gs>
              <a:gs pos="100000">
                <a:schemeClr val="accent1">
                  <a:lumMod val="100000"/>
                </a:schemeClr>
              </a:gs>
            </a:gsLst>
            <a:path path="circle">
              <a:fillToRect l="50000" t="-80000" r="50000" b="180000"/>
            </a:path>
          </a:gradFill>
        </p:spPr>
        <p:txBody>
          <a:bodyPr wrap="square" rtlCol="0">
            <a:spAutoFit/>
          </a:bodyPr>
          <a:lstStyle/>
          <a:p>
            <a:endParaRPr lang="en-US" sz="400" dirty="0"/>
          </a:p>
        </p:txBody>
      </p:sp>
      <p:sp>
        <p:nvSpPr>
          <p:cNvPr id="7" name="hcSlideMaster.1_Title and ContentHeader">
            <a:extLst>
              <a:ext uri="{FF2B5EF4-FFF2-40B4-BE49-F238E27FC236}">
                <a16:creationId xmlns:a16="http://schemas.microsoft.com/office/drawing/2014/main" id="{1A4A0DF7-6F24-7CB2-1133-EE37CB543258}"/>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430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B1FBA00-CEC0-FF45-A57B-8470651015F1}" type="datetimeFigureOut">
              <a:rPr lang="en-US" smtClean="0"/>
              <a:t>3/21/2023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3C91C77-9858-7D47-A426-16DA4062646D}" type="slidenum">
              <a:rPr lang="en-US" smtClean="0"/>
              <a:t>‹#›</a:t>
            </a:fld>
            <a:endParaRPr lang="en-US"/>
          </a:p>
        </p:txBody>
      </p:sp>
      <p:sp>
        <p:nvSpPr>
          <p:cNvPr id="5" name="hcSlideMaster.BlankHeader">
            <a:extLst>
              <a:ext uri="{FF2B5EF4-FFF2-40B4-BE49-F238E27FC236}">
                <a16:creationId xmlns:a16="http://schemas.microsoft.com/office/drawing/2014/main" id="{0D8FB9C7-B1C6-2F3E-F2A8-204EC3C726B6}"/>
              </a:ext>
            </a:extLst>
          </p:cNvPr>
          <p:cNvSpPr txBox="1"/>
          <p:nvPr userDrawn="1"/>
        </p:nvSpPr>
        <p:spPr>
          <a:xfrm>
            <a:off x="0" y="0"/>
            <a:ext cx="12192000" cy="369332"/>
          </a:xfrm>
          <a:prstGeom prst="rect">
            <a:avLst/>
          </a:prstGeom>
          <a:noFill/>
        </p:spPr>
        <p:txBody>
          <a:bodyPr vert="horz" rtlCol="0">
            <a:spAutoFit/>
          </a:bodyPr>
          <a:lstStyle/>
          <a:p>
            <a:endParaRPr lang="en-US"/>
          </a:p>
        </p:txBody>
      </p:sp>
    </p:spTree>
    <p:extLst>
      <p:ext uri="{BB962C8B-B14F-4D97-AF65-F5344CB8AC3E}">
        <p14:creationId xmlns:p14="http://schemas.microsoft.com/office/powerpoint/2010/main" val="59318070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1FBA00-CEC0-FF45-A57B-8470651015F1}" type="datetimeFigureOut">
              <a:rPr lang="en-US" smtClean="0"/>
              <a:t>3/21/2023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C91C77-9858-7D47-A426-16DA4062646D}" type="slidenum">
              <a:rPr lang="en-US" smtClean="0"/>
              <a:t>‹#›</a:t>
            </a:fld>
            <a:endParaRPr lang="en-US"/>
          </a:p>
        </p:txBody>
      </p:sp>
    </p:spTree>
    <p:extLst>
      <p:ext uri="{BB962C8B-B14F-4D97-AF65-F5344CB8AC3E}">
        <p14:creationId xmlns:p14="http://schemas.microsoft.com/office/powerpoint/2010/main" val="158463274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85" r:id="rId3"/>
    <p:sldLayoutId id="2147483684" r:id="rId4"/>
    <p:sldLayoutId id="2147483679" r:id="rId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tif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7B5F67-D43C-4406-A78E-D20527F1F17F}"/>
              </a:ext>
            </a:extLst>
          </p:cNvPr>
          <p:cNvSpPr>
            <a:spLocks noGrp="1"/>
          </p:cNvSpPr>
          <p:nvPr>
            <p:ph type="title" idx="4294967295"/>
          </p:nvPr>
        </p:nvSpPr>
        <p:spPr>
          <a:xfrm>
            <a:off x="3852863" y="0"/>
            <a:ext cx="8339137" cy="717550"/>
          </a:xfrm>
        </p:spPr>
        <p:txBody>
          <a:bodyPr>
            <a:normAutofit fontScale="90000"/>
          </a:bodyPr>
          <a:lstStyle/>
          <a:p>
            <a:r>
              <a:rPr lang="en-US" sz="2000" b="1" dirty="0">
                <a:solidFill>
                  <a:srgbClr val="C00000"/>
                </a:solidFill>
                <a:latin typeface="Arial" panose="020B0604020202020204" pitchFamily="34" charset="0"/>
                <a:cs typeface="Arial" panose="020B0604020202020204" pitchFamily="34" charset="0"/>
              </a:rPr>
              <a:t>Collaborative Research: Chemomechanical Degradation of Oxide Cathodes in Li-ion Batteries: Synchrotron Analysis, Environmental Measurements, and Data Mining</a:t>
            </a:r>
          </a:p>
        </p:txBody>
      </p:sp>
      <p:sp>
        <p:nvSpPr>
          <p:cNvPr id="5" name="TextBox 4">
            <a:extLst>
              <a:ext uri="{FF2B5EF4-FFF2-40B4-BE49-F238E27FC236}">
                <a16:creationId xmlns:a16="http://schemas.microsoft.com/office/drawing/2014/main" id="{9ED36953-0DFC-4F49-9298-E739FD3F2CFC}"/>
              </a:ext>
            </a:extLst>
          </p:cNvPr>
          <p:cNvSpPr txBox="1"/>
          <p:nvPr/>
        </p:nvSpPr>
        <p:spPr>
          <a:xfrm>
            <a:off x="27007" y="300183"/>
            <a:ext cx="2975495"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1832613</a:t>
            </a:r>
          </a:p>
        </p:txBody>
      </p:sp>
      <p:sp>
        <p:nvSpPr>
          <p:cNvPr id="7" name="Rectangle 6">
            <a:extLst>
              <a:ext uri="{FF2B5EF4-FFF2-40B4-BE49-F238E27FC236}">
                <a16:creationId xmlns:a16="http://schemas.microsoft.com/office/drawing/2014/main" id="{386F1C4C-66FF-4C4C-A15E-FBB5BE953C6F}"/>
              </a:ext>
            </a:extLst>
          </p:cNvPr>
          <p:cNvSpPr/>
          <p:nvPr/>
        </p:nvSpPr>
        <p:spPr>
          <a:xfrm>
            <a:off x="100483" y="-27263"/>
            <a:ext cx="3003806" cy="338554"/>
          </a:xfrm>
          <a:prstGeom prst="rect">
            <a:avLst/>
          </a:prstGeom>
        </p:spPr>
        <p:txBody>
          <a:bodyPr wrap="square" anchor="ctr">
            <a:spAutoFit/>
          </a:bodyPr>
          <a:lstStyle/>
          <a:p>
            <a:r>
              <a:rPr lang="en-US" sz="1600" b="1" dirty="0">
                <a:solidFill>
                  <a:schemeClr val="accent2">
                    <a:lumMod val="20000"/>
                    <a:lumOff val="80000"/>
                  </a:schemeClr>
                </a:solidFill>
                <a:latin typeface="Arial" panose="020B0604020202020204" pitchFamily="34" charset="0"/>
                <a:cs typeface="Arial" panose="020B0604020202020204" pitchFamily="34" charset="0"/>
              </a:rPr>
              <a:t>2022  Intellectual Merit</a:t>
            </a:r>
          </a:p>
        </p:txBody>
      </p:sp>
      <p:sp>
        <p:nvSpPr>
          <p:cNvPr id="21" name="TextBox 20">
            <a:extLst>
              <a:ext uri="{FF2B5EF4-FFF2-40B4-BE49-F238E27FC236}">
                <a16:creationId xmlns:a16="http://schemas.microsoft.com/office/drawing/2014/main" id="{426A9296-2844-4E28-A508-770A45A2E9C0}"/>
              </a:ext>
            </a:extLst>
          </p:cNvPr>
          <p:cNvSpPr txBox="1"/>
          <p:nvPr/>
        </p:nvSpPr>
        <p:spPr>
          <a:xfrm>
            <a:off x="5437297" y="833975"/>
            <a:ext cx="6116867" cy="338554"/>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Feng Lin,</a:t>
            </a:r>
            <a:r>
              <a:rPr lang="en-US" sz="1600" b="1" i="0" dirty="0">
                <a:solidFill>
                  <a:srgbClr val="000000"/>
                </a:solidFill>
                <a:effectLst/>
                <a:latin typeface="Arial" panose="020B0604020202020204" pitchFamily="34" charset="0"/>
                <a:cs typeface="Arial" panose="020B0604020202020204" pitchFamily="34" charset="0"/>
              </a:rPr>
              <a:t> Virginia Polytechnic Institute and State University</a:t>
            </a:r>
            <a:r>
              <a:rPr lang="en-US" sz="1600" b="1" dirty="0">
                <a:latin typeface="Arial" panose="020B0604020202020204" pitchFamily="34" charset="0"/>
                <a:cs typeface="Arial" panose="020B0604020202020204" pitchFamily="34" charset="0"/>
              </a:rPr>
              <a:t>  </a:t>
            </a:r>
          </a:p>
        </p:txBody>
      </p:sp>
      <p:sp>
        <p:nvSpPr>
          <p:cNvPr id="6" name="Text Box 28">
            <a:extLst>
              <a:ext uri="{FF2B5EF4-FFF2-40B4-BE49-F238E27FC236}">
                <a16:creationId xmlns:a16="http://schemas.microsoft.com/office/drawing/2014/main" id="{F493D155-E13A-97BB-274D-66CE832E573B}"/>
              </a:ext>
            </a:extLst>
          </p:cNvPr>
          <p:cNvSpPr txBox="1">
            <a:spLocks noChangeArrowheads="1"/>
          </p:cNvSpPr>
          <p:nvPr/>
        </p:nvSpPr>
        <p:spPr bwMode="auto">
          <a:xfrm>
            <a:off x="27007" y="1257696"/>
            <a:ext cx="6511636" cy="49090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b="1" u="sng" dirty="0"/>
              <a:t>Discovery: Dynamics of battery degradation</a:t>
            </a:r>
            <a:endParaRPr lang="en-US" sz="700" u="sng" dirty="0"/>
          </a:p>
          <a:p>
            <a:pPr marL="342900" indent="-342900" algn="just" eaLnBrk="1" hangingPunct="1">
              <a:buFont typeface="+mj-lt"/>
              <a:buAutoNum type="arabicPeriod"/>
            </a:pPr>
            <a:r>
              <a:rPr lang="en-US" altLang="zh-CN" sz="1700" dirty="0"/>
              <a:t>We </a:t>
            </a:r>
            <a:r>
              <a:rPr lang="en-US" sz="1700" dirty="0"/>
              <a:t>demonstrated the dynamic nature of the electrochemical activity and mechanical damage of particle network in commercial batteries. The fundamental studies provide guidelines for the design of conductive network to optimize battery performance.</a:t>
            </a:r>
            <a:endParaRPr lang="en-US" sz="1700" baseline="-25000" dirty="0"/>
          </a:p>
          <a:p>
            <a:pPr marL="342900" indent="-342900" algn="just" eaLnBrk="1" hangingPunct="1">
              <a:buFont typeface="+mj-lt"/>
              <a:buAutoNum type="arabicPeriod"/>
            </a:pPr>
            <a:r>
              <a:rPr lang="en-US" sz="1700" dirty="0"/>
              <a:t>We called for statistical studies of heterogeneous behaviors of battery materials through a Viewpoint article.</a:t>
            </a:r>
          </a:p>
          <a:p>
            <a:pPr marL="342900" indent="-342900" algn="just" eaLnBrk="1" hangingPunct="1">
              <a:buFont typeface="+mj-lt"/>
              <a:buAutoNum type="arabicPeriod"/>
            </a:pPr>
            <a:r>
              <a:rPr lang="en-US" sz="1700" dirty="0"/>
              <a:t>We structured the current studies on chemomechanics of batteries in an invited review article.</a:t>
            </a:r>
          </a:p>
          <a:p>
            <a:pPr algn="just" eaLnBrk="1" hangingPunct="1"/>
            <a:endParaRPr lang="en-US" sz="1600" dirty="0"/>
          </a:p>
          <a:p>
            <a:pPr algn="just" eaLnBrk="1" hangingPunct="1"/>
            <a:r>
              <a:rPr lang="en-US" b="1" u="sng" dirty="0"/>
              <a:t>Impact and Importance</a:t>
            </a:r>
          </a:p>
          <a:p>
            <a:pPr algn="just" eaLnBrk="1" hangingPunct="1"/>
            <a:endParaRPr lang="en-US" sz="700" dirty="0"/>
          </a:p>
          <a:p>
            <a:pPr algn="just" eaLnBrk="1" hangingPunct="1"/>
            <a:r>
              <a:rPr lang="en-US" sz="1700" dirty="0"/>
              <a:t>The </a:t>
            </a:r>
            <a:r>
              <a:rPr lang="en-US" altLang="zh-CN" sz="1700" dirty="0"/>
              <a:t>project </a:t>
            </a:r>
            <a:r>
              <a:rPr lang="en-US" sz="1700" dirty="0"/>
              <a:t>creates fundamental knowledge about mechanical degradation of the leading-edge ceramic battery materials. Such knowledge is crucial to elucidating the aging mechanisms of batteries which in turn synergistically contributes to the development of materials of enhanced reliability.</a:t>
            </a:r>
          </a:p>
          <a:p>
            <a:pPr algn="just" eaLnBrk="1" hangingPunct="1"/>
            <a:endParaRPr lang="en-US" sz="1600" u="sng" dirty="0"/>
          </a:p>
        </p:txBody>
      </p:sp>
      <p:sp>
        <p:nvSpPr>
          <p:cNvPr id="9" name="TextBox 8">
            <a:extLst>
              <a:ext uri="{FF2B5EF4-FFF2-40B4-BE49-F238E27FC236}">
                <a16:creationId xmlns:a16="http://schemas.microsoft.com/office/drawing/2014/main" id="{F79D3F7B-DB64-1349-32EC-520ABFA8C7D9}"/>
              </a:ext>
            </a:extLst>
          </p:cNvPr>
          <p:cNvSpPr txBox="1"/>
          <p:nvPr/>
        </p:nvSpPr>
        <p:spPr>
          <a:xfrm>
            <a:off x="167951" y="5852369"/>
            <a:ext cx="12024049" cy="430887"/>
          </a:xfrm>
          <a:prstGeom prst="rect">
            <a:avLst/>
          </a:prstGeom>
          <a:noFill/>
        </p:spPr>
        <p:txBody>
          <a:bodyPr wrap="square">
            <a:spAutoFit/>
          </a:bodyPr>
          <a:lstStyle/>
          <a:p>
            <a:r>
              <a:rPr lang="en-US" sz="1100" dirty="0">
                <a:solidFill>
                  <a:srgbClr val="222222"/>
                </a:solidFill>
                <a:latin typeface="Arial" panose="020B0604020202020204" pitchFamily="34" charset="0"/>
              </a:rPr>
              <a:t>Li et al. </a:t>
            </a:r>
            <a:r>
              <a:rPr lang="en-US" sz="1100" b="1" i="1" dirty="0">
                <a:solidFill>
                  <a:srgbClr val="222222"/>
                </a:solidFill>
                <a:latin typeface="Arial" panose="020B0604020202020204" pitchFamily="34" charset="0"/>
              </a:rPr>
              <a:t>Science</a:t>
            </a:r>
            <a:r>
              <a:rPr lang="en-US" sz="1100" dirty="0">
                <a:solidFill>
                  <a:srgbClr val="222222"/>
                </a:solidFill>
                <a:latin typeface="Arial" panose="020B0604020202020204" pitchFamily="34" charset="0"/>
              </a:rPr>
              <a:t> 376, 517-521 (2022). Li et al. </a:t>
            </a:r>
            <a:r>
              <a:rPr lang="fr-FR" sz="1100" b="1" i="1" dirty="0">
                <a:solidFill>
                  <a:srgbClr val="222222"/>
                </a:solidFill>
                <a:latin typeface="Arial" panose="020B0604020202020204" pitchFamily="34" charset="0"/>
              </a:rPr>
              <a:t>Nat. Commun.</a:t>
            </a:r>
            <a:r>
              <a:rPr lang="fr-FR" sz="1100" dirty="0">
                <a:solidFill>
                  <a:srgbClr val="222222"/>
                </a:solidFill>
                <a:latin typeface="Arial" panose="020B0604020202020204" pitchFamily="34" charset="0"/>
              </a:rPr>
              <a:t> 13, 704 (2022).  Sharma et al. </a:t>
            </a:r>
            <a:r>
              <a:rPr lang="it-IT" sz="1100" b="1" i="1" dirty="0">
                <a:solidFill>
                  <a:srgbClr val="222222"/>
                </a:solidFill>
                <a:latin typeface="Arial" panose="020B0604020202020204" pitchFamily="34" charset="0"/>
              </a:rPr>
              <a:t>Nano Lett.</a:t>
            </a:r>
            <a:r>
              <a:rPr lang="it-IT" sz="1100" dirty="0">
                <a:solidFill>
                  <a:srgbClr val="222222"/>
                </a:solidFill>
                <a:latin typeface="Arial" panose="020B0604020202020204" pitchFamily="34" charset="0"/>
              </a:rPr>
              <a:t> 22, 5883-5890 (2022). de Vasconcelos et al. </a:t>
            </a:r>
            <a:r>
              <a:rPr lang="en-US" sz="1100" b="1" i="1" dirty="0">
                <a:solidFill>
                  <a:srgbClr val="222222"/>
                </a:solidFill>
                <a:latin typeface="Arial" panose="020B0604020202020204" pitchFamily="34" charset="0"/>
              </a:rPr>
              <a:t>Chem. Rev.</a:t>
            </a:r>
            <a:r>
              <a:rPr lang="en-US" sz="1100" dirty="0">
                <a:solidFill>
                  <a:srgbClr val="222222"/>
                </a:solidFill>
                <a:latin typeface="Arial" panose="020B0604020202020204" pitchFamily="34" charset="0"/>
              </a:rPr>
              <a:t> 122, 13043-13107 (2022). Lin et al. </a:t>
            </a:r>
            <a:r>
              <a:rPr lang="en-US" sz="1100" b="1" i="1" dirty="0">
                <a:solidFill>
                  <a:srgbClr val="222222"/>
                </a:solidFill>
                <a:latin typeface="Arial" panose="020B0604020202020204" pitchFamily="34" charset="0"/>
              </a:rPr>
              <a:t>ACS Energy Lett.</a:t>
            </a:r>
            <a:r>
              <a:rPr lang="en-US" sz="1100" dirty="0">
                <a:solidFill>
                  <a:srgbClr val="222222"/>
                </a:solidFill>
                <a:latin typeface="Arial" panose="020B0604020202020204" pitchFamily="34" charset="0"/>
              </a:rPr>
              <a:t> 6, 4065-4070 (2021). Mu et al. </a:t>
            </a:r>
            <a:r>
              <a:rPr lang="it-IT" sz="1100" b="1" i="1" dirty="0">
                <a:solidFill>
                  <a:srgbClr val="222222"/>
                </a:solidFill>
                <a:latin typeface="Arial" panose="020B0604020202020204" pitchFamily="34" charset="0"/>
              </a:rPr>
              <a:t>Nano Lett. </a:t>
            </a:r>
            <a:r>
              <a:rPr lang="it-IT" sz="1100" dirty="0">
                <a:solidFill>
                  <a:srgbClr val="222222"/>
                </a:solidFill>
                <a:latin typeface="Arial" panose="020B0604020202020204" pitchFamily="34" charset="0"/>
              </a:rPr>
              <a:t>22, 1278−1286 (2022). Spence et al. </a:t>
            </a:r>
            <a:r>
              <a:rPr lang="en-US" sz="1100" b="1" i="1" dirty="0">
                <a:solidFill>
                  <a:srgbClr val="222222"/>
                </a:solidFill>
                <a:latin typeface="Arial" panose="020B0604020202020204" pitchFamily="34" charset="0"/>
              </a:rPr>
              <a:t>ACS Energy Lett. </a:t>
            </a:r>
            <a:r>
              <a:rPr lang="nb-NO" sz="1100" dirty="0">
                <a:solidFill>
                  <a:srgbClr val="222222"/>
                </a:solidFill>
                <a:latin typeface="Arial" panose="020B0604020202020204" pitchFamily="34" charset="0"/>
              </a:rPr>
              <a:t>7, 690-695 (2022). Hou et al. </a:t>
            </a:r>
            <a:r>
              <a:rPr lang="nb-NO" sz="1100" b="1" i="1" dirty="0">
                <a:solidFill>
                  <a:srgbClr val="222222"/>
                </a:solidFill>
                <a:latin typeface="Arial" panose="020B0604020202020204" pitchFamily="34" charset="0"/>
              </a:rPr>
              <a:t>Nat. Commun. </a:t>
            </a:r>
            <a:r>
              <a:rPr lang="nb-NO" sz="1100" dirty="0">
                <a:solidFill>
                  <a:srgbClr val="222222"/>
                </a:solidFill>
                <a:latin typeface="Arial" panose="020B0604020202020204" pitchFamily="34" charset="0"/>
              </a:rPr>
              <a:t>13, 3437 (2022).</a:t>
            </a:r>
            <a:endParaRPr lang="en-US" sz="1100" dirty="0"/>
          </a:p>
        </p:txBody>
      </p:sp>
      <p:pic>
        <p:nvPicPr>
          <p:cNvPr id="10" name="Picture 9" descr="The figures shows dynamic evolution of particle network in composite electrodes of commercial batteries analyzed by nanotomography and machine learning. Details in Science. 376, 517-521 (2022).">
            <a:extLst>
              <a:ext uri="{FF2B5EF4-FFF2-40B4-BE49-F238E27FC236}">
                <a16:creationId xmlns:a16="http://schemas.microsoft.com/office/drawing/2014/main" id="{5480A5EF-7DE4-640D-2516-D8CE3571333C}"/>
              </a:ext>
              <a:ext uri="{C183D7F6-B498-43B3-948B-1728B52AA6E4}">
                <adec:decorative xmlns:adec="http://schemas.microsoft.com/office/drawing/2017/decorative" val="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3489" y="1311059"/>
            <a:ext cx="5334322" cy="3847833"/>
          </a:xfrm>
          <a:prstGeom prst="rect">
            <a:avLst/>
          </a:prstGeom>
          <a:noFill/>
          <a:ln>
            <a:noFill/>
          </a:ln>
        </p:spPr>
      </p:pic>
      <p:sp>
        <p:nvSpPr>
          <p:cNvPr id="11" name="TextBox 10" descr=" ">
            <a:extLst>
              <a:ext uri="{FF2B5EF4-FFF2-40B4-BE49-F238E27FC236}">
                <a16:creationId xmlns:a16="http://schemas.microsoft.com/office/drawing/2014/main" id="{FBCF6A66-DF4B-B202-4359-F24A08FD75EB}"/>
              </a:ext>
            </a:extLst>
          </p:cNvPr>
          <p:cNvSpPr txBox="1"/>
          <p:nvPr/>
        </p:nvSpPr>
        <p:spPr>
          <a:xfrm>
            <a:off x="6662057" y="5169958"/>
            <a:ext cx="5495755" cy="461665"/>
          </a:xfrm>
          <a:prstGeom prst="rect">
            <a:avLst/>
          </a:prstGeom>
          <a:noFill/>
        </p:spPr>
        <p:txBody>
          <a:bodyPr wrap="square">
            <a:spAutoFit/>
          </a:bodyPr>
          <a:lstStyle/>
          <a:p>
            <a:pPr algn="just"/>
            <a:r>
              <a:rPr lang="en-US" sz="1200" dirty="0">
                <a:solidFill>
                  <a:srgbClr val="222222"/>
                </a:solidFill>
                <a:latin typeface="Arial" panose="020B0604020202020204" pitchFamily="34" charset="0"/>
              </a:rPr>
              <a:t>Dynamics of particle network in composite electrodes of commercial Li-ion batteries analyzed by nanotomography and machine learning (</a:t>
            </a:r>
            <a:r>
              <a:rPr lang="en-US" sz="1200" i="1" dirty="0">
                <a:solidFill>
                  <a:srgbClr val="222222"/>
                </a:solidFill>
                <a:latin typeface="Arial" panose="020B0604020202020204" pitchFamily="34" charset="0"/>
              </a:rPr>
              <a:t>Science</a:t>
            </a:r>
            <a:r>
              <a:rPr lang="en-US" sz="1200" dirty="0">
                <a:solidFill>
                  <a:srgbClr val="222222"/>
                </a:solidFill>
                <a:latin typeface="Arial" panose="020B0604020202020204" pitchFamily="34" charset="0"/>
              </a:rPr>
              <a:t>, 2022)</a:t>
            </a:r>
            <a:endParaRPr lang="en-US" sz="1200" dirty="0"/>
          </a:p>
        </p:txBody>
      </p:sp>
    </p:spTree>
    <p:extLst>
      <p:ext uri="{BB962C8B-B14F-4D97-AF65-F5344CB8AC3E}">
        <p14:creationId xmlns:p14="http://schemas.microsoft.com/office/powerpoint/2010/main" val="386602603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214F4D8C-0507-44C8-9197-44F32C14CB59}"/>
              </a:ext>
            </a:extLst>
          </p:cNvPr>
          <p:cNvSpPr/>
          <p:nvPr/>
        </p:nvSpPr>
        <p:spPr>
          <a:xfrm>
            <a:off x="100483" y="-27263"/>
            <a:ext cx="3003806" cy="338554"/>
          </a:xfrm>
          <a:prstGeom prst="rect">
            <a:avLst/>
          </a:prstGeom>
        </p:spPr>
        <p:txBody>
          <a:bodyPr wrap="square" anchor="ctr">
            <a:spAutoFit/>
          </a:bodyPr>
          <a:lstStyle/>
          <a:p>
            <a:r>
              <a:rPr lang="en-US" sz="1600" b="1">
                <a:solidFill>
                  <a:schemeClr val="accent2">
                    <a:lumMod val="20000"/>
                    <a:lumOff val="80000"/>
                  </a:schemeClr>
                </a:solidFill>
                <a:latin typeface="Arial" panose="020B0604020202020204" pitchFamily="34" charset="0"/>
                <a:cs typeface="Arial" panose="020B0604020202020204" pitchFamily="34" charset="0"/>
              </a:rPr>
              <a:t>2022  </a:t>
            </a:r>
            <a:r>
              <a:rPr lang="en-US" sz="1600" b="1" dirty="0">
                <a:solidFill>
                  <a:schemeClr val="accent2">
                    <a:lumMod val="20000"/>
                    <a:lumOff val="80000"/>
                  </a:schemeClr>
                </a:solidFill>
                <a:latin typeface="Arial" panose="020B0604020202020204" pitchFamily="34" charset="0"/>
                <a:cs typeface="Arial" panose="020B0604020202020204" pitchFamily="34" charset="0"/>
              </a:rPr>
              <a:t>Broader Impacts</a:t>
            </a:r>
          </a:p>
        </p:txBody>
      </p:sp>
      <p:sp>
        <p:nvSpPr>
          <p:cNvPr id="2" name="Title 1">
            <a:extLst>
              <a:ext uri="{FF2B5EF4-FFF2-40B4-BE49-F238E27FC236}">
                <a16:creationId xmlns:a16="http://schemas.microsoft.com/office/drawing/2014/main" id="{48C41225-1B84-188D-C3F6-4AA7D79AF5C5}"/>
              </a:ext>
            </a:extLst>
          </p:cNvPr>
          <p:cNvSpPr txBox="1">
            <a:spLocks noGrp="1"/>
          </p:cNvSpPr>
          <p:nvPr>
            <p:ph type="title" idx="4294967295"/>
          </p:nvPr>
        </p:nvSpPr>
        <p:spPr>
          <a:xfrm>
            <a:off x="3818374" y="1"/>
            <a:ext cx="8339437" cy="717806"/>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rPr>
              <a:t>Collaborative Research: </a:t>
            </a:r>
            <a:r>
              <a:rPr kumimoji="0" lang="en-US" sz="2000" b="1" i="0" u="none" strike="noStrike" kern="1200" cap="none" spc="0" normalizeH="0" baseline="0" noProof="0" dirty="0" err="1">
                <a:ln>
                  <a:noFill/>
                </a:ln>
                <a:solidFill>
                  <a:srgbClr val="C00000"/>
                </a:solidFill>
                <a:effectLst/>
                <a:uLnTx/>
                <a:uFillTx/>
                <a:latin typeface="Arial" panose="020B0604020202020204" pitchFamily="34" charset="0"/>
                <a:ea typeface="+mj-ea"/>
                <a:cs typeface="Arial" panose="020B0604020202020204" pitchFamily="34" charset="0"/>
              </a:rPr>
              <a:t>Chemomechanical</a:t>
            </a:r>
            <a:r>
              <a:rPr kumimoji="0" lang="en-US" sz="2000" b="1" i="0" u="none" strike="noStrike" kern="1200" cap="none" spc="0" normalizeH="0" baseline="0" noProof="0">
                <a:ln>
                  <a:noFill/>
                </a:ln>
                <a:solidFill>
                  <a:srgbClr val="C00000"/>
                </a:solidFill>
                <a:effectLst/>
                <a:uLnTx/>
                <a:uFillTx/>
                <a:latin typeface="Arial" panose="020B0604020202020204" pitchFamily="34" charset="0"/>
                <a:ea typeface="+mj-ea"/>
                <a:cs typeface="Arial" panose="020B0604020202020204" pitchFamily="34" charset="0"/>
              </a:rPr>
              <a:t> Degradation of Oxide Cathodes in Li-ion Batteries: Synchrotron Analysis, Environmental Measurements, and Data Mining</a:t>
            </a:r>
            <a:endParaRPr kumimoji="0" lang="en-US" sz="2000" b="1" i="0" u="none" strike="noStrike" kern="1200" cap="none" spc="0" normalizeH="0" baseline="0" noProof="0" dirty="0">
              <a:ln>
                <a:noFill/>
              </a:ln>
              <a:solidFill>
                <a:srgbClr val="C00000"/>
              </a:solidFill>
              <a:effectLst/>
              <a:uLnTx/>
              <a:uFillTx/>
              <a:latin typeface="Arial" panose="020B0604020202020204" pitchFamily="34" charset="0"/>
              <a:ea typeface="+mj-ea"/>
              <a:cs typeface="Arial" panose="020B0604020202020204" pitchFamily="34" charset="0"/>
            </a:endParaRPr>
          </a:p>
        </p:txBody>
      </p:sp>
      <p:sp>
        <p:nvSpPr>
          <p:cNvPr id="3" name="TextBox 2">
            <a:extLst>
              <a:ext uri="{FF2B5EF4-FFF2-40B4-BE49-F238E27FC236}">
                <a16:creationId xmlns:a16="http://schemas.microsoft.com/office/drawing/2014/main" id="{687E0B73-4365-E7F8-50C8-CB9C7AF61E6D}"/>
              </a:ext>
            </a:extLst>
          </p:cNvPr>
          <p:cNvSpPr txBox="1"/>
          <p:nvPr/>
        </p:nvSpPr>
        <p:spPr>
          <a:xfrm>
            <a:off x="27007" y="300183"/>
            <a:ext cx="2975495" cy="338554"/>
          </a:xfrm>
          <a:prstGeom prst="rect">
            <a:avLst/>
          </a:prstGeom>
          <a:noFill/>
        </p:spPr>
        <p:txBody>
          <a:bodyPr wrap="square" rtlCol="0">
            <a:spAutoFit/>
          </a:bodyPr>
          <a:lstStyle/>
          <a:p>
            <a:r>
              <a:rPr lang="en-US" sz="1600" b="1" dirty="0">
                <a:latin typeface="Arial" panose="020B0604020202020204" pitchFamily="34" charset="0"/>
                <a:cs typeface="Arial" panose="020B0604020202020204" pitchFamily="34" charset="0"/>
              </a:rPr>
              <a:t>DMR 1832613</a:t>
            </a:r>
          </a:p>
        </p:txBody>
      </p:sp>
      <p:sp>
        <p:nvSpPr>
          <p:cNvPr id="4" name="TextBox 3">
            <a:extLst>
              <a:ext uri="{FF2B5EF4-FFF2-40B4-BE49-F238E27FC236}">
                <a16:creationId xmlns:a16="http://schemas.microsoft.com/office/drawing/2014/main" id="{4E89A2E3-1BF6-A38C-49E8-023174E71D1E}"/>
              </a:ext>
            </a:extLst>
          </p:cNvPr>
          <p:cNvSpPr txBox="1"/>
          <p:nvPr/>
        </p:nvSpPr>
        <p:spPr>
          <a:xfrm>
            <a:off x="5670761" y="881491"/>
            <a:ext cx="6116867" cy="584775"/>
          </a:xfrm>
          <a:prstGeom prst="rect">
            <a:avLst/>
          </a:prstGeom>
          <a:noFill/>
        </p:spPr>
        <p:txBody>
          <a:bodyPr wrap="none" rtlCol="0">
            <a:spAutoFit/>
          </a:bodyPr>
          <a:lstStyle/>
          <a:p>
            <a:r>
              <a:rPr lang="en-US" sz="1600" b="1" dirty="0">
                <a:latin typeface="Arial" panose="020B0604020202020204" pitchFamily="34" charset="0"/>
                <a:cs typeface="Arial" panose="020B0604020202020204" pitchFamily="34" charset="0"/>
              </a:rPr>
              <a:t>Feng Lin,</a:t>
            </a:r>
            <a:r>
              <a:rPr lang="en-US" sz="1600" b="1" i="0" dirty="0">
                <a:solidFill>
                  <a:srgbClr val="000000"/>
                </a:solidFill>
                <a:effectLst/>
                <a:latin typeface="Arial" panose="020B0604020202020204" pitchFamily="34" charset="0"/>
                <a:cs typeface="Arial" panose="020B0604020202020204" pitchFamily="34" charset="0"/>
              </a:rPr>
              <a:t> Virginia Polytechnic Institute and State University</a:t>
            </a:r>
            <a:r>
              <a:rPr lang="en-US" sz="1600" b="1" dirty="0">
                <a:latin typeface="Arial" panose="020B0604020202020204" pitchFamily="34" charset="0"/>
                <a:cs typeface="Arial" panose="020B0604020202020204" pitchFamily="34" charset="0"/>
              </a:rPr>
              <a:t>  </a:t>
            </a:r>
          </a:p>
          <a:p>
            <a:endParaRPr lang="en-US" sz="1600" b="1" dirty="0">
              <a:latin typeface="Arial" panose="020B0604020202020204" pitchFamily="34" charset="0"/>
              <a:cs typeface="Arial" panose="020B0604020202020204" pitchFamily="34" charset="0"/>
            </a:endParaRPr>
          </a:p>
        </p:txBody>
      </p:sp>
      <p:sp>
        <p:nvSpPr>
          <p:cNvPr id="5" name="Text Box 4">
            <a:extLst>
              <a:ext uri="{FF2B5EF4-FFF2-40B4-BE49-F238E27FC236}">
                <a16:creationId xmlns:a16="http://schemas.microsoft.com/office/drawing/2014/main" id="{27682D5F-3C4E-C1AC-D38A-3826A4690F0C}"/>
              </a:ext>
            </a:extLst>
          </p:cNvPr>
          <p:cNvSpPr txBox="1">
            <a:spLocks noChangeArrowheads="1"/>
          </p:cNvSpPr>
          <p:nvPr/>
        </p:nvSpPr>
        <p:spPr bwMode="auto">
          <a:xfrm>
            <a:off x="332509" y="1310939"/>
            <a:ext cx="6413102" cy="49705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just" eaLnBrk="1" hangingPunct="1"/>
            <a:r>
              <a:rPr lang="en-US" b="1" u="sng" dirty="0"/>
              <a:t>Introduce a Girl to Engineering</a:t>
            </a:r>
          </a:p>
          <a:p>
            <a:pPr algn="just" eaLnBrk="1" hangingPunct="1"/>
            <a:endParaRPr lang="en-US" sz="700" b="1" u="sng" dirty="0"/>
          </a:p>
          <a:p>
            <a:pPr algn="just" eaLnBrk="1" hangingPunct="1"/>
            <a:r>
              <a:rPr lang="en-US" sz="1600" dirty="0"/>
              <a:t>The PI Zhao’s group led the outreach activities in Introduce a Girl to Engineering Day with a variety of concept demonstrations and hands-on projects. The outreach attracted ~150 local middle/high school girl students. The PI Lin’s group organized the Youth Experiencing Science (YES) Children's Camp. The in-person event attract many elementary school students in Southwest Virginia.</a:t>
            </a:r>
            <a:endParaRPr lang="en-US" b="1" u="sng" dirty="0"/>
          </a:p>
          <a:p>
            <a:pPr algn="just" eaLnBrk="1" hangingPunct="1"/>
            <a:r>
              <a:rPr lang="en-US" b="1" u="sng" dirty="0"/>
              <a:t>Students training</a:t>
            </a:r>
            <a:endParaRPr lang="en-US" sz="1800" b="0" i="0" u="none" strike="noStrike" baseline="0" dirty="0">
              <a:latin typeface="ArialMT"/>
            </a:endParaRPr>
          </a:p>
          <a:p>
            <a:pPr algn="just"/>
            <a:r>
              <a:rPr lang="en-US" dirty="0">
                <a:latin typeface="ArialMT"/>
              </a:rPr>
              <a:t>C</a:t>
            </a:r>
            <a:r>
              <a:rPr lang="en-US" sz="1800" b="0" i="0" u="none" strike="noStrike" baseline="0" dirty="0">
                <a:latin typeface="ArialMT"/>
              </a:rPr>
              <a:t>ollaborations between the co-PI’s groups are very fruitful. Students in both groups are well exposed and trained interdisciplinary skills of materials chemistry, material synthesis and characterization, and mechanics modeling and experiments. The training prepares students to conduct impactful research.</a:t>
            </a:r>
            <a:endParaRPr lang="en-US" sz="1600" dirty="0"/>
          </a:p>
          <a:p>
            <a:pPr marL="285750" indent="-285750" algn="just" eaLnBrk="1" hangingPunct="1">
              <a:buFont typeface="Arial" panose="020B0604020202020204" pitchFamily="34" charset="0"/>
              <a:buChar char="•"/>
            </a:pPr>
            <a:endParaRPr lang="en-US" sz="1600" dirty="0"/>
          </a:p>
          <a:p>
            <a:pPr algn="just" eaLnBrk="1" hangingPunct="1"/>
            <a:r>
              <a:rPr lang="en-US" b="1" u="sng" dirty="0"/>
              <a:t>Recruitment of minority students</a:t>
            </a:r>
          </a:p>
          <a:p>
            <a:pPr algn="just" eaLnBrk="1" hangingPunct="1"/>
            <a:r>
              <a:rPr lang="en-US" dirty="0"/>
              <a:t>The project has involved two African American PhD students. Both have published papers for this project. </a:t>
            </a:r>
          </a:p>
        </p:txBody>
      </p:sp>
      <p:pic>
        <p:nvPicPr>
          <p:cNvPr id="7" name="Picture 6" descr="Zhao group in IGED in collaboration with Women in Engineering Program at Purdue&#10;&#10;">
            <a:extLst>
              <a:ext uri="{FF2B5EF4-FFF2-40B4-BE49-F238E27FC236}">
                <a16:creationId xmlns:a16="http://schemas.microsoft.com/office/drawing/2014/main" id="{41D15A80-8665-99B2-0A5F-BF9B97FD061E}"/>
              </a:ext>
            </a:extLst>
          </p:cNvPr>
          <p:cNvPicPr>
            <a:picLocks noChangeAspect="1"/>
          </p:cNvPicPr>
          <p:nvPr/>
        </p:nvPicPr>
        <p:blipFill>
          <a:blip r:embed="rId2"/>
          <a:stretch>
            <a:fillRect/>
          </a:stretch>
        </p:blipFill>
        <p:spPr>
          <a:xfrm>
            <a:off x="6997572" y="1629358"/>
            <a:ext cx="2399522" cy="1799642"/>
          </a:xfrm>
          <a:prstGeom prst="rect">
            <a:avLst/>
          </a:prstGeom>
        </p:spPr>
      </p:pic>
      <p:sp>
        <p:nvSpPr>
          <p:cNvPr id="8" name="TextBox 7" descr=" ">
            <a:extLst>
              <a:ext uri="{FF2B5EF4-FFF2-40B4-BE49-F238E27FC236}">
                <a16:creationId xmlns:a16="http://schemas.microsoft.com/office/drawing/2014/main" id="{D0103588-2C75-B143-BC5D-4E96F68D7D51}"/>
              </a:ext>
            </a:extLst>
          </p:cNvPr>
          <p:cNvSpPr txBox="1"/>
          <p:nvPr/>
        </p:nvSpPr>
        <p:spPr>
          <a:xfrm>
            <a:off x="9517483" y="1894021"/>
            <a:ext cx="2416653" cy="830997"/>
          </a:xfrm>
          <a:prstGeom prst="rect">
            <a:avLst/>
          </a:prstGeom>
          <a:noFill/>
        </p:spPr>
        <p:txBody>
          <a:bodyPr wrap="square">
            <a:spAutoFit/>
          </a:bodyPr>
          <a:lstStyle/>
          <a:p>
            <a:pPr algn="just"/>
            <a:r>
              <a:rPr lang="en-US" sz="1200" dirty="0">
                <a:solidFill>
                  <a:srgbClr val="222222"/>
                </a:solidFill>
                <a:latin typeface="Arial" panose="020B0604020202020204" pitchFamily="34" charset="0"/>
              </a:rPr>
              <a:t>ZHAO group led the outreach activity for middle/high school girl students with Women in Engineering Program.</a:t>
            </a:r>
            <a:endParaRPr lang="en-US" sz="1200" dirty="0"/>
          </a:p>
        </p:txBody>
      </p:sp>
      <p:pic>
        <p:nvPicPr>
          <p:cNvPr id="6" name="Google Shape;101;g14234564bde_0_0" descr="Lin group organized the outreach activity for elementary school students in Southwest Virginia. This annual YES summer camp is a collaborative activity among multiple VT chemistry PIs and across several NSF projects. ">
            <a:extLst>
              <a:ext uri="{FF2B5EF4-FFF2-40B4-BE49-F238E27FC236}">
                <a16:creationId xmlns:a16="http://schemas.microsoft.com/office/drawing/2014/main" id="{C655E973-00AD-30D5-13FF-C4EEAEDE7A87}"/>
              </a:ext>
            </a:extLst>
          </p:cNvPr>
          <p:cNvPicPr preferRelativeResize="0"/>
          <p:nvPr/>
        </p:nvPicPr>
        <p:blipFill>
          <a:blip r:embed="rId3">
            <a:alphaModFix/>
          </a:blip>
          <a:stretch>
            <a:fillRect/>
          </a:stretch>
        </p:blipFill>
        <p:spPr>
          <a:xfrm>
            <a:off x="6997572" y="3699229"/>
            <a:ext cx="2399522" cy="2000017"/>
          </a:xfrm>
          <a:prstGeom prst="rect">
            <a:avLst/>
          </a:prstGeom>
          <a:noFill/>
          <a:ln>
            <a:noFill/>
          </a:ln>
        </p:spPr>
      </p:pic>
      <p:sp>
        <p:nvSpPr>
          <p:cNvPr id="9" name="TextBox 8" descr=" Lin group organized the outreach activity for elementary school students in Southwest Virginia. This annual YES summer camp is a collaborative activity among multiple VT chemistry PIs and across several NSF projects. ">
            <a:extLst>
              <a:ext uri="{FF2B5EF4-FFF2-40B4-BE49-F238E27FC236}">
                <a16:creationId xmlns:a16="http://schemas.microsoft.com/office/drawing/2014/main" id="{27E99404-F873-A577-C8EA-45C29F41FB67}"/>
              </a:ext>
            </a:extLst>
          </p:cNvPr>
          <p:cNvSpPr txBox="1"/>
          <p:nvPr/>
        </p:nvSpPr>
        <p:spPr>
          <a:xfrm>
            <a:off x="9517483" y="4006739"/>
            <a:ext cx="2416653" cy="1384995"/>
          </a:xfrm>
          <a:prstGeom prst="rect">
            <a:avLst/>
          </a:prstGeom>
          <a:noFill/>
        </p:spPr>
        <p:txBody>
          <a:bodyPr wrap="square">
            <a:spAutoFit/>
          </a:bodyPr>
          <a:lstStyle/>
          <a:p>
            <a:pPr algn="just"/>
            <a:r>
              <a:rPr lang="en-US" sz="1200" dirty="0">
                <a:solidFill>
                  <a:srgbClr val="222222"/>
                </a:solidFill>
                <a:latin typeface="Arial" panose="020B0604020202020204" pitchFamily="34" charset="0"/>
              </a:rPr>
              <a:t>Lin group organized the outreach activity for elementary school students in Southwest Virginia. This annual YES summer camp is a collaborative activity among multiple VT chemistry PIs and across several NSF projects. </a:t>
            </a:r>
            <a:endParaRPr lang="en-US" sz="1200" dirty="0"/>
          </a:p>
        </p:txBody>
      </p:sp>
    </p:spTree>
    <p:extLst>
      <p:ext uri="{BB962C8B-B14F-4D97-AF65-F5344CB8AC3E}">
        <p14:creationId xmlns:p14="http://schemas.microsoft.com/office/powerpoint/2010/main" val="183097747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2d72b884-263d-496c-b5f5-b50b0565670c">
      <Terms xmlns="http://schemas.microsoft.com/office/infopath/2007/PartnerControls"/>
    </lcf76f155ced4ddcb4097134ff3c332f>
    <TaxCatchAll xmlns="83995c90-9f5b-40db-a6f2-b7bb74d044c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9D58D060C288E74BAE25768E04D0C28B" ma:contentTypeVersion="14" ma:contentTypeDescription="Create a new document." ma:contentTypeScope="" ma:versionID="a6c1188c0a7c0daa0b459a5edcccf490">
  <xsd:schema xmlns:xsd="http://www.w3.org/2001/XMLSchema" xmlns:xs="http://www.w3.org/2001/XMLSchema" xmlns:p="http://schemas.microsoft.com/office/2006/metadata/properties" xmlns:ns2="2d72b884-263d-496c-b5f5-b50b0565670c" xmlns:ns3="83995c90-9f5b-40db-a6f2-b7bb74d044ce" targetNamespace="http://schemas.microsoft.com/office/2006/metadata/properties" ma:root="true" ma:fieldsID="79dc595f15b8a7a59b9ae494554ad81a" ns2:_="" ns3:_="">
    <xsd:import namespace="2d72b884-263d-496c-b5f5-b50b0565670c"/>
    <xsd:import namespace="83995c90-9f5b-40db-a6f2-b7bb74d044c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d72b884-263d-496c-b5f5-b50b0565670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023960b3-8d78-4481-b360-8436e3ff8917" ma:termSetId="09814cd3-568e-fe90-9814-8d621ff8fb84" ma:anchorId="fba54fb3-c3e1-fe81-a776-ca4b69148c4d" ma:open="true" ma:isKeyword="false">
      <xsd:complexType>
        <xsd:sequence>
          <xsd:element ref="pc:Terms" minOccurs="0" maxOccurs="1"/>
        </xsd:sequence>
      </xsd:complex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3995c90-9f5b-40db-a6f2-b7bb74d044ce" elementFormDefault="qualified">
    <xsd:import namespace="http://schemas.microsoft.com/office/2006/documentManagement/types"/>
    <xsd:import namespace="http://schemas.microsoft.com/office/infopath/2007/PartnerControls"/>
    <xsd:element name="TaxCatchAll" ma:index="17" nillable="true" ma:displayName="Taxonomy Catch All Column" ma:hidden="true" ma:list="{811d42ab-fc5f-4321-9a27-c8ac82af97cf}" ma:internalName="TaxCatchAll" ma:showField="CatchAllData" ma:web="83995c90-9f5b-40db-a6f2-b7bb74d044ce">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4079F01-3A99-4725-A6B0-F64A6422AFEE}">
  <ds:schemaRefs>
    <ds:schemaRef ds:uri="http://schemas.microsoft.com/office/2006/metadata/properties"/>
    <ds:schemaRef ds:uri="http://schemas.microsoft.com/office/infopath/2007/PartnerControls"/>
    <ds:schemaRef ds:uri="2d72b884-263d-496c-b5f5-b50b0565670c"/>
    <ds:schemaRef ds:uri="83995c90-9f5b-40db-a6f2-b7bb74d044ce"/>
  </ds:schemaRefs>
</ds:datastoreItem>
</file>

<file path=customXml/itemProps2.xml><?xml version="1.0" encoding="utf-8"?>
<ds:datastoreItem xmlns:ds="http://schemas.openxmlformats.org/officeDocument/2006/customXml" ds:itemID="{B31C4BA8-14DB-4C80-ACDC-B198690F22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d72b884-263d-496c-b5f5-b50b0565670c"/>
    <ds:schemaRef ds:uri="83995c90-9f5b-40db-a6f2-b7bb74d044c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3F8CE83C-1B7B-41FA-AADF-ECE955CE13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3106</TotalTime>
  <Words>508</Words>
  <Application>Microsoft Office PowerPoint</Application>
  <PresentationFormat>Widescreen</PresentationFormat>
  <Paragraphs>28</Paragraphs>
  <Slides>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vt:i4>
      </vt:variant>
    </vt:vector>
  </HeadingPairs>
  <TitlesOfParts>
    <vt:vector size="10" baseType="lpstr">
      <vt:lpstr>Arial</vt:lpstr>
      <vt:lpstr>ArialMT</vt:lpstr>
      <vt:lpstr>Calibri</vt:lpstr>
      <vt:lpstr>Calibri Light</vt:lpstr>
      <vt:lpstr>Sitka Subheading</vt:lpstr>
      <vt:lpstr>Times New Roman</vt:lpstr>
      <vt:lpstr>Wingdings</vt:lpstr>
      <vt:lpstr>Office Theme</vt:lpstr>
      <vt:lpstr>Collaborative Research: Chemomechanical Degradation of Oxide Cathodes in Li-ion Batteries: Synchrotron Analysis, Environmental Measurements, and Data Mining</vt:lpstr>
      <vt:lpstr>Collaborative Research: Chemomechanical Degradation of Oxide Cathodes in Li-ion Batteries: Synchrotron Analysis, Environmental Measurements, and Data Mining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TD</dc:creator>
  <cp:lastModifiedBy>Schneider, Jamison T</cp:lastModifiedBy>
  <cp:revision>277</cp:revision>
  <cp:lastPrinted>2018-03-20T12:31:18Z</cp:lastPrinted>
  <dcterms:created xsi:type="dcterms:W3CDTF">2017-10-05T17:34:54Z</dcterms:created>
  <dcterms:modified xsi:type="dcterms:W3CDTF">2023-03-21T19:40:18Z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0x0101009D58D060C288E74BAE25768E04D0C28B</vt:lpwstr>
  </property>
  <property fmtid="{D5CDD505-2E9C-101B-9397-08002B2CF9AE}" pid="3" name="TitusGUID">
    <vt:lpwstr>58c41c21-f00b-4876-af4a-2ade0e1ec4db</vt:lpwstr>
  </property>
  <property fmtid="{D5CDD505-2E9C-101B-9397-08002B2CF9AE}" pid="4" name="ContainsCUI">
    <vt:lpwstr>No</vt:lpwstr>
  </property>
</Properties>
</file>