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3" r:id="rId1"/>
  </p:sldMasterIdLst>
  <p:notesMasterIdLst>
    <p:notesMasterId r:id="rId4"/>
  </p:notesMasterIdLst>
  <p:handoutMasterIdLst>
    <p:handoutMasterId r:id="rId5"/>
  </p:handoutMasterIdLst>
  <p:sldIdLst>
    <p:sldId id="322" r:id="rId2"/>
    <p:sldId id="32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27F"/>
    <a:srgbClr val="004EA3"/>
    <a:srgbClr val="2F5597"/>
    <a:srgbClr val="0033FE"/>
    <a:srgbClr val="8B178B"/>
    <a:srgbClr val="D7BDD4"/>
    <a:srgbClr val="00178B"/>
    <a:srgbClr val="8B0000"/>
    <a:srgbClr val="FF33FE"/>
    <a:srgbClr val="018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46" autoAdjust="0"/>
    <p:restoredTop sz="95097" autoAdjust="0"/>
  </p:normalViewPr>
  <p:slideViewPr>
    <p:cSldViewPr snapToGrid="0" snapToObjects="1" showGuides="1">
      <p:cViewPr varScale="1">
        <p:scale>
          <a:sx n="79" d="100"/>
          <a:sy n="79" d="100"/>
        </p:scale>
        <p:origin x="1234" y="82"/>
      </p:cViewPr>
      <p:guideLst>
        <p:guide orient="horz" pos="2160"/>
        <p:guide pos="3720"/>
      </p:guideLst>
    </p:cSldViewPr>
  </p:slideViewPr>
  <p:outlineViewPr>
    <p:cViewPr>
      <p:scale>
        <a:sx n="33" d="100"/>
        <a:sy n="33" d="100"/>
      </p:scale>
      <p:origin x="0" y="0"/>
    </p:cViewPr>
  </p:outlineViewPr>
  <p:notesTextViewPr>
    <p:cViewPr>
      <p:scale>
        <a:sx n="3" d="2"/>
        <a:sy n="3" d="2"/>
      </p:scale>
      <p:origin x="0" y="0"/>
    </p:cViewPr>
  </p:notesTextViewPr>
  <p:sorterViewPr>
    <p:cViewPr>
      <p:scale>
        <a:sx n="181" d="100"/>
        <a:sy n="181" d="100"/>
      </p:scale>
      <p:origin x="0" y="0"/>
    </p:cViewPr>
  </p:sorterViewPr>
  <p:notesViewPr>
    <p:cSldViewPr snapToGrid="0" snapToObjects="1">
      <p:cViewPr varScale="1">
        <p:scale>
          <a:sx n="137" d="100"/>
          <a:sy n="137" d="100"/>
        </p:scale>
        <p:origin x="31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56926A-A767-6442-9930-D8EF29D99089}" type="datetimeFigureOut">
              <a:rPr lang="en-US" smtClean="0"/>
              <a:t>3/22/2023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944F4B-EF56-A742-9B66-F98CC4EA0974}" type="slidenum">
              <a:rPr lang="en-US" smtClean="0"/>
              <a:t>‹#›</a:t>
            </a:fld>
            <a:endParaRPr lang="en-US" dirty="0"/>
          </a:p>
        </p:txBody>
      </p:sp>
    </p:spTree>
    <p:extLst>
      <p:ext uri="{BB962C8B-B14F-4D97-AF65-F5344CB8AC3E}">
        <p14:creationId xmlns:p14="http://schemas.microsoft.com/office/powerpoint/2010/main" val="460943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F773E-92AD-594C-B27D-30A4CCE517F3}" type="datetimeFigureOut">
              <a:rPr lang="en-US" smtClean="0"/>
              <a:t>3/22/2023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E072C-590D-154E-A288-1D5C547A9EE9}" type="slidenum">
              <a:rPr lang="en-US" smtClean="0"/>
              <a:t>‹#›</a:t>
            </a:fld>
            <a:endParaRPr lang="en-US" dirty="0"/>
          </a:p>
        </p:txBody>
      </p:sp>
    </p:spTree>
    <p:extLst>
      <p:ext uri="{BB962C8B-B14F-4D97-AF65-F5344CB8AC3E}">
        <p14:creationId xmlns:p14="http://schemas.microsoft.com/office/powerpoint/2010/main" val="140663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8E072C-590D-154E-A288-1D5C547A9EE9}" type="slidenum">
              <a:rPr lang="en-US" smtClean="0"/>
              <a:t>1</a:t>
            </a:fld>
            <a:endParaRPr lang="en-US" dirty="0"/>
          </a:p>
        </p:txBody>
      </p:sp>
    </p:spTree>
    <p:extLst>
      <p:ext uri="{BB962C8B-B14F-4D97-AF65-F5344CB8AC3E}">
        <p14:creationId xmlns:p14="http://schemas.microsoft.com/office/powerpoint/2010/main" val="1100920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b="6399"/>
          <a:stretch/>
        </p:blipFill>
        <p:spPr>
          <a:xfrm>
            <a:off x="0" y="6449387"/>
            <a:ext cx="1230907" cy="411480"/>
          </a:xfrm>
          <a:prstGeom prst="rect">
            <a:avLst/>
          </a:prstGeom>
        </p:spPr>
      </p:pic>
      <p:pic>
        <p:nvPicPr>
          <p:cNvPr id="6" name="Picture 5">
            <a:extLst>
              <a:ext uri="{FF2B5EF4-FFF2-40B4-BE49-F238E27FC236}">
                <a16:creationId xmlns:a16="http://schemas.microsoft.com/office/drawing/2014/main" id="{51C59BC2-FE54-1F4A-86FF-29C48A5FA75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516" t="6501" r="2411" b="10615"/>
          <a:stretch/>
        </p:blipFill>
        <p:spPr>
          <a:xfrm>
            <a:off x="11057443" y="6396772"/>
            <a:ext cx="1124118" cy="457200"/>
          </a:xfrm>
          <a:prstGeom prst="rect">
            <a:avLst/>
          </a:prstGeom>
        </p:spPr>
      </p:pic>
      <p:cxnSp>
        <p:nvCxnSpPr>
          <p:cNvPr id="9" name="Straight Connector 8"/>
          <p:cNvCxnSpPr/>
          <p:nvPr userDrawn="1"/>
        </p:nvCxnSpPr>
        <p:spPr>
          <a:xfrm>
            <a:off x="97675" y="1050648"/>
            <a:ext cx="119481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97675" y="72347"/>
            <a:ext cx="845103" cy="480131"/>
          </a:xfrm>
          <a:prstGeom prst="rect">
            <a:avLst/>
          </a:prstGeom>
        </p:spPr>
        <p:txBody>
          <a:bodyPr wrap="none">
            <a:spAutoFit/>
          </a:bodyPr>
          <a:lstStyle>
            <a:lvl1pPr marL="0" indent="0">
              <a:buNone/>
              <a:defRPr b="1" i="0"/>
            </a:lvl1pPr>
          </a:lstStyle>
          <a:p>
            <a:pPr lvl="0"/>
            <a:r>
              <a:rPr lang="en-US" dirty="0"/>
              <a:t>Title</a:t>
            </a:r>
          </a:p>
        </p:txBody>
      </p:sp>
      <p:pic>
        <p:nvPicPr>
          <p:cNvPr id="7" name="Picture 6"/>
          <p:cNvPicPr>
            <a:picLocks noChangeAspect="1"/>
          </p:cNvPicPr>
          <p:nvPr userDrawn="1"/>
        </p:nvPicPr>
        <p:blipFill>
          <a:blip r:embed="rId4"/>
          <a:stretch>
            <a:fillRect/>
          </a:stretch>
        </p:blipFill>
        <p:spPr>
          <a:xfrm>
            <a:off x="9714322" y="6428477"/>
            <a:ext cx="1299180" cy="433864"/>
          </a:xfrm>
          <a:prstGeom prst="rect">
            <a:avLst/>
          </a:prstGeom>
        </p:spPr>
      </p:pic>
      <p:sp>
        <p:nvSpPr>
          <p:cNvPr id="2" name="hcSlideMaster.1_BlankHeader">
            <a:extLst>
              <a:ext uri="{FF2B5EF4-FFF2-40B4-BE49-F238E27FC236}">
                <a16:creationId xmlns:a16="http://schemas.microsoft.com/office/drawing/2014/main" id="{3A62E0C3-916D-99FF-E432-D4117979C4D3}"/>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81016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TIT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b="6399"/>
          <a:stretch/>
        </p:blipFill>
        <p:spPr>
          <a:xfrm>
            <a:off x="0" y="6449387"/>
            <a:ext cx="1230907" cy="411480"/>
          </a:xfrm>
          <a:prstGeom prst="rect">
            <a:avLst/>
          </a:prstGeom>
        </p:spPr>
      </p:pic>
      <p:pic>
        <p:nvPicPr>
          <p:cNvPr id="6" name="Picture 5">
            <a:extLst>
              <a:ext uri="{FF2B5EF4-FFF2-40B4-BE49-F238E27FC236}">
                <a16:creationId xmlns:a16="http://schemas.microsoft.com/office/drawing/2014/main" id="{51C59BC2-FE54-1F4A-86FF-29C48A5FA75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516" t="6501" r="2411" b="10615"/>
          <a:stretch/>
        </p:blipFill>
        <p:spPr>
          <a:xfrm>
            <a:off x="11057443" y="6396772"/>
            <a:ext cx="1124118" cy="457200"/>
          </a:xfrm>
          <a:prstGeom prst="rect">
            <a:avLst/>
          </a:prstGeom>
        </p:spPr>
      </p:pic>
      <p:cxnSp>
        <p:nvCxnSpPr>
          <p:cNvPr id="9" name="Straight Connector 8"/>
          <p:cNvCxnSpPr/>
          <p:nvPr userDrawn="1"/>
        </p:nvCxnSpPr>
        <p:spPr>
          <a:xfrm>
            <a:off x="97675" y="1050648"/>
            <a:ext cx="119481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97675" y="72347"/>
            <a:ext cx="845103" cy="480131"/>
          </a:xfrm>
          <a:prstGeom prst="rect">
            <a:avLst/>
          </a:prstGeom>
        </p:spPr>
        <p:txBody>
          <a:bodyPr wrap="none">
            <a:spAutoFit/>
          </a:bodyPr>
          <a:lstStyle>
            <a:lvl1pPr marL="0" indent="0">
              <a:buNone/>
              <a:defRPr b="1" i="0"/>
            </a:lvl1pPr>
          </a:lstStyle>
          <a:p>
            <a:pPr lvl="0"/>
            <a:r>
              <a:rPr lang="en-US" dirty="0"/>
              <a:t>Title</a:t>
            </a:r>
          </a:p>
        </p:txBody>
      </p:sp>
      <p:pic>
        <p:nvPicPr>
          <p:cNvPr id="7" name="Picture 6"/>
          <p:cNvPicPr>
            <a:picLocks noChangeAspect="1"/>
          </p:cNvPicPr>
          <p:nvPr userDrawn="1"/>
        </p:nvPicPr>
        <p:blipFill>
          <a:blip r:embed="rId4"/>
          <a:stretch>
            <a:fillRect/>
          </a:stretch>
        </p:blipFill>
        <p:spPr>
          <a:xfrm>
            <a:off x="9714322" y="6428477"/>
            <a:ext cx="1299180" cy="433864"/>
          </a:xfrm>
          <a:prstGeom prst="rect">
            <a:avLst/>
          </a:prstGeom>
        </p:spPr>
      </p:pic>
    </p:spTree>
    <p:extLst>
      <p:ext uri="{BB962C8B-B14F-4D97-AF65-F5344CB8AC3E}">
        <p14:creationId xmlns:p14="http://schemas.microsoft.com/office/powerpoint/2010/main" val="1027504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5/19/2019</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2F3BA-0585-4C54-8070-72F60E40B940}" type="slidenum">
              <a:rPr lang="en-US" smtClean="0"/>
              <a:t>‹#›</a:t>
            </a:fld>
            <a:endParaRPr lang="en-US" dirty="0"/>
          </a:p>
        </p:txBody>
      </p:sp>
    </p:spTree>
    <p:extLst>
      <p:ext uri="{BB962C8B-B14F-4D97-AF65-F5344CB8AC3E}">
        <p14:creationId xmlns:p14="http://schemas.microsoft.com/office/powerpoint/2010/main" val="758025950"/>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39/d1cp01851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F842CD0C-AED8-3E48-B92B-039404E20AFA}"/>
              </a:ext>
            </a:extLst>
          </p:cNvPr>
          <p:cNvSpPr txBox="1">
            <a:spLocks noChangeArrowheads="1"/>
          </p:cNvSpPr>
          <p:nvPr/>
        </p:nvSpPr>
        <p:spPr>
          <a:xfrm>
            <a:off x="52818" y="0"/>
            <a:ext cx="12192000" cy="754053"/>
          </a:xfrm>
          <a:prstGeom prst="rect">
            <a:avLst/>
          </a:prstGeom>
          <a:noFill/>
          <a:ln/>
        </p:spPr>
        <p:txBody>
          <a:bodyPr wrap="square" anchor="b">
            <a:spAutoFit/>
          </a:bodyPr>
          <a:lstStyle/>
          <a:p>
            <a:pPr algn="ctr"/>
            <a:r>
              <a:rPr lang="en-US" sz="2000" b="1" dirty="0"/>
              <a:t>Geometry optimization of platinum-containing complexes from density functional theory</a:t>
            </a:r>
          </a:p>
          <a:p>
            <a:pPr algn="ctr">
              <a:spcBef>
                <a:spcPts val="600"/>
              </a:spcBef>
            </a:pPr>
            <a:r>
              <a:rPr lang="en-US" dirty="0"/>
              <a:t>Louise M. Debefve and Christopher J. Pollock</a:t>
            </a:r>
          </a:p>
        </p:txBody>
      </p:sp>
      <p:sp>
        <p:nvSpPr>
          <p:cNvPr id="21" name="Rectangle 20"/>
          <p:cNvSpPr/>
          <p:nvPr/>
        </p:nvSpPr>
        <p:spPr>
          <a:xfrm>
            <a:off x="57111" y="3847201"/>
            <a:ext cx="12077778" cy="2554545"/>
          </a:xfrm>
          <a:prstGeom prst="rect">
            <a:avLst/>
          </a:prstGeom>
        </p:spPr>
        <p:txBody>
          <a:bodyPr wrap="square">
            <a:spAutoFit/>
          </a:bodyPr>
          <a:lstStyle/>
          <a:p>
            <a:r>
              <a:rPr lang="en-US" sz="1600" b="1" dirty="0">
                <a:cs typeface="Calibri" panose="020F0502020204030204" pitchFamily="34" charset="0"/>
              </a:rPr>
              <a:t>What is the discovery?</a:t>
            </a:r>
          </a:p>
          <a:p>
            <a:r>
              <a:rPr lang="en-US" sz="1600" dirty="0"/>
              <a:t>Density functional theory (DFT) calculations have proven invaluable in the study of transition metal catalysis. They can predict both the geometric and electronic structures of active catalysts and their intermediates.  However, although platinum-based catalysts are used extensively in industrial processes, a systematic understanding of how well DFT methods can predict the structures of Pt-containing species has been lacking. Now, in a new publication, the team of Louise Debefve and Chris Pollock (both at the PIPOXS beamline at CHEXS) have evaluated 80 different DFT methods to reproduce the experimental geometries of Pt complexes, using a diverse training set of 14 platinum-containing species with varying sizes, oxidation states, and number and type of ligands.  The team determined a recipe for best performance (PBE0 functional, def2-TZVP basis set for the ligand atoms, the ZORA relativistic approximation, and solvation and dispersion corrections). The accuracy of the predictions made using Debefve and Pollock’s methodology was confirmed experimentally, by comparing the DFT optimized geometry of a previously uncharacterized complex to EXAFS data newly collected at PIPOXS, which showed excellent agreement.</a:t>
            </a:r>
            <a:endParaRPr lang="en-US" sz="1600" b="1" dirty="0">
              <a:cs typeface="Calibri" panose="020F0502020204030204" pitchFamily="34" charset="0"/>
            </a:endParaRPr>
          </a:p>
        </p:txBody>
      </p:sp>
      <p:pic>
        <p:nvPicPr>
          <p:cNvPr id="3" name="Picture 2" descr="Diagram&#10;Methodology to accurately predict metrical parameters.">
            <a:extLst>
              <a:ext uri="{FF2B5EF4-FFF2-40B4-BE49-F238E27FC236}">
                <a16:creationId xmlns:a16="http://schemas.microsoft.com/office/drawing/2014/main" id="{85A459B6-5697-7340-9F56-991FFF4A78FE}"/>
              </a:ext>
            </a:extLst>
          </p:cNvPr>
          <p:cNvPicPr>
            <a:picLocks noChangeAspect="1"/>
          </p:cNvPicPr>
          <p:nvPr/>
        </p:nvPicPr>
        <p:blipFill>
          <a:blip r:embed="rId2"/>
          <a:stretch>
            <a:fillRect/>
          </a:stretch>
        </p:blipFill>
        <p:spPr>
          <a:xfrm>
            <a:off x="2166563" y="1144418"/>
            <a:ext cx="8096440" cy="2747006"/>
          </a:xfrm>
          <a:prstGeom prst="rect">
            <a:avLst/>
          </a:prstGeom>
        </p:spPr>
      </p:pic>
      <p:sp>
        <p:nvSpPr>
          <p:cNvPr id="4" name="Title 3">
            <a:extLst>
              <a:ext uri="{FF2B5EF4-FFF2-40B4-BE49-F238E27FC236}">
                <a16:creationId xmlns:a16="http://schemas.microsoft.com/office/drawing/2014/main" id="{88B6DF78-066D-79B5-7728-BC6852415A52}"/>
              </a:ext>
            </a:extLst>
          </p:cNvPr>
          <p:cNvSpPr txBox="1">
            <a:spLocks noGrp="1"/>
          </p:cNvSpPr>
          <p:nvPr>
            <p:ph type="title" idx="4294967295"/>
          </p:nvPr>
        </p:nvSpPr>
        <p:spPr>
          <a:xfrm>
            <a:off x="3955472" y="684726"/>
            <a:ext cx="5290128"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mn-lt"/>
                <a:ea typeface="+mn-ea"/>
                <a:cs typeface="+mn-cs"/>
              </a:rPr>
              <a:t>Joel D.  Brock, Cornell University, DMR 1829070</a:t>
            </a:r>
          </a:p>
        </p:txBody>
      </p:sp>
    </p:spTree>
    <p:extLst>
      <p:ext uri="{BB962C8B-B14F-4D97-AF65-F5344CB8AC3E}">
        <p14:creationId xmlns:p14="http://schemas.microsoft.com/office/powerpoint/2010/main" val="5018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8"/>
          <p:cNvSpPr txBox="1">
            <a:spLocks noChangeArrowheads="1"/>
          </p:cNvSpPr>
          <p:nvPr/>
        </p:nvSpPr>
        <p:spPr bwMode="auto">
          <a:xfrm>
            <a:off x="0" y="4347181"/>
            <a:ext cx="12192000" cy="1077218"/>
          </a:xfrm>
          <a:prstGeom prst="rect">
            <a:avLst/>
          </a:prstGeom>
          <a:noFill/>
          <a:ln w="9525">
            <a:noFill/>
            <a:miter lim="800000"/>
            <a:headEnd/>
            <a:tailEnd/>
          </a:ln>
        </p:spPr>
        <p:txBody>
          <a:bodyPr wrap="square">
            <a:spAutoFit/>
          </a:bodyPr>
          <a:lstStyle/>
          <a:p>
            <a:r>
              <a:rPr lang="en-US" sz="1600" b="1" dirty="0"/>
              <a:t>How was the work funded?</a:t>
            </a:r>
          </a:p>
          <a:p>
            <a:r>
              <a:rPr lang="en-US" sz="1600" dirty="0"/>
              <a:t>This work is based upon research conducted at the Center for High Energy X-ray Sciences (CHEXS) which is supported by the National Science Foundation under award DMR-1829070. This work was also supported by NSF-PREM: Center for Interfacial Electrochemistry of Energy Materials (CiE2M) under award DMR-1827622.</a:t>
            </a:r>
          </a:p>
        </p:txBody>
      </p:sp>
      <p:sp>
        <p:nvSpPr>
          <p:cNvPr id="18" name="Rectangle 17"/>
          <p:cNvSpPr/>
          <p:nvPr/>
        </p:nvSpPr>
        <p:spPr>
          <a:xfrm>
            <a:off x="0" y="3227432"/>
            <a:ext cx="11961236" cy="1495794"/>
          </a:xfrm>
          <a:prstGeom prst="rect">
            <a:avLst/>
          </a:prstGeom>
        </p:spPr>
        <p:txBody>
          <a:bodyPr wrap="square">
            <a:spAutoFit/>
          </a:bodyPr>
          <a:lstStyle/>
          <a:p>
            <a:pPr>
              <a:lnSpc>
                <a:spcPct val="95000"/>
              </a:lnSpc>
            </a:pPr>
            <a:r>
              <a:rPr lang="en-US" sz="1600" b="1" dirty="0">
                <a:cs typeface="Calibri" panose="020F0502020204030204" pitchFamily="34" charset="0"/>
              </a:rPr>
              <a:t>Why did this research need CHEXS?</a:t>
            </a:r>
          </a:p>
          <a:p>
            <a:pPr>
              <a:lnSpc>
                <a:spcPct val="95000"/>
              </a:lnSpc>
            </a:pPr>
            <a:r>
              <a:rPr lang="en-US" sz="1600" dirty="0"/>
              <a:t>This research took place at the PIPOXS beamline at CHEXS, which is optimized to study the geometric and electronic structures of </a:t>
            </a:r>
            <a:r>
              <a:rPr lang="en-US" sz="1600" i="1" dirty="0"/>
              <a:t>operando</a:t>
            </a:r>
            <a:r>
              <a:rPr lang="en-US" sz="1600" dirty="0"/>
              <a:t> catalysts using x-ray spectroscopic methods.  EXAFS studies of transition metal catalysts are a core capability of the beamline. Additionally, this work also leveraged the dedicated computational resources at the PIPOXS beamline to perform the thousands of DFT calculations used in this study.</a:t>
            </a:r>
          </a:p>
          <a:p>
            <a:pPr>
              <a:lnSpc>
                <a:spcPct val="95000"/>
              </a:lnSpc>
            </a:pPr>
            <a:endParaRPr lang="en-US" sz="1600" dirty="0">
              <a:cs typeface="Calibri" panose="020F0502020204030204" pitchFamily="34" charset="0"/>
            </a:endParaRPr>
          </a:p>
        </p:txBody>
      </p:sp>
      <p:sp>
        <p:nvSpPr>
          <p:cNvPr id="16" name="Text Box 28">
            <a:extLst>
              <a:ext uri="{FF2B5EF4-FFF2-40B4-BE49-F238E27FC236}">
                <a16:creationId xmlns:a16="http://schemas.microsoft.com/office/drawing/2014/main" id="{10E50BC5-450B-4877-97B9-14F770756DD3}"/>
              </a:ext>
            </a:extLst>
          </p:cNvPr>
          <p:cNvSpPr txBox="1">
            <a:spLocks noChangeArrowheads="1"/>
          </p:cNvSpPr>
          <p:nvPr/>
        </p:nvSpPr>
        <p:spPr bwMode="auto">
          <a:xfrm>
            <a:off x="0" y="5457945"/>
            <a:ext cx="12192000" cy="1631216"/>
          </a:xfrm>
          <a:prstGeom prst="rect">
            <a:avLst/>
          </a:prstGeom>
          <a:noFill/>
          <a:ln w="9525">
            <a:noFill/>
            <a:miter lim="800000"/>
            <a:headEnd/>
            <a:tailEnd/>
          </a:ln>
        </p:spPr>
        <p:txBody>
          <a:bodyPr wrap="square">
            <a:spAutoFit/>
          </a:bodyPr>
          <a:lstStyle/>
          <a:p>
            <a:r>
              <a:rPr lang="en-US" sz="1600" b="1" dirty="0"/>
              <a:t>Reference:</a:t>
            </a:r>
            <a:br>
              <a:rPr lang="en-US" sz="1600" b="1" dirty="0"/>
            </a:br>
            <a:r>
              <a:rPr lang="en-US" sz="1400" dirty="0"/>
              <a:t>Systematic assessment of DFT methods for geometry optimization of mononuclear platinum-containing complexes</a:t>
            </a:r>
          </a:p>
          <a:p>
            <a:r>
              <a:rPr lang="en-US" sz="1400" dirty="0"/>
              <a:t>Louise M. Debefve and Christopher J. Pollock</a:t>
            </a:r>
          </a:p>
          <a:p>
            <a:r>
              <a:rPr lang="en-US" sz="1400" dirty="0"/>
              <a:t>Phys. Chem. Chem. Phys., Advance Article( 2021); </a:t>
            </a:r>
            <a:r>
              <a:rPr lang="en-US" sz="1400" dirty="0">
                <a:hlinkClick r:id="rId3"/>
              </a:rPr>
              <a:t>https://doi.org/10.1039/d1cp01851e</a:t>
            </a:r>
            <a:endParaRPr lang="en-US" sz="1400" dirty="0"/>
          </a:p>
          <a:p>
            <a:endParaRPr lang="en-US" sz="1400" dirty="0"/>
          </a:p>
          <a:p>
            <a:r>
              <a:rPr lang="en-US" sz="1400" dirty="0"/>
              <a:t> </a:t>
            </a:r>
          </a:p>
          <a:p>
            <a:endParaRPr lang="en-US" sz="1400" dirty="0"/>
          </a:p>
        </p:txBody>
      </p:sp>
      <p:sp>
        <p:nvSpPr>
          <p:cNvPr id="19" name="Rectangle 2">
            <a:extLst>
              <a:ext uri="{FF2B5EF4-FFF2-40B4-BE49-F238E27FC236}">
                <a16:creationId xmlns:a16="http://schemas.microsoft.com/office/drawing/2014/main" id="{B7DCA681-A86D-C04B-8EDF-19E4AD58FB2F}"/>
              </a:ext>
            </a:extLst>
          </p:cNvPr>
          <p:cNvSpPr txBox="1">
            <a:spLocks noChangeArrowheads="1"/>
          </p:cNvSpPr>
          <p:nvPr/>
        </p:nvSpPr>
        <p:spPr>
          <a:xfrm>
            <a:off x="-5914" y="-67143"/>
            <a:ext cx="12191999" cy="784830"/>
          </a:xfrm>
          <a:prstGeom prst="rect">
            <a:avLst/>
          </a:prstGeom>
          <a:noFill/>
          <a:ln/>
        </p:spPr>
        <p:txBody>
          <a:bodyPr wrap="square" anchor="b">
            <a:spAutoFit/>
          </a:bodyPr>
          <a:lstStyle/>
          <a:p>
            <a:pPr algn="ctr"/>
            <a:r>
              <a:rPr lang="en-US" sz="2000" b="1" dirty="0"/>
              <a:t>Assessment of DFT methods for geometry optimization of platinum-containing complexes</a:t>
            </a:r>
          </a:p>
          <a:p>
            <a:pPr algn="ctr">
              <a:spcBef>
                <a:spcPts val="600"/>
              </a:spcBef>
            </a:pPr>
            <a:r>
              <a:rPr lang="en-US" sz="2000" dirty="0"/>
              <a:t>Louise M. Debefve and Christopher J. Pollock</a:t>
            </a:r>
            <a:endParaRPr lang="en-US" dirty="0"/>
          </a:p>
        </p:txBody>
      </p:sp>
      <p:sp>
        <p:nvSpPr>
          <p:cNvPr id="13" name="Text Box 28">
            <a:extLst>
              <a:ext uri="{FF2B5EF4-FFF2-40B4-BE49-F238E27FC236}">
                <a16:creationId xmlns:a16="http://schemas.microsoft.com/office/drawing/2014/main" id="{30D2E7A5-78EA-784D-9ECD-3137B43BC516}"/>
              </a:ext>
            </a:extLst>
          </p:cNvPr>
          <p:cNvSpPr txBox="1">
            <a:spLocks noChangeArrowheads="1"/>
          </p:cNvSpPr>
          <p:nvPr/>
        </p:nvSpPr>
        <p:spPr bwMode="auto">
          <a:xfrm>
            <a:off x="0" y="1232761"/>
            <a:ext cx="11961236" cy="2062103"/>
          </a:xfrm>
          <a:prstGeom prst="rect">
            <a:avLst/>
          </a:prstGeom>
          <a:noFill/>
          <a:ln w="9525">
            <a:noFill/>
            <a:miter lim="800000"/>
            <a:headEnd/>
            <a:tailEnd/>
          </a:ln>
        </p:spPr>
        <p:txBody>
          <a:bodyPr wrap="square">
            <a:spAutoFit/>
          </a:bodyPr>
          <a:lstStyle/>
          <a:p>
            <a:r>
              <a:rPr lang="en-US" sz="1600" b="1" dirty="0"/>
              <a:t>Why is it important?</a:t>
            </a:r>
          </a:p>
          <a:p>
            <a:r>
              <a:rPr lang="en-US" sz="1600" dirty="0"/>
              <a:t>Platinum is used extensively as a catalyst for a wide variety of chemical reactions, though its scarcity and price present limitations to expansions of its use. Chemists hope to understand the origin of platinum's versatility in order to both improve the efficiency of existing catalysts and to mimic its reactivity with more abundant metals.  To do so, we must figure out the mechanisms of platinum-catalyzed chemical reactions </a:t>
            </a:r>
            <a:r>
              <a:rPr lang="en-US" sz="1600" i="1" dirty="0"/>
              <a:t>via</a:t>
            </a:r>
            <a:r>
              <a:rPr lang="en-US" sz="1600" dirty="0"/>
              <a:t> structural and spectroscopic characterization of these catalysts under </a:t>
            </a:r>
            <a:r>
              <a:rPr lang="en-US" sz="1600" i="1" dirty="0"/>
              <a:t>operando </a:t>
            </a:r>
            <a:r>
              <a:rPr lang="en-US" sz="1600" dirty="0"/>
              <a:t>conditions; unfortunately, such data typically involve looking at complex mixtures of species and are often challenging to interpret. Chemical theory, such as DFT, is often used to help interpret complex data sets, and the ability to accurately predict the structures of Pt-containing species is a critical first step to leveraging computational chemistry to help understand reactivity of Pt-based catalysts.</a:t>
            </a:r>
            <a:endParaRPr lang="en-US" sz="1600" dirty="0">
              <a:cs typeface="Calibri" panose="020F0502020204030204" pitchFamily="34" charset="0"/>
            </a:endParaRPr>
          </a:p>
        </p:txBody>
      </p:sp>
      <p:sp>
        <p:nvSpPr>
          <p:cNvPr id="3" name="Title 2">
            <a:extLst>
              <a:ext uri="{FF2B5EF4-FFF2-40B4-BE49-F238E27FC236}">
                <a16:creationId xmlns:a16="http://schemas.microsoft.com/office/drawing/2014/main" id="{EC8BED65-A572-4C99-51DE-715681505341}"/>
              </a:ext>
            </a:extLst>
          </p:cNvPr>
          <p:cNvSpPr txBox="1">
            <a:spLocks noGrp="1"/>
          </p:cNvSpPr>
          <p:nvPr>
            <p:ph type="title" idx="4294967295"/>
          </p:nvPr>
        </p:nvSpPr>
        <p:spPr>
          <a:xfrm>
            <a:off x="3851564" y="664566"/>
            <a:ext cx="4294909"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mn-lt"/>
                <a:ea typeface="+mn-ea"/>
                <a:cs typeface="+mn-cs"/>
              </a:rPr>
              <a:t>Joel D.  Brock, Cornell University, DMR 1829070</a:t>
            </a:r>
          </a:p>
        </p:txBody>
      </p:sp>
    </p:spTree>
    <p:extLst>
      <p:ext uri="{BB962C8B-B14F-4D97-AF65-F5344CB8AC3E}">
        <p14:creationId xmlns:p14="http://schemas.microsoft.com/office/powerpoint/2010/main" val="2380164389"/>
      </p:ext>
    </p:extLst>
  </p:cSld>
  <p:clrMapOvr>
    <a:masterClrMapping/>
  </p:clrMapOvr>
</p:sld>
</file>

<file path=ppt/theme/theme1.xml><?xml version="1.0" encoding="utf-8"?>
<a:theme xmlns:a="http://schemas.openxmlformats.org/drawingml/2006/main" name="pptC131.tmp">
  <a:themeElements>
    <a:clrScheme name="Custom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pptC131.tmp</Template>
  <TotalTime>66374</TotalTime>
  <Words>593</Words>
  <Application>Microsoft Office PowerPoint</Application>
  <PresentationFormat>Widescreen</PresentationFormat>
  <Paragraphs>20</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pptC131.tmp</vt:lpstr>
      <vt:lpstr>Joel D.  Brock, Cornell University, DMR 1829070</vt:lpstr>
      <vt:lpstr>Joel D.  Brock, Cornell University, DMR 1829070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Nana Agyeman-Budu</dc:creator>
  <cp:lastModifiedBy>Williams, Catherine</cp:lastModifiedBy>
  <cp:revision>674</cp:revision>
  <dcterms:created xsi:type="dcterms:W3CDTF">2019-06-30T22:19:07Z</dcterms:created>
  <dcterms:modified xsi:type="dcterms:W3CDTF">2023-03-22T14:10:07Z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5fced014-142d-4993-b064-4db21915b8ab</vt:lpwstr>
  </property>
  <property fmtid="{D5CDD505-2E9C-101B-9397-08002B2CF9AE}" pid="3" name="ContainsCUI">
    <vt:lpwstr>No</vt:lpwstr>
  </property>
</Properties>
</file>