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3" r:id="rId1"/>
  </p:sldMasterIdLst>
  <p:notesMasterIdLst>
    <p:notesMasterId r:id="rId4"/>
  </p:notesMasterIdLst>
  <p:handoutMasterIdLst>
    <p:handoutMasterId r:id="rId5"/>
  </p:handoutMasterIdLst>
  <p:sldIdLst>
    <p:sldId id="322" r:id="rId2"/>
    <p:sldId id="321"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7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27F"/>
    <a:srgbClr val="004EA3"/>
    <a:srgbClr val="2F5597"/>
    <a:srgbClr val="0033FE"/>
    <a:srgbClr val="8B178B"/>
    <a:srgbClr val="D7BDD4"/>
    <a:srgbClr val="00178B"/>
    <a:srgbClr val="8B0000"/>
    <a:srgbClr val="FF33FE"/>
    <a:srgbClr val="018B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270" autoAdjust="0"/>
    <p:restoredTop sz="95097" autoAdjust="0"/>
  </p:normalViewPr>
  <p:slideViewPr>
    <p:cSldViewPr snapToGrid="0" snapToObjects="1" showGuides="1">
      <p:cViewPr varScale="1">
        <p:scale>
          <a:sx n="79" d="100"/>
          <a:sy n="79" d="100"/>
        </p:scale>
        <p:origin x="1248" y="77"/>
      </p:cViewPr>
      <p:guideLst>
        <p:guide orient="horz" pos="2160"/>
        <p:guide pos="3720"/>
      </p:guideLst>
    </p:cSldViewPr>
  </p:slideViewPr>
  <p:outlineViewPr>
    <p:cViewPr>
      <p:scale>
        <a:sx n="33" d="100"/>
        <a:sy n="33" d="100"/>
      </p:scale>
      <p:origin x="0" y="0"/>
    </p:cViewPr>
  </p:outlineViewPr>
  <p:notesTextViewPr>
    <p:cViewPr>
      <p:scale>
        <a:sx n="3" d="2"/>
        <a:sy n="3" d="2"/>
      </p:scale>
      <p:origin x="0" y="0"/>
    </p:cViewPr>
  </p:notesTextViewPr>
  <p:sorterViewPr>
    <p:cViewPr>
      <p:scale>
        <a:sx n="181" d="100"/>
        <a:sy n="181" d="100"/>
      </p:scale>
      <p:origin x="0" y="0"/>
    </p:cViewPr>
  </p:sorterViewPr>
  <p:notesViewPr>
    <p:cSldViewPr snapToGrid="0" snapToObjects="1">
      <p:cViewPr varScale="1">
        <p:scale>
          <a:sx n="137" d="100"/>
          <a:sy n="137" d="100"/>
        </p:scale>
        <p:origin x="3136"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A56926A-A767-6442-9930-D8EF29D99089}" type="datetimeFigureOut">
              <a:rPr lang="en-US" smtClean="0"/>
              <a:t>3/22/2023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4944F4B-EF56-A742-9B66-F98CC4EA0974}" type="slidenum">
              <a:rPr lang="en-US" smtClean="0"/>
              <a:t>‹#›</a:t>
            </a:fld>
            <a:endParaRPr lang="en-US" dirty="0"/>
          </a:p>
        </p:txBody>
      </p:sp>
    </p:spTree>
    <p:extLst>
      <p:ext uri="{BB962C8B-B14F-4D97-AF65-F5344CB8AC3E}">
        <p14:creationId xmlns:p14="http://schemas.microsoft.com/office/powerpoint/2010/main" val="4609432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4F773E-92AD-594C-B27D-30A4CCE517F3}" type="datetimeFigureOut">
              <a:rPr lang="en-US" smtClean="0"/>
              <a:t>3/22/2023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8E072C-590D-154E-A288-1D5C547A9EE9}" type="slidenum">
              <a:rPr lang="en-US" smtClean="0"/>
              <a:t>‹#›</a:t>
            </a:fld>
            <a:endParaRPr lang="en-US" dirty="0"/>
          </a:p>
        </p:txBody>
      </p:sp>
    </p:spTree>
    <p:extLst>
      <p:ext uri="{BB962C8B-B14F-4D97-AF65-F5344CB8AC3E}">
        <p14:creationId xmlns:p14="http://schemas.microsoft.com/office/powerpoint/2010/main" val="1406632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srcRect b="6399"/>
          <a:stretch/>
        </p:blipFill>
        <p:spPr>
          <a:xfrm>
            <a:off x="0" y="6449387"/>
            <a:ext cx="1230907" cy="411480"/>
          </a:xfrm>
          <a:prstGeom prst="rect">
            <a:avLst/>
          </a:prstGeom>
        </p:spPr>
      </p:pic>
      <p:pic>
        <p:nvPicPr>
          <p:cNvPr id="6" name="Picture 5">
            <a:extLst>
              <a:ext uri="{FF2B5EF4-FFF2-40B4-BE49-F238E27FC236}">
                <a16:creationId xmlns:a16="http://schemas.microsoft.com/office/drawing/2014/main" id="{51C59BC2-FE54-1F4A-86FF-29C48A5FA75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l="4516" t="6501" r="2411" b="10615"/>
          <a:stretch/>
        </p:blipFill>
        <p:spPr>
          <a:xfrm>
            <a:off x="11057443" y="6396772"/>
            <a:ext cx="1124118" cy="457200"/>
          </a:xfrm>
          <a:prstGeom prst="rect">
            <a:avLst/>
          </a:prstGeom>
        </p:spPr>
      </p:pic>
      <p:cxnSp>
        <p:nvCxnSpPr>
          <p:cNvPr id="9" name="Straight Connector 8"/>
          <p:cNvCxnSpPr/>
          <p:nvPr userDrawn="1"/>
        </p:nvCxnSpPr>
        <p:spPr>
          <a:xfrm>
            <a:off x="97675" y="1050648"/>
            <a:ext cx="1194816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3" hasCustomPrompt="1"/>
          </p:nvPr>
        </p:nvSpPr>
        <p:spPr>
          <a:xfrm>
            <a:off x="97675" y="72347"/>
            <a:ext cx="845103" cy="480131"/>
          </a:xfrm>
          <a:prstGeom prst="rect">
            <a:avLst/>
          </a:prstGeom>
        </p:spPr>
        <p:txBody>
          <a:bodyPr wrap="none">
            <a:spAutoFit/>
          </a:bodyPr>
          <a:lstStyle>
            <a:lvl1pPr marL="0" indent="0">
              <a:buNone/>
              <a:defRPr b="1" i="0"/>
            </a:lvl1pPr>
          </a:lstStyle>
          <a:p>
            <a:pPr lvl="0"/>
            <a:r>
              <a:rPr lang="en-US" dirty="0"/>
              <a:t>Title</a:t>
            </a:r>
          </a:p>
        </p:txBody>
      </p:sp>
      <p:pic>
        <p:nvPicPr>
          <p:cNvPr id="7" name="Picture 6"/>
          <p:cNvPicPr>
            <a:picLocks noChangeAspect="1"/>
          </p:cNvPicPr>
          <p:nvPr userDrawn="1"/>
        </p:nvPicPr>
        <p:blipFill>
          <a:blip r:embed="rId4"/>
          <a:stretch>
            <a:fillRect/>
          </a:stretch>
        </p:blipFill>
        <p:spPr>
          <a:xfrm>
            <a:off x="9714322" y="6428477"/>
            <a:ext cx="1299180" cy="433864"/>
          </a:xfrm>
          <a:prstGeom prst="rect">
            <a:avLst/>
          </a:prstGeom>
        </p:spPr>
      </p:pic>
      <p:sp>
        <p:nvSpPr>
          <p:cNvPr id="2" name="hcSlideMaster.1_BlankHeader">
            <a:extLst>
              <a:ext uri="{FF2B5EF4-FFF2-40B4-BE49-F238E27FC236}">
                <a16:creationId xmlns:a16="http://schemas.microsoft.com/office/drawing/2014/main" id="{2178631F-2884-7757-4F67-4519B896F075}"/>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810162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Blank@@TITUS">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srcRect b="6399"/>
          <a:stretch/>
        </p:blipFill>
        <p:spPr>
          <a:xfrm>
            <a:off x="0" y="6449387"/>
            <a:ext cx="1230907" cy="411480"/>
          </a:xfrm>
          <a:prstGeom prst="rect">
            <a:avLst/>
          </a:prstGeom>
        </p:spPr>
      </p:pic>
      <p:pic>
        <p:nvPicPr>
          <p:cNvPr id="6" name="Picture 5">
            <a:extLst>
              <a:ext uri="{FF2B5EF4-FFF2-40B4-BE49-F238E27FC236}">
                <a16:creationId xmlns:a16="http://schemas.microsoft.com/office/drawing/2014/main" id="{51C59BC2-FE54-1F4A-86FF-29C48A5FA75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l="4516" t="6501" r="2411" b="10615"/>
          <a:stretch/>
        </p:blipFill>
        <p:spPr>
          <a:xfrm>
            <a:off x="11057443" y="6396772"/>
            <a:ext cx="1124118" cy="457200"/>
          </a:xfrm>
          <a:prstGeom prst="rect">
            <a:avLst/>
          </a:prstGeom>
        </p:spPr>
      </p:pic>
      <p:cxnSp>
        <p:nvCxnSpPr>
          <p:cNvPr id="9" name="Straight Connector 8"/>
          <p:cNvCxnSpPr/>
          <p:nvPr userDrawn="1"/>
        </p:nvCxnSpPr>
        <p:spPr>
          <a:xfrm>
            <a:off x="97675" y="1050648"/>
            <a:ext cx="1194816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3" hasCustomPrompt="1"/>
          </p:nvPr>
        </p:nvSpPr>
        <p:spPr>
          <a:xfrm>
            <a:off x="97675" y="72347"/>
            <a:ext cx="845103" cy="480131"/>
          </a:xfrm>
          <a:prstGeom prst="rect">
            <a:avLst/>
          </a:prstGeom>
        </p:spPr>
        <p:txBody>
          <a:bodyPr wrap="none">
            <a:spAutoFit/>
          </a:bodyPr>
          <a:lstStyle>
            <a:lvl1pPr marL="0" indent="0">
              <a:buNone/>
              <a:defRPr b="1" i="0"/>
            </a:lvl1pPr>
          </a:lstStyle>
          <a:p>
            <a:pPr lvl="0"/>
            <a:r>
              <a:rPr lang="en-US" dirty="0"/>
              <a:t>Title</a:t>
            </a:r>
          </a:p>
        </p:txBody>
      </p:sp>
      <p:pic>
        <p:nvPicPr>
          <p:cNvPr id="7" name="Picture 6"/>
          <p:cNvPicPr>
            <a:picLocks noChangeAspect="1"/>
          </p:cNvPicPr>
          <p:nvPr userDrawn="1"/>
        </p:nvPicPr>
        <p:blipFill>
          <a:blip r:embed="rId4"/>
          <a:stretch>
            <a:fillRect/>
          </a:stretch>
        </p:blipFill>
        <p:spPr>
          <a:xfrm>
            <a:off x="9714322" y="6428477"/>
            <a:ext cx="1299180" cy="433864"/>
          </a:xfrm>
          <a:prstGeom prst="rect">
            <a:avLst/>
          </a:prstGeom>
        </p:spPr>
      </p:pic>
    </p:spTree>
    <p:extLst>
      <p:ext uri="{BB962C8B-B14F-4D97-AF65-F5344CB8AC3E}">
        <p14:creationId xmlns:p14="http://schemas.microsoft.com/office/powerpoint/2010/main" val="31942346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5/19/2019</a:t>
            </a: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92F3BA-0585-4C54-8070-72F60E40B940}" type="slidenum">
              <a:rPr lang="en-US" smtClean="0"/>
              <a:t>‹#›</a:t>
            </a:fld>
            <a:endParaRPr lang="en-US" dirty="0"/>
          </a:p>
        </p:txBody>
      </p:sp>
    </p:spTree>
    <p:extLst>
      <p:ext uri="{BB962C8B-B14F-4D97-AF65-F5344CB8AC3E}">
        <p14:creationId xmlns:p14="http://schemas.microsoft.com/office/powerpoint/2010/main" val="758025950"/>
      </p:ext>
    </p:extLst>
  </p:cSld>
  <p:clrMap bg1="lt1" tx1="dk1" bg2="lt2" tx2="dk2" accent1="accent1" accent2="accent2" accent3="accent3" accent4="accent4" accent5="accent5" accent6="accent6" hlink="hlink" folHlink="folHlink"/>
  <p:sldLayoutIdLst>
    <p:sldLayoutId id="2147483665" r:id="rId1"/>
    <p:sldLayoutId id="2147483666" r:id="rId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doi.org/10.1016/j.bpj.2021.04.031"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0" y="99881"/>
            <a:ext cx="12051850" cy="723275"/>
          </a:xfrm>
          <a:prstGeom prst="rect">
            <a:avLst/>
          </a:prstGeom>
          <a:noFill/>
          <a:ln/>
        </p:spPr>
        <p:txBody>
          <a:bodyPr wrap="square" anchor="b">
            <a:spAutoFit/>
          </a:bodyPr>
          <a:lstStyle/>
          <a:p>
            <a:pPr algn="ctr">
              <a:spcBef>
                <a:spcPts val="600"/>
              </a:spcBef>
            </a:pPr>
            <a:r>
              <a:rPr lang="en-US" sz="2000" b="1" dirty="0"/>
              <a:t>Protein unfolded states populated at high and ambient pressure are similarly compact</a:t>
            </a:r>
          </a:p>
          <a:p>
            <a:pPr algn="ctr">
              <a:spcBef>
                <a:spcPts val="600"/>
              </a:spcBef>
            </a:pPr>
            <a:r>
              <a:rPr lang="en-US" sz="1600" dirty="0"/>
              <a:t>Balasubramanian Harish, Richard E. Gillian, Junjie Zou, Jinqiu Wang, Daniel P. Raleigh, and Catherine A. Royer</a:t>
            </a:r>
          </a:p>
        </p:txBody>
      </p:sp>
      <p:sp>
        <p:nvSpPr>
          <p:cNvPr id="18" name="Text Box 28"/>
          <p:cNvSpPr txBox="1">
            <a:spLocks noChangeArrowheads="1"/>
          </p:cNvSpPr>
          <p:nvPr/>
        </p:nvSpPr>
        <p:spPr bwMode="auto">
          <a:xfrm>
            <a:off x="126096" y="3915833"/>
            <a:ext cx="8023991" cy="2554545"/>
          </a:xfrm>
          <a:prstGeom prst="rect">
            <a:avLst/>
          </a:prstGeom>
          <a:noFill/>
          <a:ln w="9525">
            <a:noFill/>
            <a:miter lim="800000"/>
            <a:headEnd/>
            <a:tailEnd/>
          </a:ln>
        </p:spPr>
        <p:txBody>
          <a:bodyPr wrap="square">
            <a:spAutoFit/>
          </a:bodyPr>
          <a:lstStyle/>
          <a:p>
            <a:r>
              <a:rPr lang="en-US" sz="1600" b="1" dirty="0"/>
              <a:t>Why is it important?</a:t>
            </a:r>
          </a:p>
          <a:p>
            <a:r>
              <a:rPr lang="en-US" sz="1600" dirty="0">
                <a:cs typeface="Calibri" panose="020F0502020204030204" pitchFamily="34" charset="0"/>
              </a:rPr>
              <a:t>These experiments demonstrate that at all temperatures, the high pressure unfolded state appears to be slightly less (rather than more) compact than the unfolded state at ambient pressure, suggesting that  residual  interactions  in the  unfolded  state ensemble are disrupted at high pressure. This is perhaps the first reported study of the temperature dependence of the dimensions of the high pressure unfolded state of a protein. These measurements strongly support the notion that pressure unfolded proteins do not differ significantly from proteins which are unfolded at atmospheric pressure. This suggests that pressure offers a minimally invasive, highly reversible means to populate unfolded states over a range of temperatures,  thus allowing fundamental conformational preferences and dynamics to be interrogated.</a:t>
            </a:r>
          </a:p>
        </p:txBody>
      </p:sp>
      <p:sp>
        <p:nvSpPr>
          <p:cNvPr id="21" name="Rectangle 20"/>
          <p:cNvSpPr/>
          <p:nvPr/>
        </p:nvSpPr>
        <p:spPr>
          <a:xfrm>
            <a:off x="136036" y="1182439"/>
            <a:ext cx="7388930" cy="2800767"/>
          </a:xfrm>
          <a:prstGeom prst="rect">
            <a:avLst/>
          </a:prstGeom>
        </p:spPr>
        <p:txBody>
          <a:bodyPr wrap="square">
            <a:spAutoFit/>
          </a:bodyPr>
          <a:lstStyle/>
          <a:p>
            <a:r>
              <a:rPr lang="en-US" sz="1600" b="1" dirty="0">
                <a:cs typeface="Calibri" panose="020F0502020204030204" pitchFamily="34" charset="0"/>
              </a:rPr>
              <a:t>What is the discovery?</a:t>
            </a:r>
          </a:p>
          <a:p>
            <a:r>
              <a:rPr lang="en-US" sz="1600" dirty="0"/>
              <a:t>Developing a better understanding of protein folding and unfolding reactions is a significant challenge for structural biology. In a new paper, a team lead by Catherine Royer from Rensselaer Polytechnic Institute reports a high-pressure small-angle x-ray scattering study of the model  protein CTL9-I98A in solution, which allows direct observation of the pressure-induced unfolded state. The team was able to study the temperature evolution of the unfolded state and observe that the compactness is not significantly different from proteins which are unfolded by other (chemical) means. This observation runs contrary to expectations and prior theory, and it highlights the utility of direct structural studies in high pressure as a key perturbation for understanding protein unfolded states.</a:t>
            </a:r>
            <a:endParaRPr lang="en-US" sz="1600" b="1" dirty="0">
              <a:cs typeface="Calibri" panose="020F0502020204030204" pitchFamily="34" charset="0"/>
            </a:endParaRPr>
          </a:p>
        </p:txBody>
      </p:sp>
      <p:sp>
        <p:nvSpPr>
          <p:cNvPr id="9" name="Text Box 28">
            <a:extLst>
              <a:ext uri="{FF2B5EF4-FFF2-40B4-BE49-F238E27FC236}">
                <a16:creationId xmlns:a16="http://schemas.microsoft.com/office/drawing/2014/main" id="{E5B315DB-7593-0749-9D9E-0D19EA9B52A9}"/>
              </a:ext>
            </a:extLst>
          </p:cNvPr>
          <p:cNvSpPr txBox="1">
            <a:spLocks noChangeArrowheads="1"/>
          </p:cNvSpPr>
          <p:nvPr/>
        </p:nvSpPr>
        <p:spPr bwMode="auto">
          <a:xfrm>
            <a:off x="8367756" y="4187029"/>
            <a:ext cx="3901622" cy="1200329"/>
          </a:xfrm>
          <a:prstGeom prst="rect">
            <a:avLst/>
          </a:prstGeom>
          <a:noFill/>
          <a:ln w="9525">
            <a:noFill/>
            <a:miter lim="800000"/>
            <a:headEnd/>
            <a:tailEnd/>
          </a:ln>
        </p:spPr>
        <p:txBody>
          <a:bodyPr wrap="square">
            <a:spAutoFit/>
          </a:bodyPr>
          <a:lstStyle/>
          <a:p>
            <a:r>
              <a:rPr lang="en-US" sz="1200" dirty="0">
                <a:cs typeface="Calibri" panose="020F0502020204030204" pitchFamily="34" charset="0"/>
              </a:rPr>
              <a:t>Ribbon representation of the CTL9-I98A protein</a:t>
            </a:r>
            <a:r>
              <a:rPr lang="en-US" sz="1200" dirty="0">
                <a:solidFill>
                  <a:srgbClr val="C00000"/>
                </a:solidFill>
                <a:cs typeface="Calibri" panose="020F0502020204030204" pitchFamily="34" charset="0"/>
              </a:rPr>
              <a:t> | </a:t>
            </a:r>
            <a:r>
              <a:rPr lang="en-US" sz="1200" dirty="0">
                <a:cs typeface="Calibri" panose="020F0502020204030204" pitchFamily="34" charset="0"/>
              </a:rPr>
              <a:t>The position of residue 98 is shown in the backbone in red. The central cavity, enlarged due to mutation, was calculated using Hollow (34) and is shown in purple spheres. This protein is a model system to study fundamental properties of pressure induced unfolding.</a:t>
            </a:r>
          </a:p>
        </p:txBody>
      </p:sp>
      <p:pic>
        <p:nvPicPr>
          <p:cNvPr id="10" name="Picture 9" descr="Ribbon representation of the CTL9-I98A protein | The position of residue 98 is shown in the backbone in red. The central cavity, enlarged due to mutation, was calculated using Hollow (34) and is shown in purple spheres. This protein is a model system to study fundamental properties of pressure induced unfolding.&#10;">
            <a:extLst>
              <a:ext uri="{FF2B5EF4-FFF2-40B4-BE49-F238E27FC236}">
                <a16:creationId xmlns:a16="http://schemas.microsoft.com/office/drawing/2014/main" id="{08E45442-2A8F-2941-A4FC-DE2C9AD6FD75}"/>
              </a:ext>
            </a:extLst>
          </p:cNvPr>
          <p:cNvPicPr>
            <a:picLocks noChangeAspect="1"/>
          </p:cNvPicPr>
          <p:nvPr/>
        </p:nvPicPr>
        <p:blipFill>
          <a:blip r:embed="rId2"/>
          <a:stretch>
            <a:fillRect/>
          </a:stretch>
        </p:blipFill>
        <p:spPr>
          <a:xfrm>
            <a:off x="7540833" y="1142691"/>
            <a:ext cx="4581434" cy="3029659"/>
          </a:xfrm>
          <a:prstGeom prst="rect">
            <a:avLst/>
          </a:prstGeom>
        </p:spPr>
      </p:pic>
      <p:sp>
        <p:nvSpPr>
          <p:cNvPr id="3" name="Title 2">
            <a:extLst>
              <a:ext uri="{FF2B5EF4-FFF2-40B4-BE49-F238E27FC236}">
                <a16:creationId xmlns:a16="http://schemas.microsoft.com/office/drawing/2014/main" id="{244F50B2-8579-F037-F2D8-A0E4EB99F6B4}"/>
              </a:ext>
            </a:extLst>
          </p:cNvPr>
          <p:cNvSpPr txBox="1">
            <a:spLocks noGrp="1"/>
          </p:cNvSpPr>
          <p:nvPr>
            <p:ph type="title" idx="4294967295"/>
          </p:nvPr>
        </p:nvSpPr>
        <p:spPr>
          <a:xfrm>
            <a:off x="3941337" y="750999"/>
            <a:ext cx="6132944" cy="3385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mn-lt"/>
                <a:ea typeface="+mn-ea"/>
                <a:cs typeface="+mn-cs"/>
              </a:rPr>
              <a:t>Joel D.  Brock, Cornell University, DMR 1829070</a:t>
            </a:r>
          </a:p>
        </p:txBody>
      </p:sp>
    </p:spTree>
    <p:extLst>
      <p:ext uri="{BB962C8B-B14F-4D97-AF65-F5344CB8AC3E}">
        <p14:creationId xmlns:p14="http://schemas.microsoft.com/office/powerpoint/2010/main" val="50188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28"/>
          <p:cNvSpPr txBox="1">
            <a:spLocks noChangeArrowheads="1"/>
          </p:cNvSpPr>
          <p:nvPr/>
        </p:nvSpPr>
        <p:spPr bwMode="auto">
          <a:xfrm>
            <a:off x="114876" y="3114102"/>
            <a:ext cx="7081114" cy="2308324"/>
          </a:xfrm>
          <a:prstGeom prst="rect">
            <a:avLst/>
          </a:prstGeom>
          <a:noFill/>
          <a:ln w="9525">
            <a:noFill/>
            <a:miter lim="800000"/>
            <a:headEnd/>
            <a:tailEnd/>
          </a:ln>
        </p:spPr>
        <p:txBody>
          <a:bodyPr wrap="square">
            <a:spAutoFit/>
          </a:bodyPr>
          <a:lstStyle/>
          <a:p>
            <a:r>
              <a:rPr lang="en-US" sz="1600" b="1" dirty="0"/>
              <a:t>How was the work funded?</a:t>
            </a:r>
          </a:p>
          <a:p>
            <a:r>
              <a:rPr lang="en-US" sz="1600" dirty="0"/>
              <a:t>The work was supported by an award from the National Science Foundation MCB 1514575 to and NIH grant GM 078114. This work is based upon research conducted at the Center for High Energy X-ray Sciences (CHEXS), which is supported by the National Science Foundation under award DMR-1829070, and the Macromolecular Diffraction at CHESS (MacCHESS) facility, which is supported by award 1-P30-GM124166-01A1 from the National Institute of General Medical Sciences, National Institutes of Health, and by New York State’s Empire State Development Corporation (NYSTAR). </a:t>
            </a:r>
          </a:p>
        </p:txBody>
      </p:sp>
      <p:sp>
        <p:nvSpPr>
          <p:cNvPr id="18" name="Rectangle 17"/>
          <p:cNvSpPr/>
          <p:nvPr/>
        </p:nvSpPr>
        <p:spPr>
          <a:xfrm>
            <a:off x="133717" y="1254599"/>
            <a:ext cx="7225810" cy="1963614"/>
          </a:xfrm>
          <a:prstGeom prst="rect">
            <a:avLst/>
          </a:prstGeom>
        </p:spPr>
        <p:txBody>
          <a:bodyPr wrap="square">
            <a:spAutoFit/>
          </a:bodyPr>
          <a:lstStyle/>
          <a:p>
            <a:pPr>
              <a:lnSpc>
                <a:spcPct val="95000"/>
              </a:lnSpc>
            </a:pPr>
            <a:r>
              <a:rPr lang="en-US" sz="1600" b="1" dirty="0">
                <a:cs typeface="Calibri" panose="020F0502020204030204" pitchFamily="34" charset="0"/>
              </a:rPr>
              <a:t>Why did this research need CHEXS?</a:t>
            </a:r>
          </a:p>
          <a:p>
            <a:pPr>
              <a:lnSpc>
                <a:spcPct val="95000"/>
              </a:lnSpc>
            </a:pPr>
            <a:r>
              <a:rPr lang="en-US" sz="1600" dirty="0"/>
              <a:t>The HPBio research program at CHEXS is dedicated to advancing knowledge in structural biology in the high-pressure regime. The HP-BioSAXS capabilities at beamline 7A1 are ideal for tracking the evolution of biomolecules in solution as a function of pressure and temperature. The combination of CHESS-U undulator beams, high-flux multilayer optics, compound reflective lenses, and a state-of-the-art in-vacuum Eiger4M detector all enable these pioneering experiments to take place.</a:t>
            </a:r>
          </a:p>
          <a:p>
            <a:pPr>
              <a:lnSpc>
                <a:spcPct val="95000"/>
              </a:lnSpc>
            </a:pPr>
            <a:endParaRPr lang="en-US" sz="1600" dirty="0">
              <a:cs typeface="Calibri" panose="020F0502020204030204" pitchFamily="34" charset="0"/>
            </a:endParaRPr>
          </a:p>
        </p:txBody>
      </p:sp>
      <p:sp>
        <p:nvSpPr>
          <p:cNvPr id="16" name="Text Box 28">
            <a:extLst>
              <a:ext uri="{FF2B5EF4-FFF2-40B4-BE49-F238E27FC236}">
                <a16:creationId xmlns:a16="http://schemas.microsoft.com/office/drawing/2014/main" id="{10E50BC5-450B-4877-97B9-14F770756DD3}"/>
              </a:ext>
            </a:extLst>
          </p:cNvPr>
          <p:cNvSpPr txBox="1">
            <a:spLocks noChangeArrowheads="1"/>
          </p:cNvSpPr>
          <p:nvPr/>
        </p:nvSpPr>
        <p:spPr bwMode="auto">
          <a:xfrm>
            <a:off x="108691" y="5489324"/>
            <a:ext cx="10367459" cy="1138773"/>
          </a:xfrm>
          <a:prstGeom prst="rect">
            <a:avLst/>
          </a:prstGeom>
          <a:noFill/>
          <a:ln w="9525">
            <a:noFill/>
            <a:miter lim="800000"/>
            <a:headEnd/>
            <a:tailEnd/>
          </a:ln>
        </p:spPr>
        <p:txBody>
          <a:bodyPr wrap="square">
            <a:spAutoFit/>
          </a:bodyPr>
          <a:lstStyle/>
          <a:p>
            <a:r>
              <a:rPr lang="en-US" sz="1600" b="1" dirty="0"/>
              <a:t>Reference:</a:t>
            </a:r>
            <a:br>
              <a:rPr lang="en-US" sz="1600" b="1" dirty="0"/>
            </a:br>
            <a:r>
              <a:rPr lang="en-US" sz="1600" dirty="0"/>
              <a:t>Protein unfolded states populated at high and ambient pressure are similarly compact</a:t>
            </a:r>
          </a:p>
          <a:p>
            <a:r>
              <a:rPr lang="en-US" sz="1200" dirty="0"/>
              <a:t>Balasubramanian Harish, Richard E. Gillian, Junjie Zou, Jinqiu Wang, Daniel P. Raleigh, and Catherine A. Royer</a:t>
            </a:r>
          </a:p>
          <a:p>
            <a:r>
              <a:rPr lang="en-US" sz="1200" dirty="0"/>
              <a:t>Biophysical Journal (2021); </a:t>
            </a:r>
            <a:r>
              <a:rPr lang="en-US" sz="1200" dirty="0">
                <a:hlinkClick r:id="rId2"/>
              </a:rPr>
              <a:t>https://doi.org/10.1016/j.bpj.2021.04.031</a:t>
            </a:r>
            <a:endParaRPr lang="en-US" sz="1200" dirty="0"/>
          </a:p>
          <a:p>
            <a:endParaRPr lang="en-US" sz="1200" dirty="0"/>
          </a:p>
        </p:txBody>
      </p:sp>
      <p:sp>
        <p:nvSpPr>
          <p:cNvPr id="10" name="Text Box 28">
            <a:extLst>
              <a:ext uri="{FF2B5EF4-FFF2-40B4-BE49-F238E27FC236}">
                <a16:creationId xmlns:a16="http://schemas.microsoft.com/office/drawing/2014/main" id="{867EAA3C-D7BB-9A42-A9A4-643CF3B9CE60}"/>
              </a:ext>
            </a:extLst>
          </p:cNvPr>
          <p:cNvSpPr txBox="1">
            <a:spLocks noChangeArrowheads="1"/>
          </p:cNvSpPr>
          <p:nvPr/>
        </p:nvSpPr>
        <p:spPr bwMode="auto">
          <a:xfrm>
            <a:off x="7598755" y="4479283"/>
            <a:ext cx="4291784" cy="1015663"/>
          </a:xfrm>
          <a:prstGeom prst="rect">
            <a:avLst/>
          </a:prstGeom>
          <a:noFill/>
          <a:ln w="9525">
            <a:noFill/>
            <a:miter lim="800000"/>
            <a:headEnd/>
            <a:tailEnd/>
          </a:ln>
        </p:spPr>
        <p:txBody>
          <a:bodyPr wrap="square">
            <a:spAutoFit/>
          </a:bodyPr>
          <a:lstStyle/>
          <a:p>
            <a:r>
              <a:rPr lang="en-US" sz="1200" dirty="0">
                <a:cs typeface="Calibri" panose="020F0502020204030204" pitchFamily="34" charset="0"/>
              </a:rPr>
              <a:t>HP-BioSAXS chamber</a:t>
            </a:r>
            <a:r>
              <a:rPr lang="en-US" sz="1200" dirty="0">
                <a:solidFill>
                  <a:srgbClr val="C00000"/>
                </a:solidFill>
                <a:cs typeface="Calibri" panose="020F0502020204030204" pitchFamily="34" charset="0"/>
              </a:rPr>
              <a:t>|</a:t>
            </a:r>
            <a:r>
              <a:rPr lang="en-US" sz="1200" dirty="0">
                <a:cs typeface="Calibri" panose="020F0502020204030204" pitchFamily="34" charset="0"/>
              </a:rPr>
              <a:t> The unique setup for high-pressure solution SAXS at beamline 7A1 was essential to enable this study. This system was developed and deployed over the past two years to enable world-class BioSAXS data collection in new regimes of temperature and pressure.</a:t>
            </a:r>
          </a:p>
        </p:txBody>
      </p:sp>
      <p:pic>
        <p:nvPicPr>
          <p:cNvPr id="11" name="Picture 10" descr="HP-BioSAXS chamber| The unique setup for high-pressure solution SAXS at beamline 7A1 was essential to enable this study. This system was developed and deployed over the past two years to enable world-class BioSAXS data collection in new regimes of temperature and pressure.&#10;">
            <a:extLst>
              <a:ext uri="{FF2B5EF4-FFF2-40B4-BE49-F238E27FC236}">
                <a16:creationId xmlns:a16="http://schemas.microsoft.com/office/drawing/2014/main" id="{94CB2794-83F2-E543-8D72-64EB30B771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755" y="1206261"/>
            <a:ext cx="4575640" cy="2946108"/>
          </a:xfrm>
          <a:prstGeom prst="rect">
            <a:avLst/>
          </a:prstGeom>
        </p:spPr>
      </p:pic>
      <p:sp>
        <p:nvSpPr>
          <p:cNvPr id="12" name="Rectangle 2">
            <a:extLst>
              <a:ext uri="{FF2B5EF4-FFF2-40B4-BE49-F238E27FC236}">
                <a16:creationId xmlns:a16="http://schemas.microsoft.com/office/drawing/2014/main" id="{4D3A961F-8D92-CB49-9D6D-05AFDB823145}"/>
              </a:ext>
            </a:extLst>
          </p:cNvPr>
          <p:cNvSpPr txBox="1">
            <a:spLocks noChangeArrowheads="1"/>
          </p:cNvSpPr>
          <p:nvPr/>
        </p:nvSpPr>
        <p:spPr>
          <a:xfrm>
            <a:off x="0" y="61873"/>
            <a:ext cx="12051850" cy="723275"/>
          </a:xfrm>
          <a:prstGeom prst="rect">
            <a:avLst/>
          </a:prstGeom>
          <a:noFill/>
          <a:ln/>
        </p:spPr>
        <p:txBody>
          <a:bodyPr wrap="square" anchor="b">
            <a:spAutoFit/>
          </a:bodyPr>
          <a:lstStyle/>
          <a:p>
            <a:pPr algn="ctr">
              <a:spcBef>
                <a:spcPts val="600"/>
              </a:spcBef>
            </a:pPr>
            <a:r>
              <a:rPr lang="en-US" sz="2000" b="1" dirty="0"/>
              <a:t>Protein unfolded states populated at high and ambient pressure are similarly compact</a:t>
            </a:r>
          </a:p>
          <a:p>
            <a:pPr algn="ctr">
              <a:spcBef>
                <a:spcPts val="600"/>
              </a:spcBef>
            </a:pPr>
            <a:r>
              <a:rPr lang="en-US" sz="1600" dirty="0"/>
              <a:t>Balasubramanian Harish, Richard E. Gillian, Junjie Zou, Jinqiu Wang, Daniel P. Raleigh, and Catherine A. Royer</a:t>
            </a:r>
          </a:p>
        </p:txBody>
      </p:sp>
      <p:sp>
        <p:nvSpPr>
          <p:cNvPr id="3" name="Title 2">
            <a:extLst>
              <a:ext uri="{FF2B5EF4-FFF2-40B4-BE49-F238E27FC236}">
                <a16:creationId xmlns:a16="http://schemas.microsoft.com/office/drawing/2014/main" id="{21E7FF07-F988-3854-8007-A6804BDE1E62}"/>
              </a:ext>
            </a:extLst>
          </p:cNvPr>
          <p:cNvSpPr txBox="1">
            <a:spLocks noGrp="1"/>
          </p:cNvSpPr>
          <p:nvPr>
            <p:ph type="title" idx="4294967295"/>
          </p:nvPr>
        </p:nvSpPr>
        <p:spPr>
          <a:xfrm>
            <a:off x="3746622" y="704250"/>
            <a:ext cx="6096000" cy="3385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mn-lt"/>
                <a:ea typeface="+mn-ea"/>
                <a:cs typeface="+mn-cs"/>
              </a:rPr>
              <a:t>Joel D.  Brock, Cornell University, DMR 1829070</a:t>
            </a:r>
          </a:p>
        </p:txBody>
      </p:sp>
    </p:spTree>
    <p:extLst>
      <p:ext uri="{BB962C8B-B14F-4D97-AF65-F5344CB8AC3E}">
        <p14:creationId xmlns:p14="http://schemas.microsoft.com/office/powerpoint/2010/main" val="2380164389"/>
      </p:ext>
    </p:extLst>
  </p:cSld>
  <p:clrMapOvr>
    <a:masterClrMapping/>
  </p:clrMapOvr>
</p:sld>
</file>

<file path=ppt/theme/theme1.xml><?xml version="1.0" encoding="utf-8"?>
<a:theme xmlns:a="http://schemas.openxmlformats.org/drawingml/2006/main" name="pptC131.tmp">
  <a:themeElements>
    <a:clrScheme name="Custom 5">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70C0"/>
      </a:hlink>
      <a:folHlink>
        <a:srgbClr val="0070C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pptC131.tmp</Template>
  <TotalTime>60328</TotalTime>
  <Words>693</Words>
  <Application>Microsoft Office PowerPoint</Application>
  <PresentationFormat>Widescreen</PresentationFormat>
  <Paragraphs>19</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pptC131.tmp</vt:lpstr>
      <vt:lpstr>Joel D.  Brock, Cornell University, DMR 1829070</vt:lpstr>
      <vt:lpstr>Joel D.  Brock, Cornell University, DMR 1829070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Nana Agyeman-Budu</dc:creator>
  <cp:lastModifiedBy>Williams, Catherine</cp:lastModifiedBy>
  <cp:revision>650</cp:revision>
  <dcterms:created xsi:type="dcterms:W3CDTF">2019-06-30T22:19:07Z</dcterms:created>
  <dcterms:modified xsi:type="dcterms:W3CDTF">2023-03-22T14:09:11Z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ada426e0-0f99-497b-9d96-d4d8ea04cd1f</vt:lpwstr>
  </property>
  <property fmtid="{D5CDD505-2E9C-101B-9397-08002B2CF9AE}" pid="3" name="ContainsCUI">
    <vt:lpwstr>No</vt:lpwstr>
  </property>
</Properties>
</file>