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3" r:id="rId1"/>
  </p:sldMasterIdLst>
  <p:notesMasterIdLst>
    <p:notesMasterId r:id="rId4"/>
  </p:notesMasterIdLst>
  <p:handoutMasterIdLst>
    <p:handoutMasterId r:id="rId5"/>
  </p:handoutMasterIdLst>
  <p:sldIdLst>
    <p:sldId id="322" r:id="rId2"/>
    <p:sldId id="321"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00FF"/>
    <a:srgbClr val="004EA3"/>
    <a:srgbClr val="2F5597"/>
    <a:srgbClr val="0033FE"/>
    <a:srgbClr val="8B178B"/>
    <a:srgbClr val="D7BDD4"/>
    <a:srgbClr val="00178B"/>
    <a:srgbClr val="8B0000"/>
    <a:srgbClr val="FF33FE"/>
    <a:srgbClr val="018B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15" autoAdjust="0"/>
    <p:restoredTop sz="95097" autoAdjust="0"/>
  </p:normalViewPr>
  <p:slideViewPr>
    <p:cSldViewPr snapToGrid="0" snapToObjects="1" showGuides="1">
      <p:cViewPr varScale="1">
        <p:scale>
          <a:sx n="79" d="100"/>
          <a:sy n="79" d="100"/>
        </p:scale>
        <p:origin x="946" y="96"/>
      </p:cViewPr>
      <p:guideLst>
        <p:guide orient="horz" pos="2160"/>
        <p:guide pos="3720"/>
      </p:guideLst>
    </p:cSldViewPr>
  </p:slideViewPr>
  <p:outlineViewPr>
    <p:cViewPr>
      <p:scale>
        <a:sx n="33" d="100"/>
        <a:sy n="33" d="100"/>
      </p:scale>
      <p:origin x="0" y="0"/>
    </p:cViewPr>
  </p:outlineViewPr>
  <p:notesTextViewPr>
    <p:cViewPr>
      <p:scale>
        <a:sx n="3" d="2"/>
        <a:sy n="3" d="2"/>
      </p:scale>
      <p:origin x="0" y="0"/>
    </p:cViewPr>
  </p:notesTextViewPr>
  <p:sorterViewPr>
    <p:cViewPr>
      <p:scale>
        <a:sx n="181" d="100"/>
        <a:sy n="181" d="100"/>
      </p:scale>
      <p:origin x="0" y="0"/>
    </p:cViewPr>
  </p:sorterViewPr>
  <p:notesViewPr>
    <p:cSldViewPr snapToGrid="0" snapToObjects="1">
      <p:cViewPr varScale="1">
        <p:scale>
          <a:sx n="137" d="100"/>
          <a:sy n="137" d="100"/>
        </p:scale>
        <p:origin x="3136"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56926A-A767-6442-9930-D8EF29D99089}" type="datetimeFigureOut">
              <a:rPr lang="en-US" smtClean="0"/>
              <a:t>3/22/2023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944F4B-EF56-A742-9B66-F98CC4EA0974}" type="slidenum">
              <a:rPr lang="en-US" smtClean="0"/>
              <a:t>‹#›</a:t>
            </a:fld>
            <a:endParaRPr lang="en-US" dirty="0"/>
          </a:p>
        </p:txBody>
      </p:sp>
    </p:spTree>
    <p:extLst>
      <p:ext uri="{BB962C8B-B14F-4D97-AF65-F5344CB8AC3E}">
        <p14:creationId xmlns:p14="http://schemas.microsoft.com/office/powerpoint/2010/main" val="460943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4F773E-92AD-594C-B27D-30A4CCE517F3}" type="datetimeFigureOut">
              <a:rPr lang="en-US" smtClean="0"/>
              <a:t>3/22/2023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8E072C-590D-154E-A288-1D5C547A9EE9}" type="slidenum">
              <a:rPr lang="en-US" smtClean="0"/>
              <a:t>‹#›</a:t>
            </a:fld>
            <a:endParaRPr lang="en-US" dirty="0"/>
          </a:p>
        </p:txBody>
      </p:sp>
    </p:spTree>
    <p:extLst>
      <p:ext uri="{BB962C8B-B14F-4D97-AF65-F5344CB8AC3E}">
        <p14:creationId xmlns:p14="http://schemas.microsoft.com/office/powerpoint/2010/main" val="1406632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8E072C-590D-154E-A288-1D5C547A9EE9}" type="slidenum">
              <a:rPr lang="en-US" smtClean="0"/>
              <a:t>0</a:t>
            </a:fld>
            <a:endParaRPr lang="en-US" dirty="0"/>
          </a:p>
        </p:txBody>
      </p:sp>
    </p:spTree>
    <p:extLst>
      <p:ext uri="{BB962C8B-B14F-4D97-AF65-F5344CB8AC3E}">
        <p14:creationId xmlns:p14="http://schemas.microsoft.com/office/powerpoint/2010/main" val="2847663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8E072C-590D-154E-A288-1D5C547A9EE9}" type="slidenum">
              <a:rPr lang="en-US" smtClean="0"/>
              <a:t>1</a:t>
            </a:fld>
            <a:endParaRPr lang="en-US" dirty="0"/>
          </a:p>
        </p:txBody>
      </p:sp>
    </p:spTree>
    <p:extLst>
      <p:ext uri="{BB962C8B-B14F-4D97-AF65-F5344CB8AC3E}">
        <p14:creationId xmlns:p14="http://schemas.microsoft.com/office/powerpoint/2010/main" val="36215721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srcRect b="6399"/>
          <a:stretch/>
        </p:blipFill>
        <p:spPr>
          <a:xfrm>
            <a:off x="0" y="6449387"/>
            <a:ext cx="1230907" cy="411480"/>
          </a:xfrm>
          <a:prstGeom prst="rect">
            <a:avLst/>
          </a:prstGeom>
        </p:spPr>
      </p:pic>
      <p:pic>
        <p:nvPicPr>
          <p:cNvPr id="6" name="Picture 5">
            <a:extLst>
              <a:ext uri="{FF2B5EF4-FFF2-40B4-BE49-F238E27FC236}">
                <a16:creationId xmlns:a16="http://schemas.microsoft.com/office/drawing/2014/main" id="{51C59BC2-FE54-1F4A-86FF-29C48A5FA752}"/>
              </a:ext>
            </a:extLst>
          </p:cNvPr>
          <p:cNvPicPr>
            <a:picLocks noChangeAspect="1"/>
          </p:cNvPicPr>
          <p:nvPr userDrawn="1"/>
        </p:nvPicPr>
        <p:blipFill rotWithShape="1">
          <a:blip r:embed="rId3" cstate="hqprint">
            <a:extLst>
              <a:ext uri="{28A0092B-C50C-407E-A947-70E740481C1C}">
                <a14:useLocalDpi xmlns:a14="http://schemas.microsoft.com/office/drawing/2010/main" val="0"/>
              </a:ext>
            </a:extLst>
          </a:blip>
          <a:srcRect l="4516" t="6501" r="2411" b="10615"/>
          <a:stretch/>
        </p:blipFill>
        <p:spPr>
          <a:xfrm>
            <a:off x="11057443" y="6396772"/>
            <a:ext cx="1124118" cy="457200"/>
          </a:xfrm>
          <a:prstGeom prst="rect">
            <a:avLst/>
          </a:prstGeom>
        </p:spPr>
      </p:pic>
      <p:cxnSp>
        <p:nvCxnSpPr>
          <p:cNvPr id="9" name="Straight Connector 8"/>
          <p:cNvCxnSpPr/>
          <p:nvPr userDrawn="1"/>
        </p:nvCxnSpPr>
        <p:spPr>
          <a:xfrm>
            <a:off x="97675" y="1050648"/>
            <a:ext cx="1194816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Text Placeholder 10"/>
          <p:cNvSpPr>
            <a:spLocks noGrp="1"/>
          </p:cNvSpPr>
          <p:nvPr>
            <p:ph type="body" sz="quarter" idx="13" hasCustomPrompt="1"/>
          </p:nvPr>
        </p:nvSpPr>
        <p:spPr>
          <a:xfrm>
            <a:off x="97675" y="72347"/>
            <a:ext cx="845103" cy="480131"/>
          </a:xfrm>
          <a:prstGeom prst="rect">
            <a:avLst/>
          </a:prstGeom>
        </p:spPr>
        <p:txBody>
          <a:bodyPr wrap="none">
            <a:spAutoFit/>
          </a:bodyPr>
          <a:lstStyle>
            <a:lvl1pPr marL="0" indent="0">
              <a:buNone/>
              <a:defRPr b="1" i="0"/>
            </a:lvl1pPr>
          </a:lstStyle>
          <a:p>
            <a:pPr lvl="0"/>
            <a:r>
              <a:rPr lang="en-US" dirty="0"/>
              <a:t>Title</a:t>
            </a:r>
          </a:p>
        </p:txBody>
      </p:sp>
      <p:pic>
        <p:nvPicPr>
          <p:cNvPr id="7" name="Picture 6"/>
          <p:cNvPicPr>
            <a:picLocks noChangeAspect="1"/>
          </p:cNvPicPr>
          <p:nvPr userDrawn="1"/>
        </p:nvPicPr>
        <p:blipFill>
          <a:blip r:embed="rId4"/>
          <a:stretch>
            <a:fillRect/>
          </a:stretch>
        </p:blipFill>
        <p:spPr>
          <a:xfrm>
            <a:off x="9714322" y="6428477"/>
            <a:ext cx="1299180" cy="433864"/>
          </a:xfrm>
          <a:prstGeom prst="rect">
            <a:avLst/>
          </a:prstGeom>
        </p:spPr>
      </p:pic>
      <p:sp>
        <p:nvSpPr>
          <p:cNvPr id="2" name="hcSlideMaster.1_BlankHeader">
            <a:extLst>
              <a:ext uri="{FF2B5EF4-FFF2-40B4-BE49-F238E27FC236}">
                <a16:creationId xmlns:a16="http://schemas.microsoft.com/office/drawing/2014/main" id="{A15A2F56-8D3A-37C8-D1D8-038329A74516}"/>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81016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Blank@@TITUS">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srcRect b="6399"/>
          <a:stretch/>
        </p:blipFill>
        <p:spPr>
          <a:xfrm>
            <a:off x="0" y="6449387"/>
            <a:ext cx="1230907" cy="411480"/>
          </a:xfrm>
          <a:prstGeom prst="rect">
            <a:avLst/>
          </a:prstGeom>
        </p:spPr>
      </p:pic>
      <p:pic>
        <p:nvPicPr>
          <p:cNvPr id="6" name="Picture 5">
            <a:extLst>
              <a:ext uri="{FF2B5EF4-FFF2-40B4-BE49-F238E27FC236}">
                <a16:creationId xmlns:a16="http://schemas.microsoft.com/office/drawing/2014/main" id="{51C59BC2-FE54-1F4A-86FF-29C48A5FA752}"/>
              </a:ext>
            </a:extLst>
          </p:cNvPr>
          <p:cNvPicPr>
            <a:picLocks noChangeAspect="1"/>
          </p:cNvPicPr>
          <p:nvPr userDrawn="1"/>
        </p:nvPicPr>
        <p:blipFill rotWithShape="1">
          <a:blip r:embed="rId3" cstate="hqprint">
            <a:extLst>
              <a:ext uri="{28A0092B-C50C-407E-A947-70E740481C1C}">
                <a14:useLocalDpi xmlns:a14="http://schemas.microsoft.com/office/drawing/2010/main" val="0"/>
              </a:ext>
            </a:extLst>
          </a:blip>
          <a:srcRect l="4516" t="6501" r="2411" b="10615"/>
          <a:stretch/>
        </p:blipFill>
        <p:spPr>
          <a:xfrm>
            <a:off x="11057443" y="6396772"/>
            <a:ext cx="1124118" cy="457200"/>
          </a:xfrm>
          <a:prstGeom prst="rect">
            <a:avLst/>
          </a:prstGeom>
        </p:spPr>
      </p:pic>
      <p:cxnSp>
        <p:nvCxnSpPr>
          <p:cNvPr id="9" name="Straight Connector 8"/>
          <p:cNvCxnSpPr/>
          <p:nvPr userDrawn="1"/>
        </p:nvCxnSpPr>
        <p:spPr>
          <a:xfrm>
            <a:off x="97675" y="1050648"/>
            <a:ext cx="1194816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Text Placeholder 10"/>
          <p:cNvSpPr>
            <a:spLocks noGrp="1"/>
          </p:cNvSpPr>
          <p:nvPr>
            <p:ph type="body" sz="quarter" idx="13" hasCustomPrompt="1"/>
          </p:nvPr>
        </p:nvSpPr>
        <p:spPr>
          <a:xfrm>
            <a:off x="97675" y="72347"/>
            <a:ext cx="845103" cy="480131"/>
          </a:xfrm>
          <a:prstGeom prst="rect">
            <a:avLst/>
          </a:prstGeom>
        </p:spPr>
        <p:txBody>
          <a:bodyPr wrap="none">
            <a:spAutoFit/>
          </a:bodyPr>
          <a:lstStyle>
            <a:lvl1pPr marL="0" indent="0">
              <a:buNone/>
              <a:defRPr b="1" i="0"/>
            </a:lvl1pPr>
          </a:lstStyle>
          <a:p>
            <a:pPr lvl="0"/>
            <a:r>
              <a:rPr lang="en-US" dirty="0"/>
              <a:t>Title</a:t>
            </a:r>
          </a:p>
        </p:txBody>
      </p:sp>
      <p:pic>
        <p:nvPicPr>
          <p:cNvPr id="7" name="Picture 6"/>
          <p:cNvPicPr>
            <a:picLocks noChangeAspect="1"/>
          </p:cNvPicPr>
          <p:nvPr userDrawn="1"/>
        </p:nvPicPr>
        <p:blipFill>
          <a:blip r:embed="rId4"/>
          <a:stretch>
            <a:fillRect/>
          </a:stretch>
        </p:blipFill>
        <p:spPr>
          <a:xfrm>
            <a:off x="9714322" y="6428477"/>
            <a:ext cx="1299180" cy="433864"/>
          </a:xfrm>
          <a:prstGeom prst="rect">
            <a:avLst/>
          </a:prstGeom>
        </p:spPr>
      </p:pic>
    </p:spTree>
    <p:extLst>
      <p:ext uri="{BB962C8B-B14F-4D97-AF65-F5344CB8AC3E}">
        <p14:creationId xmlns:p14="http://schemas.microsoft.com/office/powerpoint/2010/main" val="1862301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5/19/2019</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2F3BA-0585-4C54-8070-72F60E40B940}" type="slidenum">
              <a:rPr lang="en-US" smtClean="0"/>
              <a:t>‹#›</a:t>
            </a:fld>
            <a:endParaRPr lang="en-US" dirty="0"/>
          </a:p>
        </p:txBody>
      </p:sp>
    </p:spTree>
    <p:extLst>
      <p:ext uri="{BB962C8B-B14F-4D97-AF65-F5344CB8AC3E}">
        <p14:creationId xmlns:p14="http://schemas.microsoft.com/office/powerpoint/2010/main" val="758025950"/>
      </p:ext>
    </p:extLst>
  </p:cSld>
  <p:clrMap bg1="lt1" tx1="dk1" bg2="lt2" tx2="dk2" accent1="accent1" accent2="accent2" accent3="accent3" accent4="accent4" accent5="accent5" accent6="accent6" hlink="hlink" folHlink="folHlink"/>
  <p:sldLayoutIdLst>
    <p:sldLayoutId id="2147483665" r:id="rId1"/>
    <p:sldLayoutId id="2147483666"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ubs.acs.org/doi/10.1021/acsomega.1c00792"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1" y="-47443"/>
            <a:ext cx="12191999" cy="1077218"/>
          </a:xfrm>
          <a:prstGeom prst="rect">
            <a:avLst/>
          </a:prstGeom>
          <a:noFill/>
          <a:ln/>
        </p:spPr>
        <p:txBody>
          <a:bodyPr wrap="square" anchor="b">
            <a:spAutoFit/>
          </a:bodyPr>
          <a:lstStyle/>
          <a:p>
            <a:pPr algn="ctr"/>
            <a:r>
              <a:rPr lang="en-US" sz="2800" b="1" i="1" dirty="0"/>
              <a:t>In situ </a:t>
            </a:r>
            <a:r>
              <a:rPr lang="en-US" sz="2800" b="1" dirty="0"/>
              <a:t>spectroscopy as a probe of electrocatalyst performance</a:t>
            </a:r>
          </a:p>
          <a:p>
            <a:pPr algn="ctr"/>
            <a:r>
              <a:rPr lang="en-US" dirty="0"/>
              <a:t>Joesene Soto-Pérez, Luis E. Betancourt, Pedro Trinidad, Eduardo Larios, Arnulfo Rojas-Pérez, Gerardo Quintana, Kotaro Sasaki, Christopher J. Pollock, Louise M. Debefve, and Carlos R. Cabrera</a:t>
            </a:r>
          </a:p>
        </p:txBody>
      </p:sp>
      <p:sp>
        <p:nvSpPr>
          <p:cNvPr id="4" name="TextBox 3">
            <a:extLst>
              <a:ext uri="{FF2B5EF4-FFF2-40B4-BE49-F238E27FC236}">
                <a16:creationId xmlns:a16="http://schemas.microsoft.com/office/drawing/2014/main" id="{4AB9E37E-FF30-7747-BE37-6F78B1817238}"/>
              </a:ext>
            </a:extLst>
          </p:cNvPr>
          <p:cNvSpPr txBox="1"/>
          <p:nvPr/>
        </p:nvSpPr>
        <p:spPr>
          <a:xfrm>
            <a:off x="214865" y="1264305"/>
            <a:ext cx="6568994" cy="5180905"/>
          </a:xfrm>
          <a:prstGeom prst="rect">
            <a:avLst/>
          </a:prstGeom>
          <a:noFill/>
        </p:spPr>
        <p:txBody>
          <a:bodyPr wrap="square" rtlCol="0">
            <a:spAutoFit/>
          </a:bodyPr>
          <a:lstStyle/>
          <a:p>
            <a:pPr algn="just"/>
            <a:r>
              <a:rPr lang="en-US" sz="1600" b="1" dirty="0"/>
              <a:t>What is the new discovery?</a:t>
            </a:r>
          </a:p>
          <a:p>
            <a:r>
              <a:rPr lang="en-US" sz="1400" dirty="0"/>
              <a:t>The oxygen reduction reaction (ORR) is an important and often limiting component of hydrogen fuel cell operation.  To facilitate this reaction, platinum-based catalysts are often used to increase its rate, though the expense and limited availability of Pt present challenges to its widespread use.  In this work, researchers selectively replaced a portion of the nickel atoms of nickel nanowires with platinum to create platinum-nickel nanowires (PtNi-NWs) as high surface area catalysts that reduced the total amount of platinum required.  These PtNi-NWs were found to be highly active, and so o</a:t>
            </a:r>
            <a:r>
              <a:rPr lang="en-US" sz="1400" i="1" dirty="0"/>
              <a:t>perando</a:t>
            </a:r>
            <a:r>
              <a:rPr lang="en-US" sz="1400" dirty="0"/>
              <a:t> x-ray absorption spectroscopy and extended x-ray absorption fine structure (EXAFS) experiments were conducted at the PIPOXS beamline to assess the electronic and geometric changes occurring in these catalysts during their use.   These data enabled the researchers to determine that the Pt formed an alloy with the Ni in the NW and that its interaction with oxygen remained constant regardless of the external potential applied.  </a:t>
            </a:r>
            <a:endParaRPr lang="en-US" sz="1400" baseline="-25000" dirty="0">
              <a:solidFill>
                <a:srgbClr val="222222"/>
              </a:solidFill>
              <a:effectLst/>
              <a:ea typeface="Times New Roman" panose="02020603050405020304" pitchFamily="18" charset="0"/>
              <a:cs typeface="Times New Roman" panose="02020603050405020304" pitchFamily="18" charset="0"/>
            </a:endParaRPr>
          </a:p>
          <a:p>
            <a:endParaRPr lang="en-US" sz="1400" baseline="-25000" dirty="0">
              <a:solidFill>
                <a:srgbClr val="222222"/>
              </a:solidFill>
              <a:ea typeface="Times New Roman" panose="02020603050405020304" pitchFamily="18" charset="0"/>
              <a:cs typeface="Times New Roman" panose="02020603050405020304" pitchFamily="18" charset="0"/>
            </a:endParaRPr>
          </a:p>
          <a:p>
            <a:endParaRPr lang="en-US" sz="1400" baseline="-25000" dirty="0">
              <a:solidFill>
                <a:srgbClr val="222222"/>
              </a:solidFill>
              <a:effectLst/>
              <a:ea typeface="Times New Roman" panose="02020603050405020304" pitchFamily="18" charset="0"/>
              <a:cs typeface="Times New Roman" panose="02020603050405020304" pitchFamily="18" charset="0"/>
            </a:endParaRPr>
          </a:p>
          <a:p>
            <a:r>
              <a:rPr lang="en-US" sz="1600" b="1" dirty="0">
                <a:solidFill>
                  <a:srgbClr val="222222"/>
                </a:solidFill>
                <a:ea typeface="Times New Roman" panose="02020603050405020304" pitchFamily="18" charset="0"/>
                <a:cs typeface="Times New Roman" panose="02020603050405020304" pitchFamily="18" charset="0"/>
              </a:rPr>
              <a:t>Why is it important? </a:t>
            </a:r>
            <a:r>
              <a:rPr lang="en-US" sz="1600" b="1" dirty="0"/>
              <a:t>What are the Broader Impacts?</a:t>
            </a:r>
            <a:endParaRPr lang="en-US" sz="1600" b="1" dirty="0">
              <a:solidFill>
                <a:srgbClr val="222222"/>
              </a:solidFill>
              <a:ea typeface="Times New Roman" panose="02020603050405020304" pitchFamily="18" charset="0"/>
              <a:cs typeface="Times New Roman" panose="02020603050405020304" pitchFamily="18" charset="0"/>
            </a:endParaRPr>
          </a:p>
          <a:p>
            <a:r>
              <a:rPr lang="en-US" sz="1400" dirty="0"/>
              <a:t>Efforts to reduce dependence on fossil fuels require energy generation from alternative sources.  Hydrogen fuel cells are one such alternative, though this technology generally requires expensive Pt catalysts in order to function.  This work investigates a strategy for reducing the amount of Pt required, while still retaining high catalyst activity.  Understanding the atomic-level mechanism of this catalyst serves as an important foundation for the development and commercialization of more efficient fuel cell technology.</a:t>
            </a:r>
          </a:p>
        </p:txBody>
      </p:sp>
      <p:sp>
        <p:nvSpPr>
          <p:cNvPr id="13" name="Rectangle 12">
            <a:extLst>
              <a:ext uri="{FF2B5EF4-FFF2-40B4-BE49-F238E27FC236}">
                <a16:creationId xmlns:a16="http://schemas.microsoft.com/office/drawing/2014/main" id="{A1680425-BE3D-A64E-8FA7-F40FCDBD03E3}"/>
              </a:ext>
            </a:extLst>
          </p:cNvPr>
          <p:cNvSpPr/>
          <p:nvPr/>
        </p:nvSpPr>
        <p:spPr>
          <a:xfrm>
            <a:off x="4514478" y="6456349"/>
            <a:ext cx="3410322" cy="246221"/>
          </a:xfrm>
          <a:prstGeom prst="rect">
            <a:avLst/>
          </a:prstGeom>
        </p:spPr>
        <p:txBody>
          <a:bodyPr wrap="square">
            <a:spAutoFit/>
          </a:bodyPr>
          <a:lstStyle/>
          <a:p>
            <a:pPr algn="ctr"/>
            <a:r>
              <a:rPr lang="en-US" sz="1000" b="1" dirty="0"/>
              <a:t>This work is supported by NSF under award DMR-1829070.</a:t>
            </a:r>
          </a:p>
        </p:txBody>
      </p:sp>
      <p:sp>
        <p:nvSpPr>
          <p:cNvPr id="11" name="Rectangle 10">
            <a:extLst>
              <a:ext uri="{FF2B5EF4-FFF2-40B4-BE49-F238E27FC236}">
                <a16:creationId xmlns:a16="http://schemas.microsoft.com/office/drawing/2014/main" id="{292FB255-70F2-7A40-B5BB-18A0441FF568}"/>
              </a:ext>
            </a:extLst>
          </p:cNvPr>
          <p:cNvSpPr/>
          <p:nvPr/>
        </p:nvSpPr>
        <p:spPr>
          <a:xfrm>
            <a:off x="7146578" y="4185671"/>
            <a:ext cx="4624413" cy="830997"/>
          </a:xfrm>
          <a:prstGeom prst="rect">
            <a:avLst/>
          </a:prstGeom>
        </p:spPr>
        <p:txBody>
          <a:bodyPr wrap="square">
            <a:spAutoFit/>
          </a:bodyPr>
          <a:lstStyle/>
          <a:p>
            <a:r>
              <a:rPr lang="en-US" sz="1200" dirty="0"/>
              <a:t>Figure:  Schematic showing the electrochemical cell used for the </a:t>
            </a:r>
            <a:r>
              <a:rPr lang="en-US" sz="1200" i="1" dirty="0"/>
              <a:t>operando</a:t>
            </a:r>
            <a:r>
              <a:rPr lang="en-US" sz="1200" dirty="0"/>
              <a:t> measurements, and how the EXAFS data can be used to deduce the chemistry happening during this reaction.</a:t>
            </a:r>
          </a:p>
          <a:p>
            <a:endParaRPr lang="en-US" sz="1200" dirty="0"/>
          </a:p>
        </p:txBody>
      </p:sp>
      <p:pic>
        <p:nvPicPr>
          <p:cNvPr id="3" name="Picture 2" descr="Figure:  Schematic showing the electrochemical cell used for the operando measurements, and how the EXAFS data can be used to deduce the chemistry happening during this reaction.&#10;">
            <a:extLst>
              <a:ext uri="{FF2B5EF4-FFF2-40B4-BE49-F238E27FC236}">
                <a16:creationId xmlns:a16="http://schemas.microsoft.com/office/drawing/2014/main" id="{D080FA9E-9814-4F19-BBA4-C34CE0D3C768}"/>
              </a:ext>
            </a:extLst>
          </p:cNvPr>
          <p:cNvPicPr>
            <a:picLocks noChangeAspect="1"/>
          </p:cNvPicPr>
          <p:nvPr/>
        </p:nvPicPr>
        <p:blipFill>
          <a:blip r:embed="rId3"/>
          <a:stretch>
            <a:fillRect/>
          </a:stretch>
        </p:blipFill>
        <p:spPr>
          <a:xfrm>
            <a:off x="7146578" y="1264305"/>
            <a:ext cx="4762500" cy="2495550"/>
          </a:xfrm>
          <a:prstGeom prst="rect">
            <a:avLst/>
          </a:prstGeom>
        </p:spPr>
      </p:pic>
      <p:sp>
        <p:nvSpPr>
          <p:cNvPr id="2" name="Title 1">
            <a:extLst>
              <a:ext uri="{FF2B5EF4-FFF2-40B4-BE49-F238E27FC236}">
                <a16:creationId xmlns:a16="http://schemas.microsoft.com/office/drawing/2014/main" id="{499597F1-4616-8479-126B-A9695C5F9790}"/>
              </a:ext>
            </a:extLst>
          </p:cNvPr>
          <p:cNvSpPr txBox="1">
            <a:spLocks noGrp="1"/>
          </p:cNvSpPr>
          <p:nvPr>
            <p:ph type="title" idx="4294967295"/>
          </p:nvPr>
        </p:nvSpPr>
        <p:spPr>
          <a:xfrm>
            <a:off x="3563971" y="1028569"/>
            <a:ext cx="5064058" cy="33855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C00000"/>
                </a:solidFill>
                <a:effectLst/>
                <a:uLnTx/>
                <a:uFillTx/>
                <a:latin typeface="+mn-lt"/>
                <a:ea typeface="+mn-ea"/>
                <a:cs typeface="+mn-cs"/>
              </a:rPr>
              <a:t>Joel D.  Brock, Cornell University, DMR 1829070</a:t>
            </a:r>
          </a:p>
        </p:txBody>
      </p:sp>
    </p:spTree>
    <p:extLst>
      <p:ext uri="{BB962C8B-B14F-4D97-AF65-F5344CB8AC3E}">
        <p14:creationId xmlns:p14="http://schemas.microsoft.com/office/powerpoint/2010/main" val="50188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8C7A57-77F1-4F4E-8FE7-91AC088A80E2}"/>
              </a:ext>
            </a:extLst>
          </p:cNvPr>
          <p:cNvSpPr txBox="1"/>
          <p:nvPr/>
        </p:nvSpPr>
        <p:spPr>
          <a:xfrm>
            <a:off x="110127" y="3010882"/>
            <a:ext cx="5985874" cy="2277547"/>
          </a:xfrm>
          <a:prstGeom prst="rect">
            <a:avLst/>
          </a:prstGeom>
          <a:noFill/>
        </p:spPr>
        <p:txBody>
          <a:bodyPr wrap="square" rtlCol="0">
            <a:spAutoFit/>
          </a:bodyPr>
          <a:lstStyle/>
          <a:p>
            <a:r>
              <a:rPr lang="en-US" sz="1600" b="1" dirty="0"/>
              <a:t>How was the work funded?</a:t>
            </a:r>
          </a:p>
          <a:p>
            <a:r>
              <a:rPr lang="en-US" sz="1400" dirty="0"/>
              <a:t>This work is based upon research conducted at the Center for High Energy X-ray Sciences (CHEXS), which is supported by the National Science Foundation under award DMR-1829070.  Additional support was provided by the National Science Foundation NSF-PREM: Center for Interfacial Electrochemistry of Energy Materials (CiE</a:t>
            </a:r>
            <a:r>
              <a:rPr lang="en-US" sz="1400" baseline="30000" dirty="0"/>
              <a:t>2</a:t>
            </a:r>
            <a:r>
              <a:rPr lang="en-US" sz="1400" dirty="0"/>
              <a:t>M) grant number DMR-1827622. The Cornell Center for Materials Research Shared Facilities is supported through the NSF MRSEC grant number DMR-1719875. The 7-BM QAS beamline of the NSLSII is a U.S. Department of Energy (DOE) Office of Science User Facility operated by Brookhaven National Laboratory under contract no. DE-SC0012704.</a:t>
            </a:r>
          </a:p>
        </p:txBody>
      </p:sp>
      <p:sp>
        <p:nvSpPr>
          <p:cNvPr id="12" name="Rectangle 11"/>
          <p:cNvSpPr/>
          <p:nvPr/>
        </p:nvSpPr>
        <p:spPr>
          <a:xfrm>
            <a:off x="4514478" y="6456349"/>
            <a:ext cx="3410322" cy="246221"/>
          </a:xfrm>
          <a:prstGeom prst="rect">
            <a:avLst/>
          </a:prstGeom>
        </p:spPr>
        <p:txBody>
          <a:bodyPr wrap="square">
            <a:spAutoFit/>
          </a:bodyPr>
          <a:lstStyle/>
          <a:p>
            <a:pPr algn="ctr"/>
            <a:r>
              <a:rPr lang="en-US" sz="1000" b="1" dirty="0"/>
              <a:t>This work is supported by NSF under award DMR-1829070.</a:t>
            </a:r>
          </a:p>
        </p:txBody>
      </p:sp>
      <p:sp>
        <p:nvSpPr>
          <p:cNvPr id="4" name="Rectangle 3">
            <a:extLst>
              <a:ext uri="{FF2B5EF4-FFF2-40B4-BE49-F238E27FC236}">
                <a16:creationId xmlns:a16="http://schemas.microsoft.com/office/drawing/2014/main" id="{254DFE3B-A962-D640-A16C-0D6BD3E8D5B1}"/>
              </a:ext>
            </a:extLst>
          </p:cNvPr>
          <p:cNvSpPr/>
          <p:nvPr/>
        </p:nvSpPr>
        <p:spPr>
          <a:xfrm>
            <a:off x="110126" y="1225283"/>
            <a:ext cx="6290674" cy="1815882"/>
          </a:xfrm>
          <a:prstGeom prst="rect">
            <a:avLst/>
          </a:prstGeom>
        </p:spPr>
        <p:txBody>
          <a:bodyPr wrap="square">
            <a:spAutoFit/>
          </a:bodyPr>
          <a:lstStyle/>
          <a:p>
            <a:pPr algn="just"/>
            <a:r>
              <a:rPr lang="en-US" sz="1400" b="1" dirty="0"/>
              <a:t>Why CHEXS?</a:t>
            </a:r>
          </a:p>
          <a:p>
            <a:r>
              <a:rPr lang="en-US" sz="1400" dirty="0">
                <a:solidFill>
                  <a:srgbClr val="222222"/>
                </a:solidFill>
                <a:ea typeface="Times New Roman" panose="02020603050405020304" pitchFamily="18" charset="0"/>
                <a:cs typeface="Times New Roman" panose="02020603050405020304" pitchFamily="18" charset="0"/>
              </a:rPr>
              <a:t>The PIPOXS beamline at CHEXS is optimized for the </a:t>
            </a:r>
            <a:r>
              <a:rPr lang="en-US" sz="1400" i="1" dirty="0">
                <a:solidFill>
                  <a:srgbClr val="222222"/>
                </a:solidFill>
                <a:ea typeface="Times New Roman" panose="02020603050405020304" pitchFamily="18" charset="0"/>
                <a:cs typeface="Times New Roman" panose="02020603050405020304" pitchFamily="18" charset="0"/>
              </a:rPr>
              <a:t>operando</a:t>
            </a:r>
            <a:r>
              <a:rPr lang="en-US" sz="1400" dirty="0">
                <a:solidFill>
                  <a:srgbClr val="222222"/>
                </a:solidFill>
                <a:ea typeface="Times New Roman" panose="02020603050405020304" pitchFamily="18" charset="0"/>
                <a:cs typeface="Times New Roman" panose="02020603050405020304" pitchFamily="18" charset="0"/>
              </a:rPr>
              <a:t> study of catalytic systems, making it well-suited for investigating these materials.  The flexible nature of the beamline enabled us to accommodate a working electrochemical cell so these catalysts could be studied under their operating conditions, using bright, focused undulator beams at the Pt L3 absorption edge. This work was enabled by the partnership between CHEXS and the </a:t>
            </a:r>
            <a:r>
              <a:rPr lang="en-US" sz="1400" dirty="0"/>
              <a:t>Center for Interfacial Electrochemistry of Energy Materials (CiE</a:t>
            </a:r>
            <a:r>
              <a:rPr lang="en-US" sz="1400" baseline="30000" dirty="0"/>
              <a:t>2</a:t>
            </a:r>
            <a:r>
              <a:rPr lang="en-US" sz="1400" dirty="0"/>
              <a:t>M). </a:t>
            </a:r>
            <a:endParaRPr lang="en-US" sz="1400" dirty="0">
              <a:solidFill>
                <a:srgbClr val="222222"/>
              </a:solidFill>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21ACB3CE-00BA-7845-93D9-93E3F1B41179}"/>
              </a:ext>
            </a:extLst>
          </p:cNvPr>
          <p:cNvSpPr/>
          <p:nvPr/>
        </p:nvSpPr>
        <p:spPr>
          <a:xfrm>
            <a:off x="84684" y="5287147"/>
            <a:ext cx="12107316" cy="1731243"/>
          </a:xfrm>
          <a:prstGeom prst="rect">
            <a:avLst/>
          </a:prstGeom>
        </p:spPr>
        <p:txBody>
          <a:bodyPr wrap="square">
            <a:spAutoFit/>
          </a:bodyPr>
          <a:lstStyle/>
          <a:p>
            <a:r>
              <a:rPr lang="en-US" sz="1400" b="1" dirty="0">
                <a:solidFill>
                  <a:srgbClr val="333333"/>
                </a:solidFill>
                <a:latin typeface="Open Sans"/>
              </a:rPr>
              <a:t>Reference : </a:t>
            </a:r>
          </a:p>
          <a:p>
            <a:r>
              <a:rPr lang="en-US" sz="1400" b="1" i="1" dirty="0"/>
              <a:t>In Situ</a:t>
            </a:r>
            <a:r>
              <a:rPr lang="en-US" sz="1400" b="1" dirty="0"/>
              <a:t> X-ray Absorption Spectroscopy of PtNi-Nanowire/Vulcan XC-72R under Oxygen Reduction Reaction in Alkaline Media </a:t>
            </a:r>
          </a:p>
          <a:p>
            <a:r>
              <a:rPr lang="en-US" sz="1400" dirty="0"/>
              <a:t>Joesene Soto-Pérez, Luis E. Betancourt, Pedro Trinidad, Eduardo Larios, Arnulfo Rojas-Pérez, Gerardo Quintana, Kotaro Sasaki, Christopher J. Pollock, Louise M. Debefve, and Carlos R. Cabrera </a:t>
            </a:r>
          </a:p>
          <a:p>
            <a:r>
              <a:rPr lang="en-US" sz="1400" dirty="0"/>
              <a:t>ACS Omega (2021);</a:t>
            </a:r>
            <a:r>
              <a:rPr lang="en-US" sz="1400" b="1" dirty="0"/>
              <a:t> </a:t>
            </a:r>
            <a:r>
              <a:rPr lang="en-US" sz="1400" dirty="0">
                <a:hlinkClick r:id="rId3"/>
              </a:rPr>
              <a:t>https://pubs.acs.org/doi/10.1021/acsomega.1c00792</a:t>
            </a:r>
            <a:endParaRPr lang="en-US" sz="1400" dirty="0"/>
          </a:p>
          <a:p>
            <a:endParaRPr lang="en-US" sz="1400" dirty="0"/>
          </a:p>
          <a:p>
            <a:endParaRPr lang="en-US" sz="1200" dirty="0"/>
          </a:p>
          <a:p>
            <a:endParaRPr lang="en-US" sz="1050" dirty="0">
              <a:solidFill>
                <a:srgbClr val="333333"/>
              </a:solidFill>
              <a:latin typeface="Open Sans"/>
            </a:endParaRPr>
          </a:p>
        </p:txBody>
      </p:sp>
      <p:sp>
        <p:nvSpPr>
          <p:cNvPr id="10" name="Rectangle 2">
            <a:extLst>
              <a:ext uri="{FF2B5EF4-FFF2-40B4-BE49-F238E27FC236}">
                <a16:creationId xmlns:a16="http://schemas.microsoft.com/office/drawing/2014/main" id="{A7F65FAD-0816-9A49-ACFD-AFAA0AD7BEE5}"/>
              </a:ext>
            </a:extLst>
          </p:cNvPr>
          <p:cNvSpPr txBox="1">
            <a:spLocks noChangeArrowheads="1"/>
          </p:cNvSpPr>
          <p:nvPr/>
        </p:nvSpPr>
        <p:spPr>
          <a:xfrm>
            <a:off x="1" y="-47443"/>
            <a:ext cx="12191999" cy="1077218"/>
          </a:xfrm>
          <a:prstGeom prst="rect">
            <a:avLst/>
          </a:prstGeom>
          <a:noFill/>
          <a:ln/>
        </p:spPr>
        <p:txBody>
          <a:bodyPr wrap="square" anchor="b">
            <a:spAutoFit/>
          </a:bodyPr>
          <a:lstStyle/>
          <a:p>
            <a:pPr algn="ctr"/>
            <a:r>
              <a:rPr lang="en-US" sz="2800" b="1" i="1" dirty="0"/>
              <a:t>In situ </a:t>
            </a:r>
            <a:r>
              <a:rPr lang="en-US" sz="2800" b="1" dirty="0"/>
              <a:t>spectroscopy as a probe of electrocatalyst performance</a:t>
            </a:r>
          </a:p>
          <a:p>
            <a:pPr algn="ctr"/>
            <a:r>
              <a:rPr lang="en-US" dirty="0"/>
              <a:t>Joesene Soto-Pérez, Luis E. Betancourt, Pedro Trinidad, Eduardo Larios, Arnulfo Rojas-Pérez, Gerardo Quintana, Kotaro Sasaki, Christopher J. Pollock, Louise M. Debefve, and Carlos R. Cabrera</a:t>
            </a:r>
          </a:p>
        </p:txBody>
      </p:sp>
      <p:pic>
        <p:nvPicPr>
          <p:cNvPr id="5" name="Picture 4" descr="Figure: Pt L3 edge data of the catalysts investigated in this study.&#10;">
            <a:extLst>
              <a:ext uri="{FF2B5EF4-FFF2-40B4-BE49-F238E27FC236}">
                <a16:creationId xmlns:a16="http://schemas.microsoft.com/office/drawing/2014/main" id="{4D0010BA-DC0E-4CB1-9438-27A1193CD8C8}"/>
              </a:ext>
            </a:extLst>
          </p:cNvPr>
          <p:cNvPicPr>
            <a:picLocks noChangeAspect="1"/>
          </p:cNvPicPr>
          <p:nvPr/>
        </p:nvPicPr>
        <p:blipFill>
          <a:blip r:embed="rId4"/>
          <a:stretch>
            <a:fillRect/>
          </a:stretch>
        </p:blipFill>
        <p:spPr>
          <a:xfrm>
            <a:off x="6751254" y="1406711"/>
            <a:ext cx="4569415" cy="3667299"/>
          </a:xfrm>
          <a:prstGeom prst="rect">
            <a:avLst/>
          </a:prstGeom>
        </p:spPr>
      </p:pic>
      <p:sp>
        <p:nvSpPr>
          <p:cNvPr id="13" name="Rectangle 12">
            <a:extLst>
              <a:ext uri="{FF2B5EF4-FFF2-40B4-BE49-F238E27FC236}">
                <a16:creationId xmlns:a16="http://schemas.microsoft.com/office/drawing/2014/main" id="{C4B1A140-9CC4-4C05-93AA-9A8A9DBC9546}"/>
              </a:ext>
            </a:extLst>
          </p:cNvPr>
          <p:cNvSpPr/>
          <p:nvPr/>
        </p:nvSpPr>
        <p:spPr>
          <a:xfrm>
            <a:off x="7146578" y="5138992"/>
            <a:ext cx="4624413" cy="461665"/>
          </a:xfrm>
          <a:prstGeom prst="rect">
            <a:avLst/>
          </a:prstGeom>
        </p:spPr>
        <p:txBody>
          <a:bodyPr wrap="square">
            <a:spAutoFit/>
          </a:bodyPr>
          <a:lstStyle/>
          <a:p>
            <a:r>
              <a:rPr lang="en-US" sz="1200" dirty="0"/>
              <a:t>Figure: Pt L</a:t>
            </a:r>
            <a:r>
              <a:rPr lang="en-US" sz="1200" baseline="-25000" dirty="0"/>
              <a:t>3</a:t>
            </a:r>
            <a:r>
              <a:rPr lang="en-US" sz="1200" dirty="0"/>
              <a:t> edge data of the catalysts investigated in this study.</a:t>
            </a:r>
          </a:p>
          <a:p>
            <a:endParaRPr lang="en-US" sz="1200" dirty="0"/>
          </a:p>
        </p:txBody>
      </p:sp>
      <p:sp>
        <p:nvSpPr>
          <p:cNvPr id="6" name="Title 5">
            <a:extLst>
              <a:ext uri="{FF2B5EF4-FFF2-40B4-BE49-F238E27FC236}">
                <a16:creationId xmlns:a16="http://schemas.microsoft.com/office/drawing/2014/main" id="{B1189F01-E0C9-B484-066C-21AE0B5AA74A}"/>
              </a:ext>
            </a:extLst>
          </p:cNvPr>
          <p:cNvSpPr txBox="1">
            <a:spLocks noGrp="1"/>
          </p:cNvSpPr>
          <p:nvPr>
            <p:ph type="title" idx="4294967295"/>
          </p:nvPr>
        </p:nvSpPr>
        <p:spPr>
          <a:xfrm>
            <a:off x="3528838" y="1001018"/>
            <a:ext cx="6094378" cy="33855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C00000"/>
                </a:solidFill>
                <a:effectLst/>
                <a:uLnTx/>
                <a:uFillTx/>
                <a:latin typeface="+mn-lt"/>
                <a:ea typeface="+mn-ea"/>
                <a:cs typeface="+mn-cs"/>
              </a:rPr>
              <a:t>Joel D.  Brock, Cornell University, DMR 1829070</a:t>
            </a:r>
          </a:p>
        </p:txBody>
      </p:sp>
    </p:spTree>
    <p:extLst>
      <p:ext uri="{BB962C8B-B14F-4D97-AF65-F5344CB8AC3E}">
        <p14:creationId xmlns:p14="http://schemas.microsoft.com/office/powerpoint/2010/main" val="2380164389"/>
      </p:ext>
    </p:extLst>
  </p:cSld>
  <p:clrMapOvr>
    <a:masterClrMapping/>
  </p:clrMapOvr>
</p:sld>
</file>

<file path=ppt/theme/theme1.xml><?xml version="1.0" encoding="utf-8"?>
<a:theme xmlns:a="http://schemas.openxmlformats.org/drawingml/2006/main" name="pptC131.tmp">
  <a:themeElements>
    <a:clrScheme name="Custom 5">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070C0"/>
      </a:hlink>
      <a:folHlink>
        <a:srgbClr val="0070C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pptC131.tmp</Template>
  <TotalTime>70863</TotalTime>
  <Words>721</Words>
  <Application>Microsoft Office PowerPoint</Application>
  <PresentationFormat>Widescreen</PresentationFormat>
  <Paragraphs>27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Open Sans</vt:lpstr>
      <vt:lpstr>pptC131.tmp</vt:lpstr>
      <vt:lpstr>Joel D.  Brock, Cornell University, DMR 1829070</vt:lpstr>
      <vt:lpstr>Joel D.  Brock, Cornell University, DMR 1829070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Nana Agyeman-Budu</dc:creator>
  <cp:lastModifiedBy>Williams, Catherine</cp:lastModifiedBy>
  <cp:revision>644</cp:revision>
  <dcterms:created xsi:type="dcterms:W3CDTF">2019-06-30T22:19:07Z</dcterms:created>
  <dcterms:modified xsi:type="dcterms:W3CDTF">2023-03-22T14:06:57Z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200f9832-5f2f-4b00-8d94-8be0ba6ce759</vt:lpwstr>
  </property>
  <property fmtid="{D5CDD505-2E9C-101B-9397-08002B2CF9AE}" pid="3" name="ContainsCUI">
    <vt:lpwstr>No</vt:lpwstr>
  </property>
</Properties>
</file>