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handoutMasterIdLst>
    <p:handoutMasterId r:id="rId5"/>
  </p:handoutMasterIdLst>
  <p:sldIdLst>
    <p:sldId id="387" r:id="rId2"/>
    <p:sldId id="388" r:id="rId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73" autoAdjust="0"/>
    <p:restoredTop sz="86388" autoAdjust="0"/>
  </p:normalViewPr>
  <p:slideViewPr>
    <p:cSldViewPr snapToGrid="0" snapToObjects="1">
      <p:cViewPr varScale="1">
        <p:scale>
          <a:sx n="48" d="100"/>
          <a:sy n="48" d="100"/>
        </p:scale>
        <p:origin x="44" y="248"/>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3/22/2023</a:t>
            </a:fld>
            <a:endParaRPr lang="en-US" dirty="0"/>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dirty="0"/>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3/22/2023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dirty="0"/>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References: doi:10.1038/s41524-022-00769-9</a:t>
            </a:r>
            <a:r>
              <a:rPr lang="en-US" baseline="0" dirty="0"/>
              <a:t> and doi:10.1021/acs.jpcc.1c10976</a:t>
            </a:r>
            <a:endParaRPr lang="en-US" dirty="0"/>
          </a:p>
        </p:txBody>
      </p:sp>
      <p:sp>
        <p:nvSpPr>
          <p:cNvPr id="4" name="Slide Number Placeholder 3"/>
          <p:cNvSpPr>
            <a:spLocks noGrp="1"/>
          </p:cNvSpPr>
          <p:nvPr>
            <p:ph type="sldNum" sz="quarter" idx="10"/>
          </p:nvPr>
        </p:nvSpPr>
        <p:spPr/>
        <p:txBody>
          <a:bodyPr/>
          <a:lstStyle/>
          <a:p>
            <a:fld id="{B17D0DCA-A90A-4D9A-9651-03AC7085FB63}" type="slidenum">
              <a:rPr lang="en-US" smtClean="0"/>
              <a:t>1</a:t>
            </a:fld>
            <a:endParaRPr lang="en-US" dirty="0"/>
          </a:p>
        </p:txBody>
      </p:sp>
    </p:spTree>
    <p:extLst>
      <p:ext uri="{BB962C8B-B14F-4D97-AF65-F5344CB8AC3E}">
        <p14:creationId xmlns:p14="http://schemas.microsoft.com/office/powerpoint/2010/main" val="2883630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https://www.aps.org/programs/honors/prizes/ashcroft.cfm</a:t>
            </a:r>
          </a:p>
          <a:p>
            <a:endParaRPr lang="en-US" dirty="0"/>
          </a:p>
          <a:p>
            <a:r>
              <a:rPr lang="en-US" dirty="0"/>
              <a:t>Shanti Deemyad from Utah had the idea for establishing</a:t>
            </a:r>
            <a:r>
              <a:rPr lang="en-US" baseline="0" dirty="0"/>
              <a:t> this award and approached me and a number of scientists with this idea. Shanti and I mentioned the idea to Judith Ashcroft who immediately offered to donate funds to establish the award. Next, Shanti and I had to find a home for it. Judith originally suggested the GRC since Neil enjoyed these conferences so much. However, after looking into the options Shanti and I decided the APS would be a better choice. We also decided that the Topical Group on Shock Compression of Condensed Matter, which is currently trying to rebrand themselves to include static compression, would be more appropriate than DCOMP. We then worked with GSCCM and the Ashcroft family to craft an award proposal that was appropriate and in-line with the wishes of the Ashcroft family.</a:t>
            </a:r>
          </a:p>
        </p:txBody>
      </p:sp>
      <p:sp>
        <p:nvSpPr>
          <p:cNvPr id="4" name="Slide Number Placeholder 3"/>
          <p:cNvSpPr>
            <a:spLocks noGrp="1"/>
          </p:cNvSpPr>
          <p:nvPr>
            <p:ph type="sldNum" sz="quarter" idx="10"/>
          </p:nvPr>
        </p:nvSpPr>
        <p:spPr/>
        <p:txBody>
          <a:bodyPr/>
          <a:lstStyle/>
          <a:p>
            <a:fld id="{B17D0DCA-A90A-4D9A-9651-03AC7085FB63}" type="slidenum">
              <a:rPr lang="en-US" smtClean="0"/>
              <a:t>2</a:t>
            </a:fld>
            <a:endParaRPr lang="en-US" dirty="0"/>
          </a:p>
        </p:txBody>
      </p:sp>
    </p:spTree>
    <p:extLst>
      <p:ext uri="{BB962C8B-B14F-4D97-AF65-F5344CB8AC3E}">
        <p14:creationId xmlns:p14="http://schemas.microsoft.com/office/powerpoint/2010/main" val="2223756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490FE8-AAF4-2508-8E57-ACEF969A7EBD}"/>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C50CD53C-74FA-08CC-D2B4-44E72B430F90}"/>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hcSlideMaster.Title and ContentHeader">
            <a:extLst>
              <a:ext uri="{FF2B5EF4-FFF2-40B4-BE49-F238E27FC236}">
                <a16:creationId xmlns:a16="http://schemas.microsoft.com/office/drawing/2014/main" id="{73B4DD66-F62F-F048-244E-6B1625BB82D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524082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E790AC67-C784-D3DA-411E-24424648ADDB}"/>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3/22/2023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dirty="0"/>
          </a:p>
        </p:txBody>
      </p:sp>
      <p:sp>
        <p:nvSpPr>
          <p:cNvPr id="5" name="hcSlideMaster.BlankHeader">
            <a:extLst>
              <a:ext uri="{FF2B5EF4-FFF2-40B4-BE49-F238E27FC236}">
                <a16:creationId xmlns:a16="http://schemas.microsoft.com/office/drawing/2014/main" id="{55C5CCBA-F16E-1E9C-9BF9-3282AE8A755F}"/>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3/22/2023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dirty="0"/>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B5F67-D43C-4406-A78E-D20527F1F17F}"/>
              </a:ext>
            </a:extLst>
          </p:cNvPr>
          <p:cNvSpPr>
            <a:spLocks noGrp="1"/>
          </p:cNvSpPr>
          <p:nvPr>
            <p:ph type="title" idx="4294967295"/>
          </p:nvPr>
        </p:nvSpPr>
        <p:spPr>
          <a:xfrm>
            <a:off x="3557588" y="150813"/>
            <a:ext cx="8634412" cy="566737"/>
          </a:xfrm>
        </p:spPr>
        <p:txBody>
          <a:bodyPr>
            <a:noAutofit/>
          </a:bodyPr>
          <a:lstStyle/>
          <a:p>
            <a:r>
              <a:rPr lang="en-US" sz="2000" b="1" dirty="0">
                <a:solidFill>
                  <a:srgbClr val="C00000"/>
                </a:solidFill>
                <a:latin typeface="Arial" panose="020B0604020202020204" pitchFamily="34" charset="0"/>
                <a:cs typeface="Arial" panose="020B0604020202020204" pitchFamily="34" charset="0"/>
              </a:rPr>
              <a:t>Superconductivity in H</a:t>
            </a:r>
            <a:r>
              <a:rPr lang="en-US" sz="2000" b="1" baseline="-25000" dirty="0">
                <a:solidFill>
                  <a:srgbClr val="C00000"/>
                </a:solidFill>
                <a:latin typeface="Arial" panose="020B0604020202020204" pitchFamily="34" charset="0"/>
                <a:cs typeface="Arial" panose="020B0604020202020204" pitchFamily="34" charset="0"/>
              </a:rPr>
              <a:t>3</a:t>
            </a:r>
            <a:r>
              <a:rPr lang="en-US" sz="2000" b="1" dirty="0">
                <a:solidFill>
                  <a:srgbClr val="C00000"/>
                </a:solidFill>
                <a:latin typeface="Arial" panose="020B0604020202020204" pitchFamily="34" charset="0"/>
                <a:cs typeface="Arial" panose="020B0604020202020204" pitchFamily="34" charset="0"/>
              </a:rPr>
              <a:t>S Phases Doped with Carbon or Phosphorus</a:t>
            </a:r>
          </a:p>
        </p:txBody>
      </p:sp>
      <p:sp>
        <p:nvSpPr>
          <p:cNvPr id="5" name="TextBox 4">
            <a:extLst>
              <a:ext uri="{FF2B5EF4-FFF2-40B4-BE49-F238E27FC236}">
                <a16:creationId xmlns:a16="http://schemas.microsoft.com/office/drawing/2014/main" id="{9ED36953-0DFC-4F49-9298-E739FD3F2CFC}"/>
              </a:ext>
            </a:extLst>
          </p:cNvPr>
          <p:cNvSpPr txBox="1"/>
          <p:nvPr/>
        </p:nvSpPr>
        <p:spPr>
          <a:xfrm>
            <a:off x="100483" y="300183"/>
            <a:ext cx="1505540"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DMR 1827815</a:t>
            </a:r>
          </a:p>
        </p:txBody>
      </p:sp>
      <p:sp>
        <p:nvSpPr>
          <p:cNvPr id="7" name="Rectangle 6">
            <a:extLst>
              <a:ext uri="{FF2B5EF4-FFF2-40B4-BE49-F238E27FC236}">
                <a16:creationId xmlns:a16="http://schemas.microsoft.com/office/drawing/2014/main" id="{386F1C4C-66FF-4C4C-A15E-FBB5BE953C6F}"/>
              </a:ext>
            </a:extLst>
          </p:cNvPr>
          <p:cNvSpPr/>
          <p:nvPr/>
        </p:nvSpPr>
        <p:spPr>
          <a:xfrm>
            <a:off x="100483" y="-27263"/>
            <a:ext cx="3003806" cy="338554"/>
          </a:xfrm>
          <a:prstGeom prst="rect">
            <a:avLst/>
          </a:prstGeom>
        </p:spPr>
        <p:txBody>
          <a:bodyPr wrap="square" anchor="ctr">
            <a:spAutoFit/>
          </a:bodyPr>
          <a:lstStyle/>
          <a:p>
            <a:r>
              <a:rPr lang="en-US" sz="1600" b="1" dirty="0">
                <a:solidFill>
                  <a:schemeClr val="accent2">
                    <a:lumMod val="20000"/>
                    <a:lumOff val="80000"/>
                  </a:schemeClr>
                </a:solidFill>
                <a:latin typeface="Arial" panose="020B0604020202020204" pitchFamily="34" charset="0"/>
                <a:cs typeface="Arial" panose="020B0604020202020204" pitchFamily="34" charset="0"/>
              </a:rPr>
              <a:t>2022  Intellectual Merit</a:t>
            </a:r>
          </a:p>
        </p:txBody>
      </p:sp>
      <p:sp>
        <p:nvSpPr>
          <p:cNvPr id="21" name="TextBox 20">
            <a:extLst>
              <a:ext uri="{FF2B5EF4-FFF2-40B4-BE49-F238E27FC236}">
                <a16:creationId xmlns:a16="http://schemas.microsoft.com/office/drawing/2014/main" id="{426A9296-2844-4E28-A508-770A45A2E9C0}"/>
              </a:ext>
            </a:extLst>
          </p:cNvPr>
          <p:cNvSpPr txBox="1"/>
          <p:nvPr/>
        </p:nvSpPr>
        <p:spPr>
          <a:xfrm>
            <a:off x="6517067" y="874756"/>
            <a:ext cx="2906052"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Eva Zurek, SUNY at Buffalo </a:t>
            </a:r>
          </a:p>
        </p:txBody>
      </p:sp>
      <p:sp>
        <p:nvSpPr>
          <p:cNvPr id="3" name="Text Box 28">
            <a:extLst>
              <a:ext uri="{FF2B5EF4-FFF2-40B4-BE49-F238E27FC236}">
                <a16:creationId xmlns:a16="http://schemas.microsoft.com/office/drawing/2014/main" id="{1ECF6B61-63FD-47EF-B775-0F2DBA9AD6D4}"/>
              </a:ext>
            </a:extLst>
          </p:cNvPr>
          <p:cNvSpPr txBox="1">
            <a:spLocks noChangeArrowheads="1"/>
          </p:cNvSpPr>
          <p:nvPr/>
        </p:nvSpPr>
        <p:spPr bwMode="auto">
          <a:xfrm>
            <a:off x="203200" y="1504169"/>
            <a:ext cx="5418922"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1400" dirty="0"/>
              <a:t>Unlike in a normal material, electricity can flow without resistance in a superconductor. But most materials are superconducting only at very low temperatures. In 2020 experimentalists reported near room-temperature superconductivity at pressures of 267 GPa in a compound identified as carbon-doped H</a:t>
            </a:r>
            <a:r>
              <a:rPr lang="en-US" sz="1400" baseline="-25000" dirty="0"/>
              <a:t>3</a:t>
            </a:r>
            <a:r>
              <a:rPr lang="en-US" sz="1400" dirty="0"/>
              <a:t>S. However, they were unable to characterize the chemical content or structure of the newly synthesized compound.</a:t>
            </a:r>
          </a:p>
          <a:p>
            <a:pPr algn="just" eaLnBrk="1" hangingPunct="1"/>
            <a:endParaRPr lang="en-US" sz="1400" dirty="0"/>
          </a:p>
          <a:p>
            <a:pPr algn="just" eaLnBrk="1" hangingPunct="1"/>
            <a:r>
              <a:rPr lang="en-US" sz="1400" dirty="0"/>
              <a:t>To help uncover the structure of the superconducting compound we carried out quantum mechanical calculations on model structures where small amounts of carbon had been added to H</a:t>
            </a:r>
            <a:r>
              <a:rPr lang="en-US" sz="1400" baseline="-25000" dirty="0"/>
              <a:t>3</a:t>
            </a:r>
            <a:r>
              <a:rPr lang="en-US" sz="1400" dirty="0"/>
              <a:t>S. At a pressure of 270 GPa the carbon was found to be stabilized in either a six or a four-coordinate environment. In both cases, strong C-H bonds were formed decreasing the metallicity and superconducting properties of H</a:t>
            </a:r>
            <a:r>
              <a:rPr lang="en-US" sz="1400" baseline="-25000" dirty="0"/>
              <a:t>3</a:t>
            </a:r>
            <a:r>
              <a:rPr lang="en-US" sz="1400" dirty="0"/>
              <a:t>S, in contrast with the reported experiments. However, a similar study on phosphorus doped H</a:t>
            </a:r>
            <a:r>
              <a:rPr lang="en-US" sz="1400" baseline="-25000" dirty="0"/>
              <a:t>3</a:t>
            </a:r>
            <a:r>
              <a:rPr lang="en-US" sz="1400" dirty="0"/>
              <a:t>S suggested that its superconducting critical temperature could be slightly higher than that of the undoped phase. Because the atomic radius and bonding properties of P are more similar to those of S as compared with C, phosphorus doping did not diminish the superconducting properties of H</a:t>
            </a:r>
            <a:r>
              <a:rPr lang="en-US" sz="1400" baseline="-25000" dirty="0"/>
              <a:t>3</a:t>
            </a:r>
            <a:r>
              <a:rPr lang="en-US" sz="1400" dirty="0"/>
              <a:t>S.</a:t>
            </a:r>
          </a:p>
        </p:txBody>
      </p:sp>
      <p:sp>
        <p:nvSpPr>
          <p:cNvPr id="8" name="Rectangle 37">
            <a:extLst>
              <a:ext uri="{FF2B5EF4-FFF2-40B4-BE49-F238E27FC236}">
                <a16:creationId xmlns:a16="http://schemas.microsoft.com/office/drawing/2014/main" id="{0D7491B8-BB70-4859-9BB7-EB60800EB5C9}"/>
              </a:ext>
              <a:ext uri="{C183D7F6-B498-43B3-948B-1728B52AA6E4}">
                <adec:decorative xmlns:adec="http://schemas.microsoft.com/office/drawing/2017/decorative" val="1"/>
              </a:ext>
            </a:extLst>
          </p:cNvPr>
          <p:cNvSpPr>
            <a:spLocks noChangeArrowheads="1"/>
          </p:cNvSpPr>
          <p:nvPr/>
        </p:nvSpPr>
        <p:spPr bwMode="auto">
          <a:xfrm>
            <a:off x="5981700" y="1603856"/>
            <a:ext cx="5867400" cy="45429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pic>
        <p:nvPicPr>
          <p:cNvPr id="10" name="Picture 9" descr="The calculated electron localization function (isosurface-top, and contour-bottom) of carbon doped H3S under pressure. Carbon/Hydrogen/Sulfur atoms are black/white/yellow. Weak S-H-S bonds and strong C-H bonds are observed. The carbon environment is either six-coordinate (left) or four-coordinate (right)." title="Carbon Doped High Pressure Hydrogen Sulfid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53030" y="1777660"/>
            <a:ext cx="5544323" cy="3291847"/>
          </a:xfrm>
          <a:prstGeom prst="rect">
            <a:avLst/>
          </a:prstGeom>
          <a:effectLst/>
        </p:spPr>
      </p:pic>
      <p:sp>
        <p:nvSpPr>
          <p:cNvPr id="11" name="Text Box 28" descr="Electron Localization Function showing strong C-H bonds in C-doped H3S with (left) six-coordinate carbon and (right) four-coordinate carbon.&#10;">
            <a:extLst>
              <a:ext uri="{FF2B5EF4-FFF2-40B4-BE49-F238E27FC236}">
                <a16:creationId xmlns:a16="http://schemas.microsoft.com/office/drawing/2014/main" id="{1ECF6B61-63FD-47EF-B775-0F2DBA9AD6D4}"/>
              </a:ext>
            </a:extLst>
          </p:cNvPr>
          <p:cNvSpPr txBox="1">
            <a:spLocks noChangeArrowheads="1"/>
          </p:cNvSpPr>
          <p:nvPr/>
        </p:nvSpPr>
        <p:spPr bwMode="auto">
          <a:xfrm>
            <a:off x="6314621" y="5192655"/>
            <a:ext cx="518383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1600" dirty="0"/>
              <a:t>Electron Localization Function showing strong C-H bonds in C-doped H</a:t>
            </a:r>
            <a:r>
              <a:rPr lang="en-US" sz="1600" baseline="-25000" dirty="0"/>
              <a:t>3</a:t>
            </a:r>
            <a:r>
              <a:rPr lang="en-US" sz="1600" dirty="0"/>
              <a:t>S with (left) six-coordinate carbon and (right) four-coordinate carbon.</a:t>
            </a:r>
          </a:p>
        </p:txBody>
      </p:sp>
    </p:spTree>
    <p:extLst>
      <p:ext uri="{BB962C8B-B14F-4D97-AF65-F5344CB8AC3E}">
        <p14:creationId xmlns:p14="http://schemas.microsoft.com/office/powerpoint/2010/main" val="3866026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4">
            <a:extLst>
              <a:ext uri="{FF2B5EF4-FFF2-40B4-BE49-F238E27FC236}">
                <a16:creationId xmlns:a16="http://schemas.microsoft.com/office/drawing/2014/main" id="{E9C3AA5F-05F2-4342-92D6-6EC116A33943}"/>
              </a:ext>
            </a:extLst>
          </p:cNvPr>
          <p:cNvSpPr txBox="1">
            <a:spLocks noChangeArrowheads="1"/>
          </p:cNvSpPr>
          <p:nvPr/>
        </p:nvSpPr>
        <p:spPr bwMode="auto">
          <a:xfrm>
            <a:off x="618838" y="1402494"/>
            <a:ext cx="5311017"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1600" dirty="0"/>
              <a:t>Neil Ashcroft, an eminent solid-state physicist, died in March 2021. In addition to making numerous insightful predictions on the behavior of matter at conditions of high pressure, Neil was best known in the broader physics community for his textbook (co-authored with David Mermin) “Solid State Physics”, which is considered as a gold standard of the field. </a:t>
            </a:r>
          </a:p>
          <a:p>
            <a:pPr algn="just" eaLnBrk="1" hangingPunct="1"/>
            <a:endParaRPr lang="en-US" sz="1600" dirty="0"/>
          </a:p>
          <a:p>
            <a:pPr algn="just" eaLnBrk="1" hangingPunct="1"/>
            <a:r>
              <a:rPr lang="en-US" sz="1600" dirty="0"/>
              <a:t>PI Zurek met and collaborated with Neil during her postdoctoral appointment at Cornell. After Neil died, she worked with the Ashcroft family, and several members of the APS to establish an award recognizing an early-career scientist who carried out research on matter at extreme high-pressure conditions. The award was established in 2022. </a:t>
            </a:r>
          </a:p>
          <a:p>
            <a:pPr algn="just" eaLnBrk="1" hangingPunct="1"/>
            <a:endParaRPr lang="en-US" sz="1600" dirty="0"/>
          </a:p>
          <a:p>
            <a:pPr algn="just" eaLnBrk="1" hangingPunct="1"/>
            <a:r>
              <a:rPr lang="en-US" sz="1600" dirty="0"/>
              <a:t>In addition, Zurek was elected as Vice-Chair for APS’ division of computational physics (DCOMP).</a:t>
            </a:r>
          </a:p>
          <a:p>
            <a:pPr eaLnBrk="1" hangingPunct="1"/>
            <a:endParaRPr lang="en-US" sz="1600" b="1" dirty="0"/>
          </a:p>
        </p:txBody>
      </p:sp>
      <p:sp>
        <p:nvSpPr>
          <p:cNvPr id="30" name="Rectangle 29">
            <a:extLst>
              <a:ext uri="{FF2B5EF4-FFF2-40B4-BE49-F238E27FC236}">
                <a16:creationId xmlns:a16="http://schemas.microsoft.com/office/drawing/2014/main" id="{214F4D8C-0507-44C8-9197-44F32C14CB59}"/>
              </a:ext>
            </a:extLst>
          </p:cNvPr>
          <p:cNvSpPr/>
          <p:nvPr/>
        </p:nvSpPr>
        <p:spPr>
          <a:xfrm>
            <a:off x="100483" y="-27263"/>
            <a:ext cx="3003806" cy="338554"/>
          </a:xfrm>
          <a:prstGeom prst="rect">
            <a:avLst/>
          </a:prstGeom>
        </p:spPr>
        <p:txBody>
          <a:bodyPr wrap="square" anchor="ctr">
            <a:spAutoFit/>
          </a:bodyPr>
          <a:lstStyle/>
          <a:p>
            <a:r>
              <a:rPr lang="en-US" sz="1600" b="1" dirty="0">
                <a:solidFill>
                  <a:schemeClr val="accent2">
                    <a:lumMod val="20000"/>
                    <a:lumOff val="80000"/>
                  </a:schemeClr>
                </a:solidFill>
                <a:latin typeface="Arial" panose="020B0604020202020204" pitchFamily="34" charset="0"/>
                <a:cs typeface="Arial" panose="020B0604020202020204" pitchFamily="34" charset="0"/>
              </a:rPr>
              <a:t>2022  Broader Impacts</a:t>
            </a:r>
          </a:p>
        </p:txBody>
      </p:sp>
      <p:sp>
        <p:nvSpPr>
          <p:cNvPr id="11" name="Title 1">
            <a:extLst>
              <a:ext uri="{FF2B5EF4-FFF2-40B4-BE49-F238E27FC236}">
                <a16:creationId xmlns:a16="http://schemas.microsoft.com/office/drawing/2014/main" id="{D3B332F7-6EDD-4E4A-8EC3-FAC439648E78}"/>
              </a:ext>
            </a:extLst>
          </p:cNvPr>
          <p:cNvSpPr txBox="1">
            <a:spLocks noGrp="1"/>
          </p:cNvSpPr>
          <p:nvPr>
            <p:ph type="title" idx="4294967295"/>
          </p:nvPr>
        </p:nvSpPr>
        <p:spPr>
          <a:xfrm>
            <a:off x="3818375" y="151087"/>
            <a:ext cx="7759108" cy="566719"/>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000" b="1" i="0" u="none" strike="noStrike" kern="1200" cap="none" spc="0" normalizeH="0" baseline="0" noProof="0" dirty="0">
                <a:ln>
                  <a:noFill/>
                </a:ln>
                <a:solidFill>
                  <a:srgbClr val="C00000"/>
                </a:solidFill>
                <a:effectLst/>
                <a:uLnTx/>
                <a:uFillTx/>
                <a:latin typeface="Arial" panose="020B0604020202020204" pitchFamily="34" charset="0"/>
                <a:ea typeface="+mj-ea"/>
                <a:cs typeface="Arial" panose="020B0604020202020204" pitchFamily="34" charset="0"/>
              </a:rPr>
              <a:t>Engagement with the American Physical Society (APS)</a:t>
            </a:r>
          </a:p>
        </p:txBody>
      </p:sp>
      <p:sp>
        <p:nvSpPr>
          <p:cNvPr id="13" name="TextBox 12">
            <a:extLst>
              <a:ext uri="{FF2B5EF4-FFF2-40B4-BE49-F238E27FC236}">
                <a16:creationId xmlns:a16="http://schemas.microsoft.com/office/drawing/2014/main" id="{24293888-9B9A-4F52-848A-B96B0D67B3E9}"/>
              </a:ext>
            </a:extLst>
          </p:cNvPr>
          <p:cNvSpPr txBox="1"/>
          <p:nvPr/>
        </p:nvSpPr>
        <p:spPr>
          <a:xfrm>
            <a:off x="6340027" y="851432"/>
            <a:ext cx="2906052"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Eva Zurek, SUNY at Buffalo </a:t>
            </a:r>
          </a:p>
        </p:txBody>
      </p:sp>
      <p:sp>
        <p:nvSpPr>
          <p:cNvPr id="15" name="TextBox 14">
            <a:extLst>
              <a:ext uri="{FF2B5EF4-FFF2-40B4-BE49-F238E27FC236}">
                <a16:creationId xmlns:a16="http://schemas.microsoft.com/office/drawing/2014/main" id="{8D476AB0-938C-47AA-2DC7-D04816836B35}"/>
              </a:ext>
            </a:extLst>
          </p:cNvPr>
          <p:cNvSpPr txBox="1"/>
          <p:nvPr/>
        </p:nvSpPr>
        <p:spPr>
          <a:xfrm>
            <a:off x="100483" y="300183"/>
            <a:ext cx="1505540"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DMR 1827815</a:t>
            </a:r>
          </a:p>
        </p:txBody>
      </p:sp>
      <p:pic>
        <p:nvPicPr>
          <p:cNvPr id="2" name="Picture 1" descr="Award description for the &quot;Neil Ashcroft Early Career Award for Studies of Matter at Extreme High Pressure Conditions&quot;. The award was established to honor the late Neil Ashcroft. " title="American Physical Society Award Description"/>
          <p:cNvPicPr>
            <a:picLocks noChangeAspect="1"/>
          </p:cNvPicPr>
          <p:nvPr/>
        </p:nvPicPr>
        <p:blipFill rotWithShape="1">
          <a:blip r:embed="rId3">
            <a:extLst>
              <a:ext uri="{28A0092B-C50C-407E-A947-70E740481C1C}">
                <a14:useLocalDpi xmlns:a14="http://schemas.microsoft.com/office/drawing/2010/main" val="0"/>
              </a:ext>
            </a:extLst>
          </a:blip>
          <a:srcRect l="32447" t="8242" r="33081" b="8478"/>
          <a:stretch/>
        </p:blipFill>
        <p:spPr>
          <a:xfrm>
            <a:off x="7065818" y="1570744"/>
            <a:ext cx="4360523" cy="4409685"/>
          </a:xfrm>
          <a:prstGeom prst="rect">
            <a:avLst/>
          </a:prstGeom>
          <a:ln w="19050">
            <a:solidFill>
              <a:schemeClr val="tx1"/>
            </a:solidFill>
          </a:ln>
        </p:spPr>
      </p:pic>
    </p:spTree>
    <p:extLst>
      <p:ext uri="{BB962C8B-B14F-4D97-AF65-F5344CB8AC3E}">
        <p14:creationId xmlns:p14="http://schemas.microsoft.com/office/powerpoint/2010/main" val="18309774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3085</TotalTime>
  <Words>585</Words>
  <Application>Microsoft Office PowerPoint</Application>
  <PresentationFormat>Widescreen</PresentationFormat>
  <Paragraphs>23</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Sitka Subheading</vt:lpstr>
      <vt:lpstr>Times New Roman</vt:lpstr>
      <vt:lpstr>Wingdings</vt:lpstr>
      <vt:lpstr>Office Theme</vt:lpstr>
      <vt:lpstr>Superconductivity in H3S Phases Doped with Carbon or Phosphorus</vt:lpstr>
      <vt:lpstr>Engagement with the American Physical Society (APS)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Schneider, Jamison T</cp:lastModifiedBy>
  <cp:revision>289</cp:revision>
  <cp:lastPrinted>2018-03-20T12:31:18Z</cp:lastPrinted>
  <dcterms:created xsi:type="dcterms:W3CDTF">2017-10-05T17:34:54Z</dcterms:created>
  <dcterms:modified xsi:type="dcterms:W3CDTF">2023-03-22T17:39:56Z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4667f9a3-231c-4fb3-971c-78fe2cb1054c</vt:lpwstr>
  </property>
  <property fmtid="{D5CDD505-2E9C-101B-9397-08002B2CF9AE}" pid="3" name="ContainsCUI">
    <vt:lpwstr>No</vt:lpwstr>
  </property>
</Properties>
</file>