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2" r:id="rId1"/>
    <p:sldMasterId id="2147483876" r:id="rId2"/>
  </p:sldMasterIdLst>
  <p:notesMasterIdLst>
    <p:notesMasterId r:id="rId6"/>
  </p:notesMasterIdLst>
  <p:handoutMasterIdLst>
    <p:handoutMasterId r:id="rId7"/>
  </p:handoutMasterIdLst>
  <p:sldIdLst>
    <p:sldId id="2147374836" r:id="rId3"/>
    <p:sldId id="4368" r:id="rId4"/>
    <p:sldId id="458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CB612"/>
    <a:srgbClr val="0FA4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C2606-11C3-478F-A804-C1E1749A97FE}" v="218" dt="2022-11-10T19:12:49.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59" autoAdjust="0"/>
    <p:restoredTop sz="95097" autoAdjust="0"/>
  </p:normalViewPr>
  <p:slideViewPr>
    <p:cSldViewPr snapToGrid="0">
      <p:cViewPr varScale="1">
        <p:scale>
          <a:sx n="79" d="100"/>
          <a:sy n="79" d="100"/>
        </p:scale>
        <p:origin x="1219" y="10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A777B3-D8D6-486D-A31E-CD58AA4FCE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DCB0CE-A096-466E-9584-D1F3F46833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E53FA2-C9F7-484F-A877-E4F119B58686}" type="datetimeFigureOut">
              <a:rPr lang="en-US" smtClean="0"/>
              <a:t>3/22/2023</a:t>
            </a:fld>
            <a:endParaRPr lang="en-US" dirty="0"/>
          </a:p>
        </p:txBody>
      </p:sp>
      <p:sp>
        <p:nvSpPr>
          <p:cNvPr id="4" name="Footer Placeholder 3">
            <a:extLst>
              <a:ext uri="{FF2B5EF4-FFF2-40B4-BE49-F238E27FC236}">
                <a16:creationId xmlns:a16="http://schemas.microsoft.com/office/drawing/2014/main" id="{EDB3C4DC-89ED-472D-AD55-DF677919F1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94AE16-8312-441B-9B0C-2DE8BF29F0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49569F-C601-4891-8C03-9C87C405C7E5}" type="slidenum">
              <a:rPr lang="en-US" smtClean="0"/>
              <a:t>‹#›</a:t>
            </a:fld>
            <a:endParaRPr lang="en-US" dirty="0"/>
          </a:p>
        </p:txBody>
      </p:sp>
    </p:spTree>
    <p:extLst>
      <p:ext uri="{BB962C8B-B14F-4D97-AF65-F5344CB8AC3E}">
        <p14:creationId xmlns:p14="http://schemas.microsoft.com/office/powerpoint/2010/main" val="9662964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29471-7209-448A-B79E-6E5AFAA0DC12}" type="datetimeFigureOut">
              <a:rPr lang="en-US" smtClean="0"/>
              <a:t>3/22/2023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8216F-246B-436D-8981-53861927B481}" type="slidenum">
              <a:rPr lang="en-US" smtClean="0"/>
              <a:t>‹#›</a:t>
            </a:fld>
            <a:endParaRPr lang="en-US" dirty="0"/>
          </a:p>
        </p:txBody>
      </p:sp>
    </p:spTree>
    <p:extLst>
      <p:ext uri="{BB962C8B-B14F-4D97-AF65-F5344CB8AC3E}">
        <p14:creationId xmlns:p14="http://schemas.microsoft.com/office/powerpoint/2010/main" val="7889977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CB702-F19D-8F49-B95B-AD5917DE7F42}" type="slidenum">
              <a:rPr kumimoji="0" lang="en-P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P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02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fld id="{220B1974-07C1-F346-A727-0E0A2A12E52C}"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956EA1-8741-4D7E-B947-8724012F96D2}" type="slidenum">
              <a:rPr lang="en-US" smtClean="0"/>
              <a:t>‹#›</a:t>
            </a:fld>
            <a:endParaRPr lang="en-US" dirty="0"/>
          </a:p>
        </p:txBody>
      </p:sp>
    </p:spTree>
    <p:extLst>
      <p:ext uri="{BB962C8B-B14F-4D97-AF65-F5344CB8AC3E}">
        <p14:creationId xmlns:p14="http://schemas.microsoft.com/office/powerpoint/2010/main" val="6401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6D365-664D-E54C-AE45-5AEC403F8655}"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956EA1-8741-4D7E-B947-8724012F96D2}" type="slidenum">
              <a:rPr lang="en-US" smtClean="0"/>
              <a:t>‹#›</a:t>
            </a:fld>
            <a:endParaRPr lang="en-US" dirty="0"/>
          </a:p>
        </p:txBody>
      </p:sp>
    </p:spTree>
    <p:extLst>
      <p:ext uri="{BB962C8B-B14F-4D97-AF65-F5344CB8AC3E}">
        <p14:creationId xmlns:p14="http://schemas.microsoft.com/office/powerpoint/2010/main" val="80419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1CBEA-F398-AA4C-AE50-681DB5DBDCF6}"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956EA1-8741-4D7E-B947-8724012F96D2}" type="slidenum">
              <a:rPr lang="en-US" smtClean="0"/>
              <a:t>‹#›</a:t>
            </a:fld>
            <a:endParaRPr lang="en-US" dirty="0"/>
          </a:p>
        </p:txBody>
      </p:sp>
    </p:spTree>
    <p:extLst>
      <p:ext uri="{BB962C8B-B14F-4D97-AF65-F5344CB8AC3E}">
        <p14:creationId xmlns:p14="http://schemas.microsoft.com/office/powerpoint/2010/main" val="1105915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D651-6F19-464A-A3B6-2B162414CA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D6A963-923D-4FB4-B56D-02EAADBE7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E3FB8B-F8D9-43B1-A23C-E034E5BFFD59}"/>
              </a:ext>
            </a:extLst>
          </p:cNvPr>
          <p:cNvSpPr>
            <a:spLocks noGrp="1"/>
          </p:cNvSpPr>
          <p:nvPr>
            <p:ph type="dt" sz="half" idx="10"/>
          </p:nvPr>
        </p:nvSpPr>
        <p:spPr/>
        <p:txBody>
          <a:bodyPr/>
          <a:lstStyle/>
          <a:p>
            <a:fld id="{772C66A1-172C-8D42-A33B-61B83BA44448}" type="datetime1">
              <a:rPr lang="en-US" smtClean="0"/>
              <a:t>3/22/2023</a:t>
            </a:fld>
            <a:endParaRPr lang="en-US" dirty="0"/>
          </a:p>
        </p:txBody>
      </p:sp>
      <p:sp>
        <p:nvSpPr>
          <p:cNvPr id="5" name="Footer Placeholder 4">
            <a:extLst>
              <a:ext uri="{FF2B5EF4-FFF2-40B4-BE49-F238E27FC236}">
                <a16:creationId xmlns:a16="http://schemas.microsoft.com/office/drawing/2014/main" id="{973434F9-DF98-4FC1-B7BA-093C864AA9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23C033-C7BA-482A-9F19-EAF9E0BDB661}"/>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336917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EC18-5C8A-4B55-BD91-4AE9D5EFC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635B2E-329C-4379-B6A6-31B7CBABCF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9B9BE-5BBD-45E7-B515-274A23F35543}"/>
              </a:ext>
            </a:extLst>
          </p:cNvPr>
          <p:cNvSpPr>
            <a:spLocks noGrp="1"/>
          </p:cNvSpPr>
          <p:nvPr>
            <p:ph type="dt" sz="half" idx="10"/>
          </p:nvPr>
        </p:nvSpPr>
        <p:spPr/>
        <p:txBody>
          <a:bodyPr/>
          <a:lstStyle/>
          <a:p>
            <a:fld id="{A61A4450-999E-BC42-BC7E-95AB3825716F}" type="datetime1">
              <a:rPr lang="en-US" smtClean="0"/>
              <a:t>3/22/2023</a:t>
            </a:fld>
            <a:endParaRPr lang="en-US" dirty="0"/>
          </a:p>
        </p:txBody>
      </p:sp>
      <p:sp>
        <p:nvSpPr>
          <p:cNvPr id="5" name="Footer Placeholder 4">
            <a:extLst>
              <a:ext uri="{FF2B5EF4-FFF2-40B4-BE49-F238E27FC236}">
                <a16:creationId xmlns:a16="http://schemas.microsoft.com/office/drawing/2014/main" id="{D7C0A93F-7635-466D-AE2D-7BDD7881F7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2896D5-3285-4B04-9236-40AE98306748}"/>
              </a:ext>
            </a:extLst>
          </p:cNvPr>
          <p:cNvSpPr>
            <a:spLocks noGrp="1"/>
          </p:cNvSpPr>
          <p:nvPr>
            <p:ph type="sldNum" sz="quarter" idx="12"/>
          </p:nvPr>
        </p:nvSpPr>
        <p:spPr>
          <a:xfrm>
            <a:off x="9448800" y="6504792"/>
            <a:ext cx="2743200" cy="365125"/>
          </a:xfrm>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359875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C349-E2DE-4E69-BC9F-F75402E7DE95}"/>
              </a:ext>
            </a:extLst>
          </p:cNvPr>
          <p:cNvSpPr>
            <a:spLocks noGrp="1"/>
          </p:cNvSpPr>
          <p:nvPr>
            <p:ph type="title"/>
          </p:nvPr>
        </p:nvSpPr>
        <p:spPr>
          <a:xfrm>
            <a:off x="1286932" y="1709738"/>
            <a:ext cx="1006051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D60F6D-E53F-4EB8-AFDD-B1EA446D0FB2}"/>
              </a:ext>
            </a:extLst>
          </p:cNvPr>
          <p:cNvSpPr>
            <a:spLocks noGrp="1"/>
          </p:cNvSpPr>
          <p:nvPr>
            <p:ph type="body" idx="1"/>
          </p:nvPr>
        </p:nvSpPr>
        <p:spPr>
          <a:xfrm>
            <a:off x="1286932" y="4589463"/>
            <a:ext cx="1006051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217A66-2BB2-476C-8069-57159434A876}"/>
              </a:ext>
            </a:extLst>
          </p:cNvPr>
          <p:cNvSpPr>
            <a:spLocks noGrp="1"/>
          </p:cNvSpPr>
          <p:nvPr>
            <p:ph type="dt" sz="half" idx="10"/>
          </p:nvPr>
        </p:nvSpPr>
        <p:spPr/>
        <p:txBody>
          <a:bodyPr/>
          <a:lstStyle/>
          <a:p>
            <a:fld id="{82D0E9FD-32E6-A34C-95DF-FB13306B3644}" type="datetime1">
              <a:rPr lang="en-US" smtClean="0"/>
              <a:t>3/22/2023</a:t>
            </a:fld>
            <a:endParaRPr lang="en-US" dirty="0"/>
          </a:p>
        </p:txBody>
      </p:sp>
      <p:sp>
        <p:nvSpPr>
          <p:cNvPr id="5" name="Footer Placeholder 4">
            <a:extLst>
              <a:ext uri="{FF2B5EF4-FFF2-40B4-BE49-F238E27FC236}">
                <a16:creationId xmlns:a16="http://schemas.microsoft.com/office/drawing/2014/main" id="{CB149F9B-A2DF-422A-A0ED-ED50EE2686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A2E4BB-BB7F-420E-BC41-1DA44CDF0965}"/>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134000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534F-4F70-44FB-89C6-446CB151E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4B9C2-917E-4371-B436-349482D45364}"/>
              </a:ext>
            </a:extLst>
          </p:cNvPr>
          <p:cNvSpPr>
            <a:spLocks noGrp="1"/>
          </p:cNvSpPr>
          <p:nvPr>
            <p:ph sz="half" idx="1"/>
          </p:nvPr>
        </p:nvSpPr>
        <p:spPr>
          <a:xfrm>
            <a:off x="1298446" y="1825625"/>
            <a:ext cx="47213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876B44-B0C6-4212-A6AA-F3842DACFDE6}"/>
              </a:ext>
            </a:extLst>
          </p:cNvPr>
          <p:cNvSpPr>
            <a:spLocks noGrp="1"/>
          </p:cNvSpPr>
          <p:nvPr>
            <p:ph sz="half" idx="2"/>
          </p:nvPr>
        </p:nvSpPr>
        <p:spPr>
          <a:xfrm>
            <a:off x="6172200" y="1825625"/>
            <a:ext cx="47213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572858-5C1B-45D2-BC9D-660D9DEA2053}"/>
              </a:ext>
            </a:extLst>
          </p:cNvPr>
          <p:cNvSpPr>
            <a:spLocks noGrp="1"/>
          </p:cNvSpPr>
          <p:nvPr>
            <p:ph type="dt" sz="half" idx="10"/>
          </p:nvPr>
        </p:nvSpPr>
        <p:spPr/>
        <p:txBody>
          <a:bodyPr/>
          <a:lstStyle/>
          <a:p>
            <a:fld id="{F435B937-4B8E-AA4C-93FC-301D1FBFA5EE}" type="datetime1">
              <a:rPr lang="en-US" smtClean="0"/>
              <a:t>3/22/2023</a:t>
            </a:fld>
            <a:endParaRPr lang="en-US" dirty="0"/>
          </a:p>
        </p:txBody>
      </p:sp>
      <p:sp>
        <p:nvSpPr>
          <p:cNvPr id="6" name="Footer Placeholder 5">
            <a:extLst>
              <a:ext uri="{FF2B5EF4-FFF2-40B4-BE49-F238E27FC236}">
                <a16:creationId xmlns:a16="http://schemas.microsoft.com/office/drawing/2014/main" id="{FE2CBFAA-FA80-4126-919B-F64E4C0F50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B6ECC6-0F20-41CA-ACE6-DF80C3E117F4}"/>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128111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7991-BB42-49D9-80DD-9091E49F8E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D753DB-9AD2-4D6D-BF1C-EFC532FFF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791AE7-FC8D-4790-A1A2-09B7FE1FC3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0EB90F-7BEC-47CF-9E63-AD6D1B26F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42B7B9-99C1-421C-ACF2-269A844299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BEDC8F-CC1F-4908-86AD-F2C7BDBDDF3F}"/>
              </a:ext>
            </a:extLst>
          </p:cNvPr>
          <p:cNvSpPr>
            <a:spLocks noGrp="1"/>
          </p:cNvSpPr>
          <p:nvPr>
            <p:ph type="dt" sz="half" idx="10"/>
          </p:nvPr>
        </p:nvSpPr>
        <p:spPr/>
        <p:txBody>
          <a:bodyPr/>
          <a:lstStyle/>
          <a:p>
            <a:fld id="{E870C69E-8632-1444-9B74-9105752D3A1E}" type="datetime1">
              <a:rPr lang="en-US" smtClean="0"/>
              <a:t>3/22/2023</a:t>
            </a:fld>
            <a:endParaRPr lang="en-US" dirty="0"/>
          </a:p>
        </p:txBody>
      </p:sp>
      <p:sp>
        <p:nvSpPr>
          <p:cNvPr id="8" name="Footer Placeholder 7">
            <a:extLst>
              <a:ext uri="{FF2B5EF4-FFF2-40B4-BE49-F238E27FC236}">
                <a16:creationId xmlns:a16="http://schemas.microsoft.com/office/drawing/2014/main" id="{539CD8E5-322F-459E-B17B-1ECEE47900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D287A67-E4E7-4BEF-B441-CF26E6B9BC1D}"/>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287710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F308-92E4-4223-9D49-563436CF82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D6D00-23EC-4422-869A-E5A12BEB7AB2}"/>
              </a:ext>
            </a:extLst>
          </p:cNvPr>
          <p:cNvSpPr>
            <a:spLocks noGrp="1"/>
          </p:cNvSpPr>
          <p:nvPr>
            <p:ph type="dt" sz="half" idx="10"/>
          </p:nvPr>
        </p:nvSpPr>
        <p:spPr/>
        <p:txBody>
          <a:bodyPr/>
          <a:lstStyle/>
          <a:p>
            <a:fld id="{D5851824-29D1-4D4C-8C78-4701427BCF3D}" type="datetime1">
              <a:rPr lang="en-US" smtClean="0"/>
              <a:t>3/22/2023</a:t>
            </a:fld>
            <a:endParaRPr lang="en-US" dirty="0"/>
          </a:p>
        </p:txBody>
      </p:sp>
      <p:sp>
        <p:nvSpPr>
          <p:cNvPr id="4" name="Footer Placeholder 3">
            <a:extLst>
              <a:ext uri="{FF2B5EF4-FFF2-40B4-BE49-F238E27FC236}">
                <a16:creationId xmlns:a16="http://schemas.microsoft.com/office/drawing/2014/main" id="{664D4DDD-AA5A-426D-87F5-09B61F74F2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236B11-77B9-4355-AE4A-07109B075744}"/>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1513837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246E00-EE0C-4D73-B041-0D2EB4E9008E}"/>
              </a:ext>
            </a:extLst>
          </p:cNvPr>
          <p:cNvSpPr>
            <a:spLocks noGrp="1"/>
          </p:cNvSpPr>
          <p:nvPr>
            <p:ph type="dt" sz="half" idx="10"/>
          </p:nvPr>
        </p:nvSpPr>
        <p:spPr/>
        <p:txBody>
          <a:bodyPr/>
          <a:lstStyle/>
          <a:p>
            <a:fld id="{DD2BE96C-C8F6-A247-8B26-EA2426E83499}" type="datetime1">
              <a:rPr lang="en-US" smtClean="0"/>
              <a:t>3/22/2023</a:t>
            </a:fld>
            <a:endParaRPr lang="en-US" dirty="0"/>
          </a:p>
        </p:txBody>
      </p:sp>
      <p:sp>
        <p:nvSpPr>
          <p:cNvPr id="3" name="Footer Placeholder 2">
            <a:extLst>
              <a:ext uri="{FF2B5EF4-FFF2-40B4-BE49-F238E27FC236}">
                <a16:creationId xmlns:a16="http://schemas.microsoft.com/office/drawing/2014/main" id="{B44AB318-8BB0-4286-9757-E22E8233CA5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8C0704-92A7-492F-81A5-E033D66C1201}"/>
              </a:ext>
            </a:extLst>
          </p:cNvPr>
          <p:cNvSpPr>
            <a:spLocks noGrp="1"/>
          </p:cNvSpPr>
          <p:nvPr>
            <p:ph type="sldNum" sz="quarter" idx="12"/>
          </p:nvPr>
        </p:nvSpPr>
        <p:spPr>
          <a:xfrm>
            <a:off x="9448800" y="6492875"/>
            <a:ext cx="2743200" cy="365125"/>
          </a:xfrm>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2680701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DAD5-7A87-48E8-934B-293833D04E29}"/>
              </a:ext>
            </a:extLst>
          </p:cNvPr>
          <p:cNvSpPr>
            <a:spLocks noGrp="1"/>
          </p:cNvSpPr>
          <p:nvPr>
            <p:ph type="title"/>
          </p:nvPr>
        </p:nvSpPr>
        <p:spPr>
          <a:xfrm>
            <a:off x="1392943"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3724C6-A4A4-4493-A4F9-07B84BDBCE1F}"/>
              </a:ext>
            </a:extLst>
          </p:cNvPr>
          <p:cNvSpPr>
            <a:spLocks noGrp="1"/>
          </p:cNvSpPr>
          <p:nvPr>
            <p:ph idx="1"/>
          </p:nvPr>
        </p:nvSpPr>
        <p:spPr>
          <a:xfrm>
            <a:off x="5655732" y="987425"/>
            <a:ext cx="569965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85CBCEC-D2BD-431A-BD40-0B4BDAED3508}"/>
              </a:ext>
            </a:extLst>
          </p:cNvPr>
          <p:cNvSpPr>
            <a:spLocks noGrp="1"/>
          </p:cNvSpPr>
          <p:nvPr>
            <p:ph type="body" sz="half" idx="2"/>
          </p:nvPr>
        </p:nvSpPr>
        <p:spPr>
          <a:xfrm>
            <a:off x="139294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ECD912-15AD-4A03-B238-67ACB74FF0A2}"/>
              </a:ext>
            </a:extLst>
          </p:cNvPr>
          <p:cNvSpPr>
            <a:spLocks noGrp="1"/>
          </p:cNvSpPr>
          <p:nvPr>
            <p:ph type="dt" sz="half" idx="10"/>
          </p:nvPr>
        </p:nvSpPr>
        <p:spPr/>
        <p:txBody>
          <a:bodyPr/>
          <a:lstStyle/>
          <a:p>
            <a:fld id="{D0481B03-C285-A546-AEFC-223A5C1BC96A}" type="datetime1">
              <a:rPr lang="en-US" smtClean="0"/>
              <a:t>3/22/2023</a:t>
            </a:fld>
            <a:endParaRPr lang="en-US" dirty="0"/>
          </a:p>
        </p:txBody>
      </p:sp>
      <p:sp>
        <p:nvSpPr>
          <p:cNvPr id="6" name="Footer Placeholder 5">
            <a:extLst>
              <a:ext uri="{FF2B5EF4-FFF2-40B4-BE49-F238E27FC236}">
                <a16:creationId xmlns:a16="http://schemas.microsoft.com/office/drawing/2014/main" id="{14885F12-8494-41A9-A10B-FE7A81200D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F2437A-8E1F-4B0A-8285-8DD060A35669}"/>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165647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1"/>
            <a:ext cx="10972800" cy="685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fld id="{97D78EBD-7502-4D46-BDF3-35E2F76D83EE}"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956EA1-8741-4D7E-B947-8724012F96D2}" type="slidenum">
              <a:rPr lang="en-US" smtClean="0"/>
              <a:t>‹#›</a:t>
            </a:fld>
            <a:endParaRPr lang="en-US" dirty="0"/>
          </a:p>
        </p:txBody>
      </p:sp>
      <p:cxnSp>
        <p:nvCxnSpPr>
          <p:cNvPr id="7" name="Straight Connector 6"/>
          <p:cNvCxnSpPr/>
          <p:nvPr userDrawn="1"/>
        </p:nvCxnSpPr>
        <p:spPr>
          <a:xfrm>
            <a:off x="0" y="8382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923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96718-2719-483B-90E5-D37F2E01360F}"/>
              </a:ext>
            </a:extLst>
          </p:cNvPr>
          <p:cNvSpPr>
            <a:spLocks noGrp="1"/>
          </p:cNvSpPr>
          <p:nvPr>
            <p:ph type="title"/>
          </p:nvPr>
        </p:nvSpPr>
        <p:spPr>
          <a:xfrm>
            <a:off x="128728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3C3237-DEA6-4B3F-B6D7-0D44BA1BA823}"/>
              </a:ext>
            </a:extLst>
          </p:cNvPr>
          <p:cNvSpPr>
            <a:spLocks noGrp="1"/>
          </p:cNvSpPr>
          <p:nvPr>
            <p:ph type="pic" idx="1"/>
          </p:nvPr>
        </p:nvSpPr>
        <p:spPr>
          <a:xfrm>
            <a:off x="5667022" y="987425"/>
            <a:ext cx="568836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4249D4B-825D-4E90-BC8C-82D9E3B1672C}"/>
              </a:ext>
            </a:extLst>
          </p:cNvPr>
          <p:cNvSpPr>
            <a:spLocks noGrp="1"/>
          </p:cNvSpPr>
          <p:nvPr>
            <p:ph type="body" sz="half" idx="2"/>
          </p:nvPr>
        </p:nvSpPr>
        <p:spPr>
          <a:xfrm>
            <a:off x="128728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0DBE8D-AA82-435B-BCF7-535BBAB2EDBC}"/>
              </a:ext>
            </a:extLst>
          </p:cNvPr>
          <p:cNvSpPr>
            <a:spLocks noGrp="1"/>
          </p:cNvSpPr>
          <p:nvPr>
            <p:ph type="dt" sz="half" idx="10"/>
          </p:nvPr>
        </p:nvSpPr>
        <p:spPr/>
        <p:txBody>
          <a:bodyPr/>
          <a:lstStyle/>
          <a:p>
            <a:fld id="{D13BBA47-7CC6-284C-8363-FDCB3B1D734F}" type="datetime1">
              <a:rPr lang="en-US" smtClean="0"/>
              <a:t>3/22/2023</a:t>
            </a:fld>
            <a:endParaRPr lang="en-US" dirty="0"/>
          </a:p>
        </p:txBody>
      </p:sp>
      <p:sp>
        <p:nvSpPr>
          <p:cNvPr id="6" name="Footer Placeholder 5">
            <a:extLst>
              <a:ext uri="{FF2B5EF4-FFF2-40B4-BE49-F238E27FC236}">
                <a16:creationId xmlns:a16="http://schemas.microsoft.com/office/drawing/2014/main" id="{1CD99E55-EE6F-49EA-9AF4-6F35507A0F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BCC636-85E9-42A2-9CF4-E8AF6343E82E}"/>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141540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A658-1ACE-47C0-B665-B0331845B006}"/>
              </a:ext>
            </a:extLst>
          </p:cNvPr>
          <p:cNvSpPr>
            <a:spLocks noGrp="1"/>
          </p:cNvSpPr>
          <p:nvPr>
            <p:ph type="title"/>
          </p:nvPr>
        </p:nvSpPr>
        <p:spPr>
          <a:xfrm>
            <a:off x="1379390" y="365125"/>
            <a:ext cx="9459157"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C1E5E1-2BA4-4C7F-8014-AB45B3FFF8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2C84E-C79E-4F61-A8A9-A79623EA28AF}"/>
              </a:ext>
            </a:extLst>
          </p:cNvPr>
          <p:cNvSpPr>
            <a:spLocks noGrp="1"/>
          </p:cNvSpPr>
          <p:nvPr>
            <p:ph type="dt" sz="half" idx="10"/>
          </p:nvPr>
        </p:nvSpPr>
        <p:spPr/>
        <p:txBody>
          <a:bodyPr/>
          <a:lstStyle/>
          <a:p>
            <a:fld id="{704E532C-1977-BC4A-9AAA-0247FC91CAE7}" type="datetime1">
              <a:rPr lang="en-US" smtClean="0"/>
              <a:t>3/22/2023</a:t>
            </a:fld>
            <a:endParaRPr lang="en-US" dirty="0"/>
          </a:p>
        </p:txBody>
      </p:sp>
      <p:sp>
        <p:nvSpPr>
          <p:cNvPr id="5" name="Footer Placeholder 4">
            <a:extLst>
              <a:ext uri="{FF2B5EF4-FFF2-40B4-BE49-F238E27FC236}">
                <a16:creationId xmlns:a16="http://schemas.microsoft.com/office/drawing/2014/main" id="{7E14D0AC-056F-4CE1-A468-E162D10775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7A4C8E-F954-4F54-A900-94083789C56E}"/>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2833589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3233B-E6A8-48BB-BA94-FC2497D35FC7}"/>
              </a:ext>
            </a:extLst>
          </p:cNvPr>
          <p:cNvSpPr>
            <a:spLocks noGrp="1"/>
          </p:cNvSpPr>
          <p:nvPr>
            <p:ph type="title" orient="vert"/>
          </p:nvPr>
        </p:nvSpPr>
        <p:spPr>
          <a:xfrm>
            <a:off x="8724900" y="365125"/>
            <a:ext cx="2101144"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B13540-ECC6-4FC1-94AB-8283986CD91A}"/>
              </a:ext>
            </a:extLst>
          </p:cNvPr>
          <p:cNvSpPr>
            <a:spLocks noGrp="1"/>
          </p:cNvSpPr>
          <p:nvPr>
            <p:ph type="body" orient="vert" idx="1"/>
          </p:nvPr>
        </p:nvSpPr>
        <p:spPr>
          <a:xfrm>
            <a:off x="1365956" y="365125"/>
            <a:ext cx="720654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4E752-CD1B-41DC-B510-50CA065A0039}"/>
              </a:ext>
            </a:extLst>
          </p:cNvPr>
          <p:cNvSpPr>
            <a:spLocks noGrp="1"/>
          </p:cNvSpPr>
          <p:nvPr>
            <p:ph type="dt" sz="half" idx="10"/>
          </p:nvPr>
        </p:nvSpPr>
        <p:spPr/>
        <p:txBody>
          <a:bodyPr/>
          <a:lstStyle/>
          <a:p>
            <a:fld id="{99B24C71-E911-0C4A-A9E5-CF4CE40C4F8C}" type="datetime1">
              <a:rPr lang="en-US" smtClean="0"/>
              <a:t>3/22/2023</a:t>
            </a:fld>
            <a:endParaRPr lang="en-US" dirty="0"/>
          </a:p>
        </p:txBody>
      </p:sp>
      <p:sp>
        <p:nvSpPr>
          <p:cNvPr id="5" name="Footer Placeholder 4">
            <a:extLst>
              <a:ext uri="{FF2B5EF4-FFF2-40B4-BE49-F238E27FC236}">
                <a16:creationId xmlns:a16="http://schemas.microsoft.com/office/drawing/2014/main" id="{D466D850-9209-4013-B1A3-A0D3D94E16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751D21-F60D-4917-8EF7-875CAEECB846}"/>
              </a:ext>
            </a:extLst>
          </p:cNvPr>
          <p:cNvSpPr>
            <a:spLocks noGrp="1"/>
          </p:cNvSpPr>
          <p:nvPr>
            <p:ph type="sldNum" sz="quarter" idx="12"/>
          </p:nvPr>
        </p:nvSpPr>
        <p:spPr/>
        <p:txBody>
          <a:bodyPr/>
          <a:lstStyle/>
          <a:p>
            <a:fld id="{0C01040D-2FE6-4C8D-BF21-B5EF12AB3540}" type="slidenum">
              <a:rPr lang="en-US" smtClean="0"/>
              <a:t>‹#›</a:t>
            </a:fld>
            <a:endParaRPr lang="en-US" dirty="0"/>
          </a:p>
        </p:txBody>
      </p:sp>
    </p:spTree>
    <p:extLst>
      <p:ext uri="{BB962C8B-B14F-4D97-AF65-F5344CB8AC3E}">
        <p14:creationId xmlns:p14="http://schemas.microsoft.com/office/powerpoint/2010/main" val="686871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8221" y="609600"/>
            <a:ext cx="4465015"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763237" y="609600"/>
            <a:ext cx="5130541"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8221" y="2632852"/>
            <a:ext cx="4465016"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51AAE3-363E-E645-9C4A-383180DCB402}" type="datetime1">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9448800" y="6492875"/>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22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CB5C587-8C82-464B-A595-B9AB41C76083}"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956EA1-8741-4D7E-B947-8724012F96D2}" type="slidenum">
              <a:rPr lang="en-US" smtClean="0"/>
              <a:t>‹#›</a:t>
            </a:fld>
            <a:endParaRPr lang="en-US" dirty="0"/>
          </a:p>
        </p:txBody>
      </p:sp>
    </p:spTree>
    <p:extLst>
      <p:ext uri="{BB962C8B-B14F-4D97-AF65-F5344CB8AC3E}">
        <p14:creationId xmlns:p14="http://schemas.microsoft.com/office/powerpoint/2010/main" val="291472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C24D1F-8C5C-2B44-8D5D-1015D6C77965}" type="datetime1">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956EA1-8741-4D7E-B947-8724012F96D2}" type="slidenum">
              <a:rPr lang="en-US" smtClean="0"/>
              <a:t>‹#›</a:t>
            </a:fld>
            <a:endParaRPr lang="en-US" dirty="0"/>
          </a:p>
        </p:txBody>
      </p:sp>
      <p:cxnSp>
        <p:nvCxnSpPr>
          <p:cNvPr id="9" name="Straight Connector 8"/>
          <p:cNvCxnSpPr/>
          <p:nvPr userDrawn="1"/>
        </p:nvCxnSpPr>
        <p:spPr>
          <a:xfrm>
            <a:off x="0" y="12192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30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DBE60A-ECC2-7446-8CC7-4295336C2AFE}" type="datetime1">
              <a:rPr lang="en-US" smtClean="0"/>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956EA1-8741-4D7E-B947-8724012F96D2}" type="slidenum">
              <a:rPr lang="en-US" smtClean="0"/>
              <a:t>‹#›</a:t>
            </a:fld>
            <a:endParaRPr lang="en-US" dirty="0"/>
          </a:p>
        </p:txBody>
      </p:sp>
      <p:cxnSp>
        <p:nvCxnSpPr>
          <p:cNvPr id="11" name="Straight Connector 10"/>
          <p:cNvCxnSpPr/>
          <p:nvPr userDrawn="1"/>
        </p:nvCxnSpPr>
        <p:spPr>
          <a:xfrm>
            <a:off x="0" y="12192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46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1"/>
            <a:ext cx="10972800" cy="685800"/>
          </a:xfrm>
        </p:spPr>
        <p:txBody>
          <a:body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fld id="{57F501E7-F439-BA4B-804B-DF749DC02C27}" type="datetime1">
              <a:rPr lang="en-US" smtClean="0"/>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956EA1-8741-4D7E-B947-8724012F96D2}" type="slidenum">
              <a:rPr lang="en-US" smtClean="0"/>
              <a:t>‹#›</a:t>
            </a:fld>
            <a:endParaRPr lang="en-US" dirty="0"/>
          </a:p>
        </p:txBody>
      </p:sp>
      <p:cxnSp>
        <p:nvCxnSpPr>
          <p:cNvPr id="7" name="Straight Connector 6"/>
          <p:cNvCxnSpPr/>
          <p:nvPr userDrawn="1"/>
        </p:nvCxnSpPr>
        <p:spPr>
          <a:xfrm>
            <a:off x="0" y="8382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62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424233A-E27D-A643-8BFB-E0AAF202D541}" type="datetime1">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956EA1-8741-4D7E-B947-8724012F96D2}" type="slidenum">
              <a:rPr lang="en-US" smtClean="0"/>
              <a:t>‹#›</a:t>
            </a:fld>
            <a:endParaRPr lang="en-US" dirty="0"/>
          </a:p>
        </p:txBody>
      </p:sp>
    </p:spTree>
    <p:extLst>
      <p:ext uri="{BB962C8B-B14F-4D97-AF65-F5344CB8AC3E}">
        <p14:creationId xmlns:p14="http://schemas.microsoft.com/office/powerpoint/2010/main" val="388896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6"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5125AFB-43B4-FD47-8583-2D0C5BE4749F}" type="datetime1">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956EA1-8741-4D7E-B947-8724012F96D2}" type="slidenum">
              <a:rPr lang="en-US" smtClean="0"/>
              <a:t>‹#›</a:t>
            </a:fld>
            <a:endParaRPr lang="en-US" dirty="0"/>
          </a:p>
        </p:txBody>
      </p:sp>
    </p:spTree>
    <p:extLst>
      <p:ext uri="{BB962C8B-B14F-4D97-AF65-F5344CB8AC3E}">
        <p14:creationId xmlns:p14="http://schemas.microsoft.com/office/powerpoint/2010/main" val="409610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40564CF-B994-324D-AFA0-96226C038C0A}" type="datetime1">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956EA1-8741-4D7E-B947-8724012F96D2}" type="slidenum">
              <a:rPr lang="en-US" smtClean="0"/>
              <a:t>‹#›</a:t>
            </a:fld>
            <a:endParaRPr lang="en-US" dirty="0"/>
          </a:p>
        </p:txBody>
      </p:sp>
    </p:spTree>
    <p:extLst>
      <p:ext uri="{BB962C8B-B14F-4D97-AF65-F5344CB8AC3E}">
        <p14:creationId xmlns:p14="http://schemas.microsoft.com/office/powerpoint/2010/main" val="24773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2"/>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solidFill>
              </a:defRPr>
            </a:lvl1pPr>
          </a:lstStyle>
          <a:p>
            <a:fld id="{6F0DF20D-F383-D841-AF91-1E7CBE67488F}" type="datetime1">
              <a:rPr lang="en-US" smtClean="0"/>
              <a:t>3/22/2023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solidFill>
              </a:defRPr>
            </a:lvl1pPr>
          </a:lstStyle>
          <a:p>
            <a:fld id="{80956EA1-8741-4D7E-B947-8724012F96D2}" type="slidenum">
              <a:rPr lang="en-US" smtClean="0"/>
              <a:pPr/>
              <a:t>‹#›</a:t>
            </a:fld>
            <a:endParaRPr lang="en-US" dirty="0"/>
          </a:p>
        </p:txBody>
      </p:sp>
      <p:cxnSp>
        <p:nvCxnSpPr>
          <p:cNvPr id="11" name="Straight Connector 10"/>
          <p:cNvCxnSpPr/>
          <p:nvPr userDrawn="1"/>
        </p:nvCxnSpPr>
        <p:spPr>
          <a:xfrm>
            <a:off x="0" y="63246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164761D-11A5-18D1-8E9D-BD1A51C5899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99"/>
            <a:ext cx="2257425" cy="714851"/>
          </a:xfrm>
          <a:prstGeom prst="rect">
            <a:avLst/>
          </a:prstGeom>
          <a:noFill/>
        </p:spPr>
      </p:pic>
      <p:pic>
        <p:nvPicPr>
          <p:cNvPr id="9" name="Picture 8">
            <a:extLst>
              <a:ext uri="{FF2B5EF4-FFF2-40B4-BE49-F238E27FC236}">
                <a16:creationId xmlns:a16="http://schemas.microsoft.com/office/drawing/2014/main" id="{833D5596-294D-AA1B-39A5-2AA98A6E370D}"/>
              </a:ext>
            </a:extLst>
          </p:cNvPr>
          <p:cNvPicPr>
            <a:picLocks noChangeAspect="1"/>
          </p:cNvPicPr>
          <p:nvPr userDrawn="1"/>
        </p:nvPicPr>
        <p:blipFill>
          <a:blip r:embed="rId14">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10907822" y="0"/>
            <a:ext cx="1281368" cy="1240034"/>
          </a:xfrm>
          <a:prstGeom prst="rect">
            <a:avLst/>
          </a:prstGeom>
          <a:noFill/>
        </p:spPr>
      </p:pic>
    </p:spTree>
    <p:extLst>
      <p:ext uri="{BB962C8B-B14F-4D97-AF65-F5344CB8AC3E}">
        <p14:creationId xmlns:p14="http://schemas.microsoft.com/office/powerpoint/2010/main" val="406389928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hdr="0" ftr="0" dt="0"/>
  <p:txStyles>
    <p:titleStyle>
      <a:lvl1pPr algn="ctr" defTabSz="685800" rtl="0" eaLnBrk="1" latinLnBrk="0" hangingPunct="1">
        <a:spcBef>
          <a:spcPct val="0"/>
        </a:spcBef>
        <a:buNone/>
        <a:defRPr sz="30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DCE5D-06F8-4563-A9DA-BF300266DF58}"/>
              </a:ext>
            </a:extLst>
          </p:cNvPr>
          <p:cNvSpPr>
            <a:spLocks noGrp="1"/>
          </p:cNvSpPr>
          <p:nvPr>
            <p:ph type="title"/>
          </p:nvPr>
        </p:nvSpPr>
        <p:spPr>
          <a:xfrm>
            <a:off x="1298446" y="365125"/>
            <a:ext cx="954010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56E7124-8527-43AB-96F9-C23818FC2865}"/>
              </a:ext>
            </a:extLst>
          </p:cNvPr>
          <p:cNvSpPr>
            <a:spLocks noGrp="1"/>
          </p:cNvSpPr>
          <p:nvPr>
            <p:ph type="body" idx="1"/>
          </p:nvPr>
        </p:nvSpPr>
        <p:spPr>
          <a:xfrm>
            <a:off x="1379390" y="1825625"/>
            <a:ext cx="9974410" cy="412553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ABC7F-2EB3-4EAA-9622-D79EC529C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BC1F6-E825-8A49-9CC8-FBF85DAE311E}" type="datetime1">
              <a:rPr lang="en-US" smtClean="0"/>
              <a:t>3/22/2023</a:t>
            </a:fld>
            <a:endParaRPr lang="en-US" dirty="0"/>
          </a:p>
        </p:txBody>
      </p:sp>
      <p:sp>
        <p:nvSpPr>
          <p:cNvPr id="5" name="Footer Placeholder 4">
            <a:extLst>
              <a:ext uri="{FF2B5EF4-FFF2-40B4-BE49-F238E27FC236}">
                <a16:creationId xmlns:a16="http://schemas.microsoft.com/office/drawing/2014/main" id="{73FE133D-B39C-4352-8CA5-5427F96D7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E817BF5-7B39-44BA-814A-388149107046}"/>
              </a:ext>
            </a:extLst>
          </p:cNvPr>
          <p:cNvSpPr>
            <a:spLocks noGrp="1"/>
          </p:cNvSpPr>
          <p:nvPr>
            <p:ph type="sldNum" sz="quarter" idx="4"/>
          </p:nvPr>
        </p:nvSpPr>
        <p:spPr>
          <a:xfrm>
            <a:off x="944599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040D-2FE6-4C8D-BF21-B5EF12AB3540}" type="slidenum">
              <a:rPr lang="en-US" smtClean="0"/>
              <a:t>‹#›</a:t>
            </a:fld>
            <a:endParaRPr lang="en-US" dirty="0"/>
          </a:p>
        </p:txBody>
      </p:sp>
      <p:pic>
        <p:nvPicPr>
          <p:cNvPr id="16" name="Picture 15">
            <a:extLst>
              <a:ext uri="{FF2B5EF4-FFF2-40B4-BE49-F238E27FC236}">
                <a16:creationId xmlns:a16="http://schemas.microsoft.com/office/drawing/2014/main" id="{BFEF541C-1875-171A-E995-8208F90CA5B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7699"/>
            <a:ext cx="2257425" cy="714851"/>
          </a:xfrm>
          <a:prstGeom prst="rect">
            <a:avLst/>
          </a:prstGeom>
          <a:noFill/>
        </p:spPr>
      </p:pic>
      <p:pic>
        <p:nvPicPr>
          <p:cNvPr id="18" name="Picture 17">
            <a:extLst>
              <a:ext uri="{FF2B5EF4-FFF2-40B4-BE49-F238E27FC236}">
                <a16:creationId xmlns:a16="http://schemas.microsoft.com/office/drawing/2014/main" id="{EC455188-E84F-FCC6-E098-EC63B63B8F5C}"/>
              </a:ext>
            </a:extLst>
          </p:cNvPr>
          <p:cNvPicPr>
            <a:picLocks noChangeAspect="1"/>
          </p:cNvPicPr>
          <p:nvPr userDrawn="1"/>
        </p:nvPicPr>
        <p:blipFill>
          <a:blip r:embed="rId15">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10907822" y="0"/>
            <a:ext cx="1281368" cy="1240034"/>
          </a:xfrm>
          <a:prstGeom prst="rect">
            <a:avLst/>
          </a:prstGeom>
          <a:noFill/>
        </p:spPr>
      </p:pic>
    </p:spTree>
    <p:extLst>
      <p:ext uri="{BB962C8B-B14F-4D97-AF65-F5344CB8AC3E}">
        <p14:creationId xmlns:p14="http://schemas.microsoft.com/office/powerpoint/2010/main" val="418677325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hyperlink" Target="https://www.chess.cornell.edu/2022-prem-xas-workshop-held-san-juan-puerto-rico"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A8F-A3CB-4B01-A170-01A2216100BB}"/>
              </a:ext>
            </a:extLst>
          </p:cNvPr>
          <p:cNvSpPr>
            <a:spLocks noGrp="1"/>
          </p:cNvSpPr>
          <p:nvPr>
            <p:ph type="title"/>
          </p:nvPr>
        </p:nvSpPr>
        <p:spPr>
          <a:xfrm>
            <a:off x="125774" y="711752"/>
            <a:ext cx="6106755" cy="1987475"/>
          </a:xfrm>
        </p:spPr>
        <p:txBody>
          <a:bodyPr vert="horz" lIns="91440" tIns="45720" rIns="91440" bIns="45720" rtlCol="0" anchor="b">
            <a:normAutofit fontScale="90000"/>
          </a:bodyPr>
          <a:lstStyle/>
          <a:p>
            <a:r>
              <a:rPr lang="en-US" sz="4900" kern="1200" dirty="0">
                <a:solidFill>
                  <a:srgbClr val="0432FF"/>
                </a:solidFill>
                <a:latin typeface="+mj-lt"/>
                <a:ea typeface="+mj-ea"/>
                <a:cs typeface="+mj-cs"/>
              </a:rPr>
              <a:t>Hands-on XAS Data Analysis Workshop</a:t>
            </a:r>
            <a:br>
              <a:rPr lang="en-US" sz="4900" kern="1200" dirty="0">
                <a:solidFill>
                  <a:srgbClr val="0432FF"/>
                </a:solidFill>
                <a:latin typeface="+mj-lt"/>
                <a:ea typeface="+mj-ea"/>
                <a:cs typeface="+mj-cs"/>
              </a:rPr>
            </a:br>
            <a:r>
              <a:rPr lang="en-US" sz="4900" kern="1200" dirty="0">
                <a:solidFill>
                  <a:srgbClr val="0432FF"/>
                </a:solidFill>
                <a:latin typeface="+mj-lt"/>
                <a:ea typeface="+mj-ea"/>
                <a:cs typeface="+mj-cs"/>
              </a:rPr>
              <a:t>March 31- April 1, 2022</a:t>
            </a:r>
            <a:endParaRPr lang="en-US" sz="3800" kern="1200" dirty="0">
              <a:latin typeface="+mj-lt"/>
              <a:ea typeface="+mj-ea"/>
              <a:cs typeface="+mj-cs"/>
            </a:endParaRPr>
          </a:p>
        </p:txBody>
      </p:sp>
      <p:pic>
        <p:nvPicPr>
          <p:cNvPr id="3" name="Picture 2" descr="Pictures of PREM participants at the workshop.">
            <a:extLst>
              <a:ext uri="{FF2B5EF4-FFF2-40B4-BE49-F238E27FC236}">
                <a16:creationId xmlns:a16="http://schemas.microsoft.com/office/drawing/2014/main" id="{D0E54854-EAD3-4C56-8A42-3E7052462C4F}"/>
              </a:ext>
            </a:extLst>
          </p:cNvPr>
          <p:cNvPicPr>
            <a:picLocks noChangeAspect="1"/>
          </p:cNvPicPr>
          <p:nvPr/>
        </p:nvPicPr>
        <p:blipFill rotWithShape="1">
          <a:blip r:embed="rId2"/>
          <a:srcRect r="267" b="-1"/>
          <a:stretch/>
        </p:blipFill>
        <p:spPr>
          <a:xfrm rot="196295">
            <a:off x="6026230" y="994062"/>
            <a:ext cx="5194697" cy="2565223"/>
          </a:xfrm>
          <a:prstGeom prst="rect">
            <a:avLst/>
          </a:prstGeom>
        </p:spPr>
      </p:pic>
      <p:pic>
        <p:nvPicPr>
          <p:cNvPr id="9" name="Picture 8" descr="Pictures of PREM participants at the workshop.">
            <a:extLst>
              <a:ext uri="{FF2B5EF4-FFF2-40B4-BE49-F238E27FC236}">
                <a16:creationId xmlns:a16="http://schemas.microsoft.com/office/drawing/2014/main" id="{897F59BE-F7F9-4170-B5F5-E1587A11408D}"/>
              </a:ext>
            </a:extLst>
          </p:cNvPr>
          <p:cNvPicPr>
            <a:picLocks noChangeAspect="1"/>
          </p:cNvPicPr>
          <p:nvPr/>
        </p:nvPicPr>
        <p:blipFill rotWithShape="1">
          <a:blip r:embed="rId3"/>
          <a:srcRect r="5" b="19064"/>
          <a:stretch/>
        </p:blipFill>
        <p:spPr>
          <a:xfrm>
            <a:off x="6095999" y="3571845"/>
            <a:ext cx="2725251" cy="2855424"/>
          </a:xfrm>
          <a:prstGeom prst="rect">
            <a:avLst/>
          </a:prstGeom>
        </p:spPr>
      </p:pic>
      <p:pic>
        <p:nvPicPr>
          <p:cNvPr id="11" name="Picture 10" descr="Pictures of PREM participants at the workshop.">
            <a:extLst>
              <a:ext uri="{FF2B5EF4-FFF2-40B4-BE49-F238E27FC236}">
                <a16:creationId xmlns:a16="http://schemas.microsoft.com/office/drawing/2014/main" id="{4BFF0174-DEAB-4EDC-812F-6094DF150408}"/>
              </a:ext>
            </a:extLst>
          </p:cNvPr>
          <p:cNvPicPr>
            <a:picLocks noChangeAspect="1"/>
          </p:cNvPicPr>
          <p:nvPr/>
        </p:nvPicPr>
        <p:blipFill rotWithShape="1">
          <a:blip r:embed="rId4"/>
          <a:srcRect l="22517" r="12824" b="4"/>
          <a:stretch/>
        </p:blipFill>
        <p:spPr>
          <a:xfrm>
            <a:off x="8966012" y="3602272"/>
            <a:ext cx="2725252" cy="2855424"/>
          </a:xfrm>
          <a:prstGeom prst="rect">
            <a:avLst/>
          </a:prstGeom>
        </p:spPr>
      </p:pic>
      <p:sp>
        <p:nvSpPr>
          <p:cNvPr id="4" name="Slide Number Placeholder 3">
            <a:extLst>
              <a:ext uri="{FF2B5EF4-FFF2-40B4-BE49-F238E27FC236}">
                <a16:creationId xmlns:a16="http://schemas.microsoft.com/office/drawing/2014/main" id="{5B2CCBF9-B530-91BE-AE27-646853CA3B60}"/>
              </a:ext>
            </a:extLst>
          </p:cNvPr>
          <p:cNvSpPr>
            <a:spLocks noGrp="1"/>
          </p:cNvSpPr>
          <p:nvPr>
            <p:ph type="sldNum" sz="quarter" idx="12"/>
          </p:nvPr>
        </p:nvSpPr>
        <p:spPr/>
        <p:txBody>
          <a:bodyPr/>
          <a:lstStyle/>
          <a:p>
            <a:fld id="{0C01040D-2FE6-4C8D-BF21-B5EF12AB3540}" type="slidenum">
              <a:rPr lang="en-US" smtClean="0"/>
              <a:t>1</a:t>
            </a:fld>
            <a:endParaRPr lang="en-US" dirty="0"/>
          </a:p>
        </p:txBody>
      </p:sp>
      <p:sp>
        <p:nvSpPr>
          <p:cNvPr id="7" name="TextBox 6" descr="https://www.chess.cornell.edu/2022-prem-xas-workshop-held-san-juan-puerto-rico&#10;">
            <a:extLst>
              <a:ext uri="{FF2B5EF4-FFF2-40B4-BE49-F238E27FC236}">
                <a16:creationId xmlns:a16="http://schemas.microsoft.com/office/drawing/2014/main" id="{05458067-8CF5-A112-0260-35348433C37B}"/>
              </a:ext>
            </a:extLst>
          </p:cNvPr>
          <p:cNvSpPr txBox="1"/>
          <p:nvPr/>
        </p:nvSpPr>
        <p:spPr>
          <a:xfrm>
            <a:off x="484629" y="6488124"/>
            <a:ext cx="80456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https://www.chess.cornell.edu/2022-prem-xas-workshop-held-san-juan-puerto-rico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6194A0F-78F4-AF84-D61F-1707C10495E0}"/>
              </a:ext>
            </a:extLst>
          </p:cNvPr>
          <p:cNvSpPr txBox="1"/>
          <p:nvPr/>
        </p:nvSpPr>
        <p:spPr>
          <a:xfrm>
            <a:off x="125774" y="2699227"/>
            <a:ext cx="5489718" cy="3108543"/>
          </a:xfrm>
          <a:prstGeom prst="rect">
            <a:avLst/>
          </a:prstGeom>
          <a:noFill/>
        </p:spPr>
        <p:txBody>
          <a:bodyPr wrap="square">
            <a:spAutoFit/>
          </a:bodyPr>
          <a:lstStyle/>
          <a:p>
            <a:pPr algn="just"/>
            <a:r>
              <a:rPr lang="en-US" sz="2800" dirty="0">
                <a:latin typeface="Calibri" panose="020F0502020204030204" pitchFamily="34" charset="0"/>
                <a:cs typeface="Calibri" panose="020F0502020204030204" pitchFamily="34" charset="0"/>
              </a:rPr>
              <a:t>Twelve students participated in this workshop o</a:t>
            </a:r>
            <a:r>
              <a:rPr lang="en-US" sz="2800" kern="1200" dirty="0">
                <a:latin typeface="Calibri" panose="020F0502020204030204" pitchFamily="34" charset="0"/>
                <a:ea typeface="+mj-ea"/>
                <a:cs typeface="Calibri" panose="020F0502020204030204" pitchFamily="34" charset="0"/>
              </a:rPr>
              <a:t>ffered by CHESS Staff Scientists, Dr. Louise Debefve and Dr. Chris Pollock, at</a:t>
            </a:r>
            <a:r>
              <a:rPr lang="en-US" sz="2800" dirty="0">
                <a:latin typeface="Calibri" panose="020F0502020204030204" pitchFamily="34" charset="0"/>
                <a:cs typeface="Calibri" panose="020F0502020204030204" pitchFamily="34" charset="0"/>
              </a:rPr>
              <a:t> the </a:t>
            </a:r>
            <a:r>
              <a:rPr lang="en-US" sz="2800" kern="1200" dirty="0">
                <a:latin typeface="Calibri" panose="020F0502020204030204" pitchFamily="34" charset="0"/>
                <a:ea typeface="+mj-ea"/>
                <a:cs typeface="Calibri" panose="020F0502020204030204" pitchFamily="34" charset="0"/>
              </a:rPr>
              <a:t>Universidad Ana G. Méndez-Cupey Campus. They were able to analyze their XAS data acquired at CHESS.</a:t>
            </a:r>
            <a:endParaRPr lang="en-PR"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F20370C-7DA3-1F73-E9F6-8987DDCF0D6B}"/>
              </a:ext>
            </a:extLst>
          </p:cNvPr>
          <p:cNvSpPr txBox="1"/>
          <p:nvPr/>
        </p:nvSpPr>
        <p:spPr>
          <a:xfrm>
            <a:off x="2789381" y="171131"/>
            <a:ext cx="7712368"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Jorge L. Colon,</a:t>
            </a:r>
            <a:r>
              <a:rPr lang="en-US" b="1" i="0" dirty="0">
                <a:solidFill>
                  <a:srgbClr val="FF0000"/>
                </a:solidFill>
                <a:effectLst/>
                <a:latin typeface="Arial" panose="020B0604020202020204" pitchFamily="34" charset="0"/>
                <a:cs typeface="Arial" panose="020B0604020202020204" pitchFamily="34" charset="0"/>
              </a:rPr>
              <a:t> University of Puerto Rico-Rio Piedras, DMR 1827622</a:t>
            </a:r>
            <a:r>
              <a:rPr lang="en-US"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863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5397-A969-41C1-B169-29C279848817}"/>
              </a:ext>
            </a:extLst>
          </p:cNvPr>
          <p:cNvSpPr>
            <a:spLocks noGrp="1"/>
          </p:cNvSpPr>
          <p:nvPr>
            <p:ph type="title"/>
          </p:nvPr>
        </p:nvSpPr>
        <p:spPr>
          <a:xfrm>
            <a:off x="1280303" y="545077"/>
            <a:ext cx="9631394" cy="2023252"/>
          </a:xfrm>
        </p:spPr>
        <p:txBody>
          <a:bodyPr anchor="t">
            <a:normAutofit/>
          </a:bodyPr>
          <a:lstStyle/>
          <a:p>
            <a:r>
              <a:rPr lang="en-US" sz="4000" dirty="0">
                <a:solidFill>
                  <a:srgbClr val="0432FF"/>
                </a:solidFill>
              </a:rPr>
              <a:t>Summer Teacher Development Program 2021 Remote</a:t>
            </a:r>
          </a:p>
        </p:txBody>
      </p:sp>
      <p:sp>
        <p:nvSpPr>
          <p:cNvPr id="9" name="Text Placeholder 8">
            <a:extLst>
              <a:ext uri="{FF2B5EF4-FFF2-40B4-BE49-F238E27FC236}">
                <a16:creationId xmlns:a16="http://schemas.microsoft.com/office/drawing/2014/main" id="{13C818A0-6A54-412D-AC8A-2B9368DF642C}"/>
              </a:ext>
            </a:extLst>
          </p:cNvPr>
          <p:cNvSpPr>
            <a:spLocks noGrp="1"/>
          </p:cNvSpPr>
          <p:nvPr>
            <p:ph type="body" sz="half" idx="2"/>
          </p:nvPr>
        </p:nvSpPr>
        <p:spPr>
          <a:xfrm>
            <a:off x="407680" y="2107093"/>
            <a:ext cx="7788537" cy="1801548"/>
          </a:xfrm>
        </p:spPr>
        <p:txBody>
          <a:bodyPr>
            <a:normAutofit/>
          </a:bodyPr>
          <a:lstStyle/>
          <a:p>
            <a:pPr algn="just"/>
            <a:r>
              <a:rPr lang="en-US" sz="2400" dirty="0">
                <a:latin typeface="Calibri Light" panose="020F0302020204030204" pitchFamily="34" charset="0"/>
                <a:cs typeface="Calibri Light" panose="020F0302020204030204" pitchFamily="34" charset="0"/>
              </a:rPr>
              <a:t>Five Chemistry and Physics teachers had the opportunity to participate in the Virtual Summer Teachers Development Program.  The PREM program then visited those teachers’ classrooms during the academic year to give workshops on energy and materials science.</a:t>
            </a:r>
          </a:p>
          <a:p>
            <a:pPr algn="l"/>
            <a:endParaRPr lang="en-US" sz="2400" dirty="0">
              <a:latin typeface="Calibri Light" panose="020F0302020204030204" pitchFamily="34" charset="0"/>
              <a:cs typeface="Calibri Light" panose="020F0302020204030204" pitchFamily="34" charset="0"/>
            </a:endParaRPr>
          </a:p>
          <a:p>
            <a:pPr algn="l"/>
            <a:endParaRPr lang="en-US" sz="24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71F017D5-B2F1-9854-5CD9-C86340B10E5D}"/>
              </a:ext>
            </a:extLst>
          </p:cNvPr>
          <p:cNvSpPr>
            <a:spLocks noGrp="1"/>
          </p:cNvSpPr>
          <p:nvPr>
            <p:ph type="sldNum" sz="quarter" idx="12"/>
          </p:nvPr>
        </p:nvSpPr>
        <p:spPr/>
        <p:txBody>
          <a:bodyPr/>
          <a:lstStyle/>
          <a:p>
            <a:fld id="{6D22F896-40B5-4ADD-8801-0D06FADFA095}" type="slidenum">
              <a:rPr lang="en-US" smtClean="0"/>
              <a:t>2</a:t>
            </a:fld>
            <a:endParaRPr lang="en-US" dirty="0"/>
          </a:p>
        </p:txBody>
      </p:sp>
      <p:grpSp>
        <p:nvGrpSpPr>
          <p:cNvPr id="5" name="Group 4" descr="Pictures of PREM participants at the workshop.">
            <a:extLst>
              <a:ext uri="{FF2B5EF4-FFF2-40B4-BE49-F238E27FC236}">
                <a16:creationId xmlns:a16="http://schemas.microsoft.com/office/drawing/2014/main" id="{23BE142D-AB0B-17BB-4F81-63483E65A30C}"/>
              </a:ext>
            </a:extLst>
          </p:cNvPr>
          <p:cNvGrpSpPr/>
          <p:nvPr/>
        </p:nvGrpSpPr>
        <p:grpSpPr>
          <a:xfrm>
            <a:off x="1204564" y="1704477"/>
            <a:ext cx="10987436" cy="5116891"/>
            <a:chOff x="1170639" y="1634904"/>
            <a:chExt cx="10987436" cy="5116891"/>
          </a:xfrm>
        </p:grpSpPr>
        <p:pic>
          <p:nvPicPr>
            <p:cNvPr id="3" name="Picture 2" descr="Five Chemistry and Physics teachers had the opportunity to participate in the Virtual Summer Teachers Development Program.  ">
              <a:extLst>
                <a:ext uri="{FF2B5EF4-FFF2-40B4-BE49-F238E27FC236}">
                  <a16:creationId xmlns:a16="http://schemas.microsoft.com/office/drawing/2014/main" id="{ADB8FF35-F0CF-49FE-88C4-5263109BE4E8}"/>
                </a:ext>
              </a:extLst>
            </p:cNvPr>
            <p:cNvPicPr>
              <a:picLocks noChangeAspect="1"/>
            </p:cNvPicPr>
            <p:nvPr/>
          </p:nvPicPr>
          <p:blipFill rotWithShape="1">
            <a:blip r:embed="rId2"/>
            <a:srcRect l="66111" t="15342" r="4259"/>
            <a:stretch/>
          </p:blipFill>
          <p:spPr>
            <a:xfrm>
              <a:off x="8373551" y="1634904"/>
              <a:ext cx="3784524" cy="2573388"/>
            </a:xfrm>
            <a:prstGeom prst="rect">
              <a:avLst/>
            </a:prstGeom>
          </p:spPr>
        </p:pic>
        <p:pic>
          <p:nvPicPr>
            <p:cNvPr id="8" name="Picture 7" descr="Pictures of PREM participants at the workshop.">
              <a:extLst>
                <a:ext uri="{FF2B5EF4-FFF2-40B4-BE49-F238E27FC236}">
                  <a16:creationId xmlns:a16="http://schemas.microsoft.com/office/drawing/2014/main" id="{3CCAEAAB-34E7-4096-B7A6-262819657517}"/>
                </a:ext>
              </a:extLst>
            </p:cNvPr>
            <p:cNvPicPr>
              <a:picLocks noChangeAspect="1"/>
            </p:cNvPicPr>
            <p:nvPr/>
          </p:nvPicPr>
          <p:blipFill>
            <a:blip r:embed="rId3"/>
            <a:stretch>
              <a:fillRect/>
            </a:stretch>
          </p:blipFill>
          <p:spPr>
            <a:xfrm>
              <a:off x="7257206" y="4289672"/>
              <a:ext cx="1878023" cy="2462123"/>
            </a:xfrm>
            <a:prstGeom prst="rect">
              <a:avLst/>
            </a:prstGeom>
          </p:spPr>
        </p:pic>
        <p:pic>
          <p:nvPicPr>
            <p:cNvPr id="10" name="Picture 9" descr="Pictures of PREM participants at the workshop.">
              <a:extLst>
                <a:ext uri="{FF2B5EF4-FFF2-40B4-BE49-F238E27FC236}">
                  <a16:creationId xmlns:a16="http://schemas.microsoft.com/office/drawing/2014/main" id="{0A1D5921-5E1C-DC4E-F780-B71D3CA5761A}"/>
                </a:ext>
              </a:extLst>
            </p:cNvPr>
            <p:cNvPicPr>
              <a:picLocks noChangeAspect="1"/>
            </p:cNvPicPr>
            <p:nvPr/>
          </p:nvPicPr>
          <p:blipFill>
            <a:blip r:embed="rId4"/>
            <a:stretch>
              <a:fillRect/>
            </a:stretch>
          </p:blipFill>
          <p:spPr>
            <a:xfrm>
              <a:off x="9135228" y="4289672"/>
              <a:ext cx="1776469" cy="2462123"/>
            </a:xfrm>
            <a:prstGeom prst="rect">
              <a:avLst/>
            </a:prstGeom>
          </p:spPr>
        </p:pic>
        <p:pic>
          <p:nvPicPr>
            <p:cNvPr id="11" name="Picture 10" descr="Pictures of PREM participants at the workshop.">
              <a:extLst>
                <a:ext uri="{FF2B5EF4-FFF2-40B4-BE49-F238E27FC236}">
                  <a16:creationId xmlns:a16="http://schemas.microsoft.com/office/drawing/2014/main" id="{A9AA65A4-5196-C059-A710-C2229D47618D}"/>
                </a:ext>
              </a:extLst>
            </p:cNvPr>
            <p:cNvPicPr>
              <a:picLocks noChangeAspect="1"/>
            </p:cNvPicPr>
            <p:nvPr/>
          </p:nvPicPr>
          <p:blipFill rotWithShape="1">
            <a:blip r:embed="rId5"/>
            <a:srcRect l="15199"/>
            <a:stretch/>
          </p:blipFill>
          <p:spPr>
            <a:xfrm>
              <a:off x="1170639" y="4280525"/>
              <a:ext cx="2784321" cy="2463557"/>
            </a:xfrm>
            <a:prstGeom prst="rect">
              <a:avLst/>
            </a:prstGeom>
          </p:spPr>
        </p:pic>
        <p:pic>
          <p:nvPicPr>
            <p:cNvPr id="12" name="Picture 11" descr="Pictures of PREM participants at the workshop.">
              <a:extLst>
                <a:ext uri="{FF2B5EF4-FFF2-40B4-BE49-F238E27FC236}">
                  <a16:creationId xmlns:a16="http://schemas.microsoft.com/office/drawing/2014/main" id="{98EE72BE-9C92-052A-708C-47E6A7420D9E}"/>
                </a:ext>
              </a:extLst>
            </p:cNvPr>
            <p:cNvPicPr>
              <a:picLocks noChangeAspect="1"/>
            </p:cNvPicPr>
            <p:nvPr/>
          </p:nvPicPr>
          <p:blipFill>
            <a:blip r:embed="rId6"/>
            <a:stretch>
              <a:fillRect/>
            </a:stretch>
          </p:blipFill>
          <p:spPr>
            <a:xfrm>
              <a:off x="3969819" y="4289672"/>
              <a:ext cx="3272528" cy="2455433"/>
            </a:xfrm>
            <a:prstGeom prst="rect">
              <a:avLst/>
            </a:prstGeom>
          </p:spPr>
        </p:pic>
      </p:grpSp>
      <p:sp>
        <p:nvSpPr>
          <p:cNvPr id="7" name="TextBox 6">
            <a:extLst>
              <a:ext uri="{FF2B5EF4-FFF2-40B4-BE49-F238E27FC236}">
                <a16:creationId xmlns:a16="http://schemas.microsoft.com/office/drawing/2014/main" id="{ECB54EF9-D415-04C4-EB3F-D61180750158}"/>
              </a:ext>
            </a:extLst>
          </p:cNvPr>
          <p:cNvSpPr txBox="1"/>
          <p:nvPr/>
        </p:nvSpPr>
        <p:spPr>
          <a:xfrm>
            <a:off x="1204564" y="1687159"/>
            <a:ext cx="8395854" cy="338554"/>
          </a:xfrm>
          <a:prstGeom prst="rect">
            <a:avLst/>
          </a:prstGeom>
          <a:noFill/>
        </p:spPr>
        <p:txBody>
          <a:bodyPr wrap="square">
            <a:spAutoFit/>
          </a:bodyPr>
          <a:lstStyle/>
          <a:p>
            <a:r>
              <a:rPr lang="en-US" sz="1600" b="1" dirty="0">
                <a:solidFill>
                  <a:srgbClr val="FF0000"/>
                </a:solidFill>
                <a:latin typeface="Arial" panose="020B0604020202020204" pitchFamily="34" charset="0"/>
                <a:cs typeface="Arial" panose="020B0604020202020204" pitchFamily="34" charset="0"/>
              </a:rPr>
              <a:t>Jorge L. Colon,</a:t>
            </a:r>
            <a:r>
              <a:rPr lang="en-US" sz="1600" b="1" i="0" dirty="0">
                <a:solidFill>
                  <a:srgbClr val="FF0000"/>
                </a:solidFill>
                <a:effectLst/>
                <a:latin typeface="Arial" panose="020B0604020202020204" pitchFamily="34" charset="0"/>
                <a:cs typeface="Arial" panose="020B0604020202020204" pitchFamily="34" charset="0"/>
              </a:rPr>
              <a:t> University of Puerto Rico-Rio Piedras, DMR 1827622</a:t>
            </a:r>
            <a:r>
              <a:rPr lang="en-US" sz="16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0839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895772A-B84B-2F95-38FC-A70918828AD2}"/>
              </a:ext>
            </a:extLst>
          </p:cNvPr>
          <p:cNvSpPr>
            <a:spLocks noGrp="1"/>
          </p:cNvSpPr>
          <p:nvPr>
            <p:ph type="sldNum" sz="quarter" idx="12"/>
          </p:nvPr>
        </p:nvSpPr>
        <p:spPr>
          <a:xfrm>
            <a:off x="9347200" y="6492875"/>
            <a:ext cx="2844800" cy="365125"/>
          </a:xfrm>
        </p:spPr>
        <p:txBody>
          <a:bodyPr/>
          <a:lstStyle/>
          <a:p>
            <a:fld id="{80956EA1-8741-4D7E-B947-8724012F96D2}" type="slidenum">
              <a:rPr lang="en-US" smtClean="0"/>
              <a:t>3</a:t>
            </a:fld>
            <a:endParaRPr lang="en-US" dirty="0"/>
          </a:p>
        </p:txBody>
      </p:sp>
      <p:sp>
        <p:nvSpPr>
          <p:cNvPr id="8" name="Rectangle 7">
            <a:extLst>
              <a:ext uri="{FF2B5EF4-FFF2-40B4-BE49-F238E27FC236}">
                <a16:creationId xmlns:a16="http://schemas.microsoft.com/office/drawing/2014/main" id="{4CC62CD8-9198-14A7-6A0B-72B52F630E83}"/>
              </a:ext>
              <a:ext uri="{C183D7F6-B498-43B3-948B-1728B52AA6E4}">
                <adec:decorative xmlns:adec="http://schemas.microsoft.com/office/drawing/2017/decorative" val="1"/>
              </a:ext>
            </a:extLst>
          </p:cNvPr>
          <p:cNvSpPr/>
          <p:nvPr/>
        </p:nvSpPr>
        <p:spPr>
          <a:xfrm>
            <a:off x="0" y="6096000"/>
            <a:ext cx="12237357" cy="39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R"/>
          </a:p>
        </p:txBody>
      </p:sp>
      <p:grpSp>
        <p:nvGrpSpPr>
          <p:cNvPr id="2" name="Group 1" descr="Pictures of awardees Kalery La Luz and Mario Ramos-Garces">
            <a:extLst>
              <a:ext uri="{FF2B5EF4-FFF2-40B4-BE49-F238E27FC236}">
                <a16:creationId xmlns:a16="http://schemas.microsoft.com/office/drawing/2014/main" id="{20149781-4360-6592-B83E-9C3F0A807DF1}"/>
              </a:ext>
            </a:extLst>
          </p:cNvPr>
          <p:cNvGrpSpPr/>
          <p:nvPr/>
        </p:nvGrpSpPr>
        <p:grpSpPr>
          <a:xfrm>
            <a:off x="0" y="666044"/>
            <a:ext cx="4063872" cy="6146175"/>
            <a:chOff x="0" y="636519"/>
            <a:chExt cx="4063872" cy="6146175"/>
          </a:xfrm>
        </p:grpSpPr>
        <p:pic>
          <p:nvPicPr>
            <p:cNvPr id="9" name="Picture 8" descr="Pictures of awardee Kalery La Luz ">
              <a:extLst>
                <a:ext uri="{FF2B5EF4-FFF2-40B4-BE49-F238E27FC236}">
                  <a16:creationId xmlns:a16="http://schemas.microsoft.com/office/drawing/2014/main" id="{918CFCDC-0DFF-3F63-CB89-16F206774987}"/>
                </a:ext>
              </a:extLst>
            </p:cNvPr>
            <p:cNvPicPr>
              <a:picLocks noChangeAspect="1"/>
            </p:cNvPicPr>
            <p:nvPr/>
          </p:nvPicPr>
          <p:blipFill rotWithShape="1">
            <a:blip r:embed="rId3"/>
            <a:srcRect l="5591" b="17474"/>
            <a:stretch/>
          </p:blipFill>
          <p:spPr>
            <a:xfrm>
              <a:off x="27256" y="636519"/>
              <a:ext cx="4036616" cy="3275578"/>
            </a:xfrm>
            <a:prstGeom prst="rect">
              <a:avLst/>
            </a:prstGeom>
          </p:spPr>
        </p:pic>
        <p:pic>
          <p:nvPicPr>
            <p:cNvPr id="10" name="Picture 9" descr="Pictures of awardee Mario Ramos-Garces">
              <a:extLst>
                <a:ext uri="{FF2B5EF4-FFF2-40B4-BE49-F238E27FC236}">
                  <a16:creationId xmlns:a16="http://schemas.microsoft.com/office/drawing/2014/main" id="{F1A7A692-0794-BAB8-ED81-1744730DB606}"/>
                </a:ext>
              </a:extLst>
            </p:cNvPr>
            <p:cNvPicPr>
              <a:picLocks noChangeAspect="1"/>
            </p:cNvPicPr>
            <p:nvPr/>
          </p:nvPicPr>
          <p:blipFill rotWithShape="1">
            <a:blip r:embed="rId4"/>
            <a:srcRect r="2960" b="25184"/>
            <a:stretch/>
          </p:blipFill>
          <p:spPr>
            <a:xfrm>
              <a:off x="0" y="3836790"/>
              <a:ext cx="4063872" cy="2945904"/>
            </a:xfrm>
            <a:prstGeom prst="rect">
              <a:avLst/>
            </a:prstGeom>
          </p:spPr>
        </p:pic>
      </p:grpSp>
      <p:sp>
        <p:nvSpPr>
          <p:cNvPr id="11" name="TextBox 10">
            <a:extLst>
              <a:ext uri="{FF2B5EF4-FFF2-40B4-BE49-F238E27FC236}">
                <a16:creationId xmlns:a16="http://schemas.microsoft.com/office/drawing/2014/main" id="{A99684A8-9B57-9114-2A0E-CAA6FE84AB0C}"/>
              </a:ext>
            </a:extLst>
          </p:cNvPr>
          <p:cNvSpPr txBox="1"/>
          <p:nvPr/>
        </p:nvSpPr>
        <p:spPr>
          <a:xfrm>
            <a:off x="4215932" y="590196"/>
            <a:ext cx="6096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R" sz="2400" b="0" i="0" u="none" strike="noStrike" kern="1200" cap="none" spc="0" normalizeH="0" baseline="0" noProof="0" dirty="0">
                <a:ln>
                  <a:noFill/>
                </a:ln>
                <a:solidFill>
                  <a:prstClr val="black"/>
                </a:solidFill>
                <a:effectLst/>
                <a:uLnTx/>
                <a:uFillTx/>
                <a:latin typeface="Calibri"/>
                <a:ea typeface="+mn-ea"/>
                <a:cs typeface="+mn-cs"/>
              </a:rPr>
              <a:t>Kálery La Luz-Rivera Received an Honorable Mention at the Twitter LatinXChem Poster Competition in September 2021.</a:t>
            </a:r>
          </a:p>
        </p:txBody>
      </p:sp>
      <p:sp>
        <p:nvSpPr>
          <p:cNvPr id="12" name="TextBox 11" descr="Mario Ramos-Garcés, Ph.D., Received the 2021 ACS Division of Inorganic Chemistry (DIC) Young Investigator Award For His Graduate Research.&#10;">
            <a:extLst>
              <a:ext uri="{FF2B5EF4-FFF2-40B4-BE49-F238E27FC236}">
                <a16:creationId xmlns:a16="http://schemas.microsoft.com/office/drawing/2014/main" id="{E7200DC1-50B0-7567-1737-74211F06B999}"/>
              </a:ext>
            </a:extLst>
          </p:cNvPr>
          <p:cNvSpPr txBox="1"/>
          <p:nvPr/>
        </p:nvSpPr>
        <p:spPr>
          <a:xfrm>
            <a:off x="4215932" y="5611890"/>
            <a:ext cx="6875202" cy="1200329"/>
          </a:xfrm>
          <a:prstGeom prst="rect">
            <a:avLst/>
          </a:prstGeom>
          <a:noFill/>
        </p:spPr>
        <p:txBody>
          <a:bodyPr wrap="square" rtlCol="0">
            <a:spAutoFit/>
          </a:bodyPr>
          <a:lstStyle/>
          <a:p>
            <a:pPr algn="just"/>
            <a:r>
              <a:rPr lang="en-PR" sz="2400" dirty="0">
                <a:latin typeface="Calibri" panose="020F0502020204030204" pitchFamily="34" charset="0"/>
                <a:cs typeface="Calibri" panose="020F0502020204030204" pitchFamily="34" charset="0"/>
              </a:rPr>
              <a:t>Mario Ramos-Garcés, Ph.D., Received the 2021 ACS Division of Inorganic Chemistry (DIC) Young Investigator Award For H</a:t>
            </a:r>
            <a:r>
              <a:rPr lang="en-US" sz="2400" dirty="0">
                <a:latin typeface="Calibri" panose="020F0502020204030204" pitchFamily="34" charset="0"/>
                <a:cs typeface="Calibri" panose="020F0502020204030204" pitchFamily="34" charset="0"/>
              </a:rPr>
              <a:t>i</a:t>
            </a:r>
            <a:r>
              <a:rPr lang="en-PR" sz="2400" dirty="0">
                <a:latin typeface="Calibri" panose="020F0502020204030204" pitchFamily="34" charset="0"/>
                <a:cs typeface="Calibri" panose="020F0502020204030204" pitchFamily="34" charset="0"/>
              </a:rPr>
              <a:t>s Graduate Research.</a:t>
            </a:r>
          </a:p>
        </p:txBody>
      </p:sp>
      <p:pic>
        <p:nvPicPr>
          <p:cNvPr id="13" name="Picture 12" descr="Picture of awardee Joesene J. Soto Perez">
            <a:extLst>
              <a:ext uri="{FF2B5EF4-FFF2-40B4-BE49-F238E27FC236}">
                <a16:creationId xmlns:a16="http://schemas.microsoft.com/office/drawing/2014/main" id="{6A7F307C-BB90-99E4-558C-D9E596A28C15}"/>
              </a:ext>
            </a:extLst>
          </p:cNvPr>
          <p:cNvPicPr>
            <a:picLocks noChangeAspect="1"/>
          </p:cNvPicPr>
          <p:nvPr/>
        </p:nvPicPr>
        <p:blipFill>
          <a:blip r:embed="rId5"/>
          <a:stretch>
            <a:fillRect/>
          </a:stretch>
        </p:blipFill>
        <p:spPr>
          <a:xfrm>
            <a:off x="4215932" y="1988963"/>
            <a:ext cx="7824395" cy="3552403"/>
          </a:xfrm>
          <a:prstGeom prst="rect">
            <a:avLst/>
          </a:prstGeom>
        </p:spPr>
      </p:pic>
      <p:sp>
        <p:nvSpPr>
          <p:cNvPr id="14" name="Title 1">
            <a:extLst>
              <a:ext uri="{FF2B5EF4-FFF2-40B4-BE49-F238E27FC236}">
                <a16:creationId xmlns:a16="http://schemas.microsoft.com/office/drawing/2014/main" id="{EFB9AC84-8E50-3F41-BBA8-88808B976EFE}"/>
              </a:ext>
            </a:extLst>
          </p:cNvPr>
          <p:cNvSpPr txBox="1">
            <a:spLocks noGrp="1"/>
          </p:cNvSpPr>
          <p:nvPr>
            <p:ph type="title" idx="4294967295"/>
          </p:nvPr>
        </p:nvSpPr>
        <p:spPr>
          <a:xfrm>
            <a:off x="1624547" y="-7035"/>
            <a:ext cx="9631394" cy="746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685800" rtl="0" eaLnBrk="1" latinLnBrk="0" hangingPunct="1">
              <a:spcBef>
                <a:spcPct val="0"/>
              </a:spcBef>
              <a:buNone/>
              <a:defRPr sz="30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432FF"/>
                </a:solidFill>
                <a:effectLst/>
                <a:uLnTx/>
                <a:uFillTx/>
                <a:latin typeface="+mj-lt"/>
                <a:ea typeface="+mj-ea"/>
                <a:cs typeface="+mj-cs"/>
              </a:rPr>
              <a:t>Students’ Awards</a:t>
            </a:r>
          </a:p>
        </p:txBody>
      </p:sp>
      <p:sp>
        <p:nvSpPr>
          <p:cNvPr id="4" name="TextBox 3">
            <a:extLst>
              <a:ext uri="{FF2B5EF4-FFF2-40B4-BE49-F238E27FC236}">
                <a16:creationId xmlns:a16="http://schemas.microsoft.com/office/drawing/2014/main" id="{9D435FBF-9527-1CC7-4386-871A1D71C2F9}"/>
              </a:ext>
            </a:extLst>
          </p:cNvPr>
          <p:cNvSpPr txBox="1"/>
          <p:nvPr/>
        </p:nvSpPr>
        <p:spPr>
          <a:xfrm>
            <a:off x="4192842" y="1699144"/>
            <a:ext cx="6119090" cy="307777"/>
          </a:xfrm>
          <a:prstGeom prst="rect">
            <a:avLst/>
          </a:prstGeom>
          <a:noFill/>
        </p:spPr>
        <p:txBody>
          <a:bodyPr wrap="square">
            <a:spAutoFit/>
          </a:bodyPr>
          <a:lstStyle/>
          <a:p>
            <a:r>
              <a:rPr lang="en-US" sz="1400" b="1" dirty="0">
                <a:solidFill>
                  <a:srgbClr val="FF0000"/>
                </a:solidFill>
                <a:latin typeface="Arial" panose="020B0604020202020204" pitchFamily="34" charset="0"/>
                <a:cs typeface="Arial" panose="020B0604020202020204" pitchFamily="34" charset="0"/>
              </a:rPr>
              <a:t>Jorge L. Colon,</a:t>
            </a:r>
            <a:r>
              <a:rPr lang="en-US" sz="1400" b="1" i="0" dirty="0">
                <a:solidFill>
                  <a:srgbClr val="FF0000"/>
                </a:solidFill>
                <a:effectLst/>
                <a:latin typeface="Arial" panose="020B0604020202020204" pitchFamily="34" charset="0"/>
                <a:cs typeface="Arial" panose="020B0604020202020204" pitchFamily="34" charset="0"/>
              </a:rPr>
              <a:t> University of Puerto Rico-Rio Piedras, DMR 1827622</a:t>
            </a:r>
            <a:r>
              <a:rPr lang="en-US" sz="14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64790327"/>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Area</Template>
  <TotalTime>14004</TotalTime>
  <Words>203</Words>
  <Application>Microsoft Office PowerPoint</Application>
  <PresentationFormat>Widescreen</PresentationFormat>
  <Paragraphs>15</Paragraphs>
  <Slides>3</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vt:i4>
      </vt:variant>
    </vt:vector>
  </HeadingPairs>
  <TitlesOfParts>
    <vt:vector size="8" baseType="lpstr">
      <vt:lpstr>Arial</vt:lpstr>
      <vt:lpstr>Calibri</vt:lpstr>
      <vt:lpstr>Calibri Light</vt:lpstr>
      <vt:lpstr>3_Office Theme</vt:lpstr>
      <vt:lpstr>7_Office Theme</vt:lpstr>
      <vt:lpstr>Hands-on XAS Data Analysis Workshop March 31- April 1, 2022</vt:lpstr>
      <vt:lpstr>Summer Teacher Development Program 2021 Remote</vt:lpstr>
      <vt:lpstr>Students’ Awards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C Zuluaga Gomez</dc:creator>
  <cp:lastModifiedBy>Williams, Catherine</cp:lastModifiedBy>
  <cp:revision>207</cp:revision>
  <cp:lastPrinted>2022-04-21T16:29:52Z</cp:lastPrinted>
  <dcterms:created xsi:type="dcterms:W3CDTF">2022-02-26T15:30:48Z</dcterms:created>
  <dcterms:modified xsi:type="dcterms:W3CDTF">2023-03-22T13:18:34Z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fedfb9c9-45e3-4a89-9626-eb2dcc3c2cde</vt:lpwstr>
  </property>
  <property fmtid="{D5CDD505-2E9C-101B-9397-08002B2CF9AE}" pid="3" name="ContainsCUI">
    <vt:lpwstr>No</vt:lpwstr>
  </property>
</Properties>
</file>