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Lst>
  <p:notesMasterIdLst>
    <p:notesMasterId r:id="rId5"/>
  </p:notesMasterIdLst>
  <p:handoutMasterIdLst>
    <p:handoutMasterId r:id="rId6"/>
  </p:handoutMasterIdLst>
  <p:sldIdLst>
    <p:sldId id="387" r:id="rId3"/>
    <p:sldId id="389" r:id="rId4"/>
  </p:sldIdLst>
  <p:sldSz cx="12192000" cy="6858000"/>
  <p:notesSz cx="7010400" cy="9296400"/>
  <p:defaultTextStyle>
    <a:defPPr>
      <a:defRPr lang="en-US"/>
    </a:defPPr>
    <a:lvl1pPr marL="0" algn="l" defTabSz="457155" rtl="0" eaLnBrk="1" latinLnBrk="0" hangingPunct="1">
      <a:defRPr sz="1900" kern="1200">
        <a:solidFill>
          <a:schemeClr val="tx1"/>
        </a:solidFill>
        <a:latin typeface="+mn-lt"/>
        <a:ea typeface="+mn-ea"/>
        <a:cs typeface="+mn-cs"/>
      </a:defRPr>
    </a:lvl1pPr>
    <a:lvl2pPr marL="457155" algn="l" defTabSz="457155" rtl="0" eaLnBrk="1" latinLnBrk="0" hangingPunct="1">
      <a:defRPr sz="1900" kern="1200">
        <a:solidFill>
          <a:schemeClr val="tx1"/>
        </a:solidFill>
        <a:latin typeface="+mn-lt"/>
        <a:ea typeface="+mn-ea"/>
        <a:cs typeface="+mn-cs"/>
      </a:defRPr>
    </a:lvl2pPr>
    <a:lvl3pPr marL="914309" algn="l" defTabSz="457155" rtl="0" eaLnBrk="1" latinLnBrk="0" hangingPunct="1">
      <a:defRPr sz="1900" kern="1200">
        <a:solidFill>
          <a:schemeClr val="tx1"/>
        </a:solidFill>
        <a:latin typeface="+mn-lt"/>
        <a:ea typeface="+mn-ea"/>
        <a:cs typeface="+mn-cs"/>
      </a:defRPr>
    </a:lvl3pPr>
    <a:lvl4pPr marL="1371464" algn="l" defTabSz="457155" rtl="0" eaLnBrk="1" latinLnBrk="0" hangingPunct="1">
      <a:defRPr sz="1900" kern="1200">
        <a:solidFill>
          <a:schemeClr val="tx1"/>
        </a:solidFill>
        <a:latin typeface="+mn-lt"/>
        <a:ea typeface="+mn-ea"/>
        <a:cs typeface="+mn-cs"/>
      </a:defRPr>
    </a:lvl4pPr>
    <a:lvl5pPr marL="1828618" algn="l" defTabSz="457155" rtl="0" eaLnBrk="1" latinLnBrk="0" hangingPunct="1">
      <a:defRPr sz="1900" kern="1200">
        <a:solidFill>
          <a:schemeClr val="tx1"/>
        </a:solidFill>
        <a:latin typeface="+mn-lt"/>
        <a:ea typeface="+mn-ea"/>
        <a:cs typeface="+mn-cs"/>
      </a:defRPr>
    </a:lvl5pPr>
    <a:lvl6pPr marL="2285774" algn="l" defTabSz="457155" rtl="0" eaLnBrk="1" latinLnBrk="0" hangingPunct="1">
      <a:defRPr sz="1900" kern="1200">
        <a:solidFill>
          <a:schemeClr val="tx1"/>
        </a:solidFill>
        <a:latin typeface="+mn-lt"/>
        <a:ea typeface="+mn-ea"/>
        <a:cs typeface="+mn-cs"/>
      </a:defRPr>
    </a:lvl6pPr>
    <a:lvl7pPr marL="2742926" algn="l" defTabSz="457155" rtl="0" eaLnBrk="1" latinLnBrk="0" hangingPunct="1">
      <a:defRPr sz="1900" kern="1200">
        <a:solidFill>
          <a:schemeClr val="tx1"/>
        </a:solidFill>
        <a:latin typeface="+mn-lt"/>
        <a:ea typeface="+mn-ea"/>
        <a:cs typeface="+mn-cs"/>
      </a:defRPr>
    </a:lvl7pPr>
    <a:lvl8pPr marL="3200080" algn="l" defTabSz="457155" rtl="0" eaLnBrk="1" latinLnBrk="0" hangingPunct="1">
      <a:defRPr sz="1900" kern="1200">
        <a:solidFill>
          <a:schemeClr val="tx1"/>
        </a:solidFill>
        <a:latin typeface="+mn-lt"/>
        <a:ea typeface="+mn-ea"/>
        <a:cs typeface="+mn-cs"/>
      </a:defRPr>
    </a:lvl8pPr>
    <a:lvl9pPr marL="3657235" algn="l" defTabSz="45715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20B"/>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62" d="100"/>
          <a:sy n="62" d="100"/>
        </p:scale>
        <p:origin x="86" y="2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published in: </a:t>
            </a:r>
            <a:r>
              <a:rPr lang="en-US" sz="1200" kern="1200" dirty="0">
                <a:solidFill>
                  <a:schemeClr val="tx1"/>
                </a:solidFill>
                <a:effectLst/>
                <a:latin typeface="+mn-lt"/>
                <a:ea typeface="+mn-ea"/>
                <a:cs typeface="+mn-cs"/>
              </a:rPr>
              <a:t>Walsh, K. M.; Pressler, K.; Crane, M. J.; Gamelin, D. R., </a:t>
            </a:r>
            <a:r>
              <a:rPr lang="en-US" sz="1200" i="1" kern="1200" dirty="0">
                <a:solidFill>
                  <a:schemeClr val="tx1"/>
                </a:solidFill>
                <a:effectLst/>
                <a:latin typeface="+mn-lt"/>
                <a:ea typeface="+mn-ea"/>
                <a:cs typeface="+mn-cs"/>
              </a:rPr>
              <a:t>ACS Nano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2022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2569–2576.</a:t>
            </a:r>
            <a:r>
              <a:rPr lang="en-US" dirty="0">
                <a:effectLst/>
              </a:rPr>
              <a:t> </a:t>
            </a:r>
          </a:p>
          <a:p>
            <a:endParaRPr lang="en-US" dirty="0">
              <a:effectLst/>
            </a:endParaRPr>
          </a:p>
          <a:p>
            <a:r>
              <a:rPr lang="en-US" dirty="0">
                <a:effectLst/>
              </a:rPr>
              <a:t>MCPL = Magnetic Circularly Polarized Luminescence. </a:t>
            </a:r>
          </a:p>
          <a:p>
            <a:r>
              <a:rPr lang="en-US" dirty="0">
                <a:effectLst/>
              </a:rPr>
              <a:t>MCD = Magnetic Circular Dichroism. </a:t>
            </a:r>
          </a:p>
          <a:p>
            <a:r>
              <a:rPr lang="en-US" dirty="0">
                <a:effectLst/>
              </a:rPr>
              <a:t>The degree of circular polarization in each experiment reflects the material's magnetization.</a:t>
            </a:r>
          </a:p>
          <a:p>
            <a:r>
              <a:rPr lang="en-US" dirty="0">
                <a:effectLst/>
              </a:rPr>
              <a:t>In this material, we have used</a:t>
            </a:r>
            <a:r>
              <a:rPr lang="en-US" baseline="0" dirty="0">
                <a:effectLst/>
              </a:rPr>
              <a:t> these spectroscopic techniques to demonstrate ferromagnetism in CsEuCl3 nanocrystals and thin films, and to show that these metal-halide perovskites show extremely large magneto-optical responses in both MCD and MCPL.</a:t>
            </a:r>
          </a:p>
          <a:p>
            <a:r>
              <a:rPr lang="en-US" baseline="0" dirty="0">
                <a:effectLst/>
              </a:rPr>
              <a:t>These are the first intrinsic magnetic metal-halide perovskites ever discovered, and are envisioned as enabling the integration of magnetic functionality into perovskite device architectures, e.g., for spin-based information processing ("spintronics").</a:t>
            </a:r>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5035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A854520C-F01A-0C1F-05F5-82627B7C4D31}"/>
              </a:ext>
            </a:extLst>
          </p:cNvPr>
          <p:cNvSpPr txBox="1"/>
          <p:nvPr userDrawn="1"/>
        </p:nvSpPr>
        <p:spPr>
          <a:xfrm>
            <a:off x="0" y="0"/>
            <a:ext cx="12192000" cy="384721"/>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84BF6E7F-7E73-5F9C-8BF3-7C41EA3A5654}"/>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9"/>
            <a:ext cx="12217051" cy="76944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lIns="91432" tIns="45718" rIns="91432" bIns="45718"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8" y="1334133"/>
            <a:ext cx="10962967" cy="4351339"/>
          </a:xfrm>
        </p:spPr>
        <p:txBody>
          <a:bodyPr/>
          <a:lstStyle>
            <a:lvl1pPr marL="341281" indent="-341281">
              <a:buClr>
                <a:schemeClr val="accent4">
                  <a:lumMod val="75000"/>
                </a:schemeClr>
              </a:buClr>
              <a:buFont typeface="Wingdings" panose="05000000000000000000" pitchFamily="2" charset="2"/>
              <a:buChar char="Ø"/>
              <a:defRPr sz="2400"/>
            </a:lvl1pPr>
            <a:lvl2pPr marL="742876" indent="-285724">
              <a:buClr>
                <a:srgbClr val="00B050"/>
              </a:buClr>
              <a:buSzPct val="88000"/>
              <a:buFont typeface="Wingdings" panose="05000000000000000000" pitchFamily="2" charset="2"/>
              <a:buChar char="v"/>
              <a:defRPr sz="2000">
                <a:solidFill>
                  <a:srgbClr val="0070C0"/>
                </a:solidFill>
              </a:defRPr>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2"/>
            <a:ext cx="2743200" cy="365125"/>
          </a:xfrm>
          <a:prstGeom prst="rect">
            <a:avLst/>
          </a:prstGeom>
        </p:spPr>
        <p:txBody>
          <a:bodyPr vert="horz" lIns="91432" tIns="45718" rIns="91432" bIns="4571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5"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2" y="261463"/>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1"/>
            <a:ext cx="7484416" cy="444971"/>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3E737D72-9810-93AA-561D-DC148701D329}"/>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9"/>
            <a:ext cx="12217051" cy="76944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lIns="91432" tIns="45718" rIns="91432" bIns="45718"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8" y="1334133"/>
            <a:ext cx="10962967" cy="4351339"/>
          </a:xfrm>
        </p:spPr>
        <p:txBody>
          <a:bodyPr/>
          <a:lstStyle>
            <a:lvl1pPr marL="341281" indent="-341281">
              <a:buClr>
                <a:schemeClr val="accent4">
                  <a:lumMod val="75000"/>
                </a:schemeClr>
              </a:buClr>
              <a:buFont typeface="Wingdings" panose="05000000000000000000" pitchFamily="2" charset="2"/>
              <a:buChar char="Ø"/>
              <a:defRPr sz="2400"/>
            </a:lvl1pPr>
            <a:lvl2pPr marL="742876" indent="-285724">
              <a:buClr>
                <a:srgbClr val="00B050"/>
              </a:buClr>
              <a:buSzPct val="88000"/>
              <a:buFont typeface="Wingdings" panose="05000000000000000000" pitchFamily="2" charset="2"/>
              <a:buChar char="v"/>
              <a:defRPr sz="2000">
                <a:solidFill>
                  <a:srgbClr val="0070C0"/>
                </a:solidFill>
              </a:defRPr>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2"/>
            <a:ext cx="2743200" cy="365125"/>
          </a:xfrm>
          <a:prstGeom prst="rect">
            <a:avLst/>
          </a:prstGeom>
        </p:spPr>
        <p:txBody>
          <a:bodyPr vert="horz" lIns="91432" tIns="45718" rIns="91432" bIns="4571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5"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2" y="261463"/>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1"/>
            <a:ext cx="7484416" cy="444971"/>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815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21"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9" y="1211301"/>
            <a:ext cx="10962967" cy="4351339"/>
          </a:xfrm>
        </p:spPr>
        <p:txBody>
          <a:bodyPr/>
          <a:lstStyle>
            <a:lvl1pPr marL="341281" indent="-341281">
              <a:buClr>
                <a:schemeClr val="accent4">
                  <a:lumMod val="75000"/>
                </a:schemeClr>
              </a:buClr>
              <a:buFont typeface="Wingdings" panose="05000000000000000000" pitchFamily="2" charset="2"/>
              <a:buChar char="Ø"/>
              <a:defRPr sz="2400"/>
            </a:lvl1pPr>
            <a:lvl2pPr marL="742876" indent="-285724">
              <a:buClr>
                <a:srgbClr val="00B050"/>
              </a:buClr>
              <a:buSzPct val="88000"/>
              <a:buFont typeface="Wingdings" panose="05000000000000000000" pitchFamily="2" charset="2"/>
              <a:buChar char="v"/>
              <a:defRPr sz="2000">
                <a:solidFill>
                  <a:srgbClr val="0070C0"/>
                </a:solidFill>
              </a:defRPr>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803"/>
            <a:ext cx="12192000" cy="733879"/>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49"/>
              <a:ext cx="4693357" cy="384720"/>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2"/>
            <a:ext cx="2743200" cy="365125"/>
          </a:xfrm>
          <a:prstGeom prst="rect">
            <a:avLst/>
          </a:prstGeom>
        </p:spPr>
        <p:txBody>
          <a:bodyPr vert="horz" lIns="91432" tIns="45718" rIns="91432" bIns="4571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1"/>
            <a:ext cx="12192000" cy="153888"/>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lIns="91432" tIns="45718" rIns="91432" bIns="45718" rtlCol="0">
            <a:spAutoFit/>
          </a:bodyPr>
          <a:lstStyle/>
          <a:p>
            <a:endParaRPr lang="en-US" sz="400" dirty="0"/>
          </a:p>
        </p:txBody>
      </p:sp>
      <p:sp>
        <p:nvSpPr>
          <p:cNvPr id="7" name="hcSlideMaster.1_Title and ContentHeader">
            <a:extLst>
              <a:ext uri="{FF2B5EF4-FFF2-40B4-BE49-F238E27FC236}">
                <a16:creationId xmlns:a16="http://schemas.microsoft.com/office/drawing/2014/main" id="{C6503D61-D001-D31A-B5B4-11631ADFE180}"/>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AB5E9681-22D1-BF97-6F7F-12448EC2F13B}"/>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solidFill>
                  <a:prstClr val="black">
                    <a:tint val="75000"/>
                  </a:prstClr>
                </a:solidFill>
                <a:latin typeface="Calibri"/>
              </a:rPr>
              <a:pPr/>
              <a:t>3/22/2023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hcSlideMaster38.Title SlideHeader">
            <a:extLst>
              <a:ext uri="{FF2B5EF4-FFF2-40B4-BE49-F238E27FC236}">
                <a16:creationId xmlns:a16="http://schemas.microsoft.com/office/drawing/2014/main" id="{39686D57-1CF0-0ACE-30E9-BC874DABAE4A}"/>
              </a:ext>
            </a:extLst>
          </p:cNvPr>
          <p:cNvSpPr txBox="1"/>
          <p:nvPr userDrawn="1"/>
        </p:nvSpPr>
        <p:spPr>
          <a:xfrm>
            <a:off x="0" y="0"/>
            <a:ext cx="12192000" cy="384721"/>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9A3AE92A-E2FB-6846-C1ED-E901F3930680}"/>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9138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5"/>
            <a:ext cx="12217051" cy="76944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lIns="91438" tIns="45719" rIns="91438" bIns="45719" rtlCol="0">
            <a:spAutoFit/>
          </a:bodyPr>
          <a:lstStyle/>
          <a:p>
            <a:pPr defTabSz="457189"/>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4" y="1334133"/>
            <a:ext cx="10962967" cy="4351339"/>
          </a:xfrm>
        </p:spPr>
        <p:txBody>
          <a:bodyPr/>
          <a:lstStyle>
            <a:lvl1pPr marL="341305" indent="-341305">
              <a:buClr>
                <a:schemeClr val="accent4">
                  <a:lumMod val="75000"/>
                </a:schemeClr>
              </a:buClr>
              <a:buFont typeface="Wingdings" panose="05000000000000000000" pitchFamily="2" charset="2"/>
              <a:buChar char="Ø"/>
              <a:defRPr sz="2400"/>
            </a:lvl1pPr>
            <a:lvl2pPr marL="742932" indent="-285744">
              <a:buClr>
                <a:srgbClr val="00B050"/>
              </a:buClr>
              <a:buSzPct val="88000"/>
              <a:buFont typeface="Wingdings" panose="05000000000000000000" pitchFamily="2" charset="2"/>
              <a:buChar char="v"/>
              <a:defRPr sz="2000">
                <a:solidFill>
                  <a:srgbClr val="0070C0"/>
                </a:solidFill>
              </a:defRPr>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solidFill>
                  <a:prstClr val="black">
                    <a:tint val="75000"/>
                  </a:prstClr>
                </a:solidFill>
                <a:latin typeface="Calibri"/>
              </a:rPr>
              <a:pPr/>
              <a:t>3/22/2023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C91C77-9858-7D47-A426-16DA4062646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defTabSz="457189"/>
              <a:r>
                <a:rPr lang="en-US" sz="900" i="1" dirty="0">
                  <a:ln w="0"/>
                  <a:solidFill>
                    <a:srgbClr val="4472C4"/>
                  </a:solidFill>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1"/>
            <a:ext cx="2743200" cy="365125"/>
          </a:xfrm>
          <a:prstGeom prst="rect">
            <a:avLst/>
          </a:prstGeom>
        </p:spPr>
        <p:txBody>
          <a:bodyPr vert="horz" lIns="91438" tIns="45719" rIns="91438" bIns="45719"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prstClr val="black"/>
              </a:solidFill>
              <a:latin typeface="Calibri"/>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1"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endParaRPr lang="en-US" dirty="0">
              <a:solidFill>
                <a:prstClr val="white"/>
              </a:solidFill>
              <a:latin typeface="Calibri"/>
            </a:endParaRPr>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1" y="261463"/>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endParaRPr lang="en-US" dirty="0">
              <a:solidFill>
                <a:prstClr val="white"/>
              </a:solidFill>
              <a:latin typeface="Calibri"/>
            </a:endParaRPr>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1"/>
            <a:ext cx="7484416" cy="444971"/>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Calibri"/>
              </a:endParaRPr>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Calibri"/>
              </a:endParaRPr>
            </a:p>
          </p:txBody>
        </p:sp>
      </p:grpSp>
      <p:sp>
        <p:nvSpPr>
          <p:cNvPr id="2" name="hcSlideMaster38.Title and ContentHeader">
            <a:extLst>
              <a:ext uri="{FF2B5EF4-FFF2-40B4-BE49-F238E27FC236}">
                <a16:creationId xmlns:a16="http://schemas.microsoft.com/office/drawing/2014/main" id="{CC5B1918-81B4-B756-CAD2-C4402BF76DC6}"/>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7776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7"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5" y="1211301"/>
            <a:ext cx="10962967" cy="4351339"/>
          </a:xfrm>
        </p:spPr>
        <p:txBody>
          <a:bodyPr/>
          <a:lstStyle>
            <a:lvl1pPr marL="341305" indent="-341305">
              <a:buClr>
                <a:schemeClr val="accent4">
                  <a:lumMod val="75000"/>
                </a:schemeClr>
              </a:buClr>
              <a:buFont typeface="Wingdings" panose="05000000000000000000" pitchFamily="2" charset="2"/>
              <a:buChar char="Ø"/>
              <a:defRPr sz="2400"/>
            </a:lvl1pPr>
            <a:lvl2pPr marL="742932" indent="-285744">
              <a:buClr>
                <a:srgbClr val="00B050"/>
              </a:buClr>
              <a:buSzPct val="88000"/>
              <a:buFont typeface="Wingdings" panose="05000000000000000000" pitchFamily="2" charset="2"/>
              <a:buChar char="v"/>
              <a:defRPr sz="2000">
                <a:solidFill>
                  <a:srgbClr val="0070C0"/>
                </a:solidFill>
              </a:defRPr>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solidFill>
                  <a:prstClr val="black">
                    <a:tint val="75000"/>
                  </a:prstClr>
                </a:solidFill>
                <a:latin typeface="Calibri"/>
              </a:rPr>
              <a:pPr/>
              <a:t>3/22/2023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C91C77-9858-7D47-A426-16DA4062646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9"/>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49"/>
              <a:ext cx="4693357" cy="384720"/>
            </a:xfrm>
            <a:prstGeom prst="rect">
              <a:avLst/>
            </a:prstGeom>
            <a:noFill/>
          </p:spPr>
          <p:txBody>
            <a:bodyPr wrap="square" lIns="91440" tIns="45720" rIns="91440" bIns="45720">
              <a:spAutoFit/>
            </a:bodyPr>
            <a:lstStyle/>
            <a:p>
              <a:pPr algn="ctr" defTabSz="457189"/>
              <a:r>
                <a:rPr lang="en-US"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1"/>
            <a:ext cx="2743200" cy="365125"/>
          </a:xfrm>
          <a:prstGeom prst="rect">
            <a:avLst/>
          </a:prstGeom>
        </p:spPr>
        <p:txBody>
          <a:bodyPr vert="horz" lIns="91438" tIns="45719" rIns="91438" bIns="45719"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prstClr val="black"/>
                </a:solidFill>
                <a:latin typeface="Calibri"/>
              </a:rPr>
              <a:pPr/>
              <a:t>‹#›</a:t>
            </a:fld>
            <a:endParaRPr lang="en-US" sz="2000" dirty="0">
              <a:solidFill>
                <a:prstClr val="black"/>
              </a:solidFill>
              <a:latin typeface="Calibri"/>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1"/>
            <a:ext cx="12192000" cy="153888"/>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lIns="91438" tIns="45719" rIns="91438" bIns="45719" rtlCol="0">
            <a:spAutoFit/>
          </a:bodyPr>
          <a:lstStyle/>
          <a:p>
            <a:pPr defTabSz="457189"/>
            <a:endParaRPr lang="en-US" sz="400" dirty="0">
              <a:solidFill>
                <a:prstClr val="black"/>
              </a:solidFill>
              <a:latin typeface="Calibri"/>
            </a:endParaRPr>
          </a:p>
        </p:txBody>
      </p:sp>
      <p:sp>
        <p:nvSpPr>
          <p:cNvPr id="7" name="hcSlideMaster38.1_Title and ContentHeader">
            <a:extLst>
              <a:ext uri="{FF2B5EF4-FFF2-40B4-BE49-F238E27FC236}">
                <a16:creationId xmlns:a16="http://schemas.microsoft.com/office/drawing/2014/main" id="{62E8BA53-3C5A-CBBC-83AD-5A12766DB65C}"/>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8384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solidFill>
                  <a:prstClr val="black">
                    <a:tint val="75000"/>
                  </a:prstClr>
                </a:solidFill>
                <a:latin typeface="Calibri"/>
              </a:rPr>
              <a:pPr/>
              <a:t>3/22/2023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3C91C77-9858-7D47-A426-16DA4062646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hcSlideMaster38.BlankHeader">
            <a:extLst>
              <a:ext uri="{FF2B5EF4-FFF2-40B4-BE49-F238E27FC236}">
                <a16:creationId xmlns:a16="http://schemas.microsoft.com/office/drawing/2014/main" id="{08F8F6DC-B518-1C95-C129-0E78C1D9BA02}"/>
              </a:ext>
            </a:extLst>
          </p:cNvPr>
          <p:cNvSpPr txBox="1"/>
          <p:nvPr userDrawn="1"/>
        </p:nvSpPr>
        <p:spPr>
          <a:xfrm>
            <a:off x="0" y="0"/>
            <a:ext cx="12192000" cy="384721"/>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12596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2" tIns="45718" rIns="91432"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2" tIns="45718" rIns="91432"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0" r:id="rId3"/>
    <p:sldLayoutId id="2147483684" r:id="rId4"/>
    <p:sldLayoutId id="2147483679" r:id="rId5"/>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457189"/>
            <a:fld id="{6B1FBA00-CEC0-FF45-A57B-8470651015F1}" type="datetimeFigureOut">
              <a:rPr lang="en-US" smtClean="0">
                <a:solidFill>
                  <a:prstClr val="black">
                    <a:tint val="75000"/>
                  </a:prstClr>
                </a:solidFill>
                <a:latin typeface="Calibri"/>
              </a:rPr>
              <a:pPr defTabSz="457189"/>
              <a:t>3/22/2023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45718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457189"/>
            <a:fld id="{A3C91C77-9858-7D47-A426-16DA4062646D}" type="slidenum">
              <a:rPr lang="en-US" smtClean="0">
                <a:solidFill>
                  <a:prstClr val="black">
                    <a:tint val="75000"/>
                  </a:prstClr>
                </a:solidFill>
                <a:latin typeface="Calibri"/>
              </a:rPr>
              <a:pPr defTabSz="457189"/>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72927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ollection of graphics illustrating the magnetic and magneto-optical properties of colloidal CsEuCl3 nanocrystals.&#10;The left panel shows a transmission electron microscope image of a set of ~10nm diameter CsEuCl3 nanocrystls (~20) self-organized into a hexagonal array. Superimposed on this image is a magnetic hysteresis curve with arrows illustrating spin up and spin down saturation regimes.&#10;The right panel shows spectroscopic data for these nanocrystals, including a blue curve representing their magnetic circular dichroism (MCD) spectrum and a red curve representing their magneto-photoluminescence (MCPL) spectrum. A blue &quot;up&quot; arrow indicates that MCD is an absorption technique, and a red curly down arrow indicates that MCPL is an emission technique and that the emitted photons are circularly polarized." title="Ferromagnetism and spin-polarized luminescence in lead-free CsEuCl3 perovskite nanocrystals and thin films"/>
          <p:cNvPicPr>
            <a:picLocks noChangeAspect="1"/>
          </p:cNvPicPr>
          <p:nvPr/>
        </p:nvPicPr>
        <p:blipFill>
          <a:blip r:embed="rId3"/>
          <a:stretch>
            <a:fillRect/>
          </a:stretch>
        </p:blipFill>
        <p:spPr>
          <a:xfrm>
            <a:off x="6002393" y="1317717"/>
            <a:ext cx="5816600" cy="3759200"/>
          </a:xfrm>
          <a:prstGeom prst="rect">
            <a:avLst/>
          </a:prstGeom>
          <a:solidFill>
            <a:schemeClr val="bg1"/>
          </a:solidFill>
        </p:spPr>
      </p:pic>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051300" y="150813"/>
            <a:ext cx="81407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Synthesis and Spectroscopy of Complex Halide and Chalcogenide Nanocrystals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9" y="300185"/>
            <a:ext cx="1505524" cy="338550"/>
          </a:xfrm>
          <a:prstGeom prst="rect">
            <a:avLst/>
          </a:prstGeom>
          <a:noFill/>
        </p:spPr>
        <p:txBody>
          <a:bodyPr wrap="none" lIns="91432" tIns="45718" rIns="91432" bIns="45718" rtlCol="0">
            <a:spAutoFit/>
          </a:bodyPr>
          <a:lstStyle/>
          <a:p>
            <a:r>
              <a:rPr lang="en-US" sz="1600" b="1" dirty="0">
                <a:latin typeface="Arial" panose="020B0604020202020204" pitchFamily="34" charset="0"/>
                <a:cs typeface="Arial" panose="020B0604020202020204" pitchFamily="34" charset="0"/>
              </a:rPr>
              <a:t>DMR </a:t>
            </a:r>
            <a:r>
              <a:rPr lang="is-IS" sz="1600" b="1" dirty="0">
                <a:latin typeface="Arial" panose="020B0604020202020204" pitchFamily="34" charset="0"/>
                <a:cs typeface="Arial" panose="020B0604020202020204" pitchFamily="34" charset="0"/>
              </a:rPr>
              <a:t>1807394</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86F1C4C-66FF-4C4C-A15E-FBB5BE953C6F}"/>
              </a:ext>
            </a:extLst>
          </p:cNvPr>
          <p:cNvSpPr/>
          <p:nvPr/>
        </p:nvSpPr>
        <p:spPr>
          <a:xfrm>
            <a:off x="100487" y="-27264"/>
            <a:ext cx="3003807" cy="338555"/>
          </a:xfrm>
          <a:prstGeom prst="rect">
            <a:avLst/>
          </a:prstGeom>
        </p:spPr>
        <p:txBody>
          <a:bodyPr wrap="square" lIns="91432" tIns="45718" rIns="91432" bIns="45718"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926618" y="878354"/>
            <a:ext cx="4514746" cy="338550"/>
          </a:xfrm>
          <a:prstGeom prst="rect">
            <a:avLst/>
          </a:prstGeom>
          <a:noFill/>
        </p:spPr>
        <p:txBody>
          <a:bodyPr wrap="none" lIns="91432" tIns="45718" rIns="91432" bIns="45718" rtlCol="0">
            <a:spAutoFit/>
          </a:bodyPr>
          <a:lstStyle/>
          <a:p>
            <a:r>
              <a:rPr lang="en-US" sz="1600" b="1" dirty="0">
                <a:latin typeface="Arial" panose="020B0604020202020204" pitchFamily="34" charset="0"/>
                <a:cs typeface="Arial" panose="020B0604020202020204" pitchFamily="34" charset="0"/>
              </a:rPr>
              <a:t>Daniel R. Gamelin,</a:t>
            </a:r>
            <a:r>
              <a:rPr lang="en-US" sz="1600" b="1" i="0" dirty="0">
                <a:solidFill>
                  <a:srgbClr val="000000"/>
                </a:solidFill>
                <a:effectLst/>
                <a:latin typeface="Arial" panose="020B0604020202020204" pitchFamily="34" charset="0"/>
                <a:cs typeface="Arial" panose="020B0604020202020204" pitchFamily="34" charset="0"/>
              </a:rPr>
              <a:t> University of Washington</a:t>
            </a:r>
            <a:endParaRPr lang="en-US" sz="1600" b="1" dirty="0">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312441" y="1216904"/>
            <a:ext cx="5430923" cy="5016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2" tIns="45718" rIns="91432"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24" indent="-285724" eaLnBrk="1" hangingPunct="1">
              <a:buClr>
                <a:srgbClr val="C00000"/>
              </a:buClr>
              <a:buFont typeface="Arial" panose="020B0604020202020204" pitchFamily="34" charset="0"/>
              <a:buChar char="•"/>
            </a:pPr>
            <a:r>
              <a:rPr lang="en-US" sz="1500" b="1" dirty="0"/>
              <a:t>ABX</a:t>
            </a:r>
            <a:r>
              <a:rPr lang="en-US" sz="1500" b="1" baseline="-25000" dirty="0"/>
              <a:t>3</a:t>
            </a:r>
            <a:r>
              <a:rPr lang="en-US" sz="1500" b="1" dirty="0"/>
              <a:t> metal-halide perovskite nanostructures are critical materials for future solar, lighting, and quantum-information technologies</a:t>
            </a:r>
          </a:p>
          <a:p>
            <a:pPr eaLnBrk="1" hangingPunct="1">
              <a:buClr>
                <a:srgbClr val="C00000"/>
              </a:buClr>
            </a:pPr>
            <a:endParaRPr lang="en-US" sz="1500" b="1" baseline="-25000" dirty="0"/>
          </a:p>
          <a:p>
            <a:pPr marL="285724" indent="-285724" eaLnBrk="1" hangingPunct="1">
              <a:buClr>
                <a:srgbClr val="C00000"/>
              </a:buClr>
              <a:buFont typeface="Arial" panose="020B0604020202020204" pitchFamily="34" charset="0"/>
              <a:buChar char="•"/>
            </a:pPr>
            <a:r>
              <a:rPr lang="en-US" sz="1500" b="1" dirty="0"/>
              <a:t>Most studies have focused on lead-halide perovskites, such as CsPbBr</a:t>
            </a:r>
            <a:r>
              <a:rPr lang="en-US" sz="1500" b="1" baseline="-25000" dirty="0"/>
              <a:t>3</a:t>
            </a:r>
          </a:p>
          <a:p>
            <a:pPr eaLnBrk="1" hangingPunct="1">
              <a:buClr>
                <a:srgbClr val="C00000"/>
              </a:buClr>
            </a:pPr>
            <a:endParaRPr lang="en-US" sz="1500" b="1" baseline="-25000" dirty="0"/>
          </a:p>
          <a:p>
            <a:pPr marL="285724" indent="-285724" eaLnBrk="1" hangingPunct="1">
              <a:buClr>
                <a:srgbClr val="C00000"/>
              </a:buClr>
              <a:buFont typeface="Arial" panose="020B0604020202020204" pitchFamily="34" charset="0"/>
              <a:buChar char="•"/>
            </a:pPr>
            <a:r>
              <a:rPr lang="en-US" sz="1500" b="1" dirty="0"/>
              <a:t>This project has developed and studied nanocrystals and thin films of the lead-free perovskite, CsEuCl</a:t>
            </a:r>
            <a:r>
              <a:rPr lang="en-US" sz="1500" b="1" baseline="-25000" dirty="0"/>
              <a:t>3</a:t>
            </a:r>
          </a:p>
          <a:p>
            <a:pPr eaLnBrk="1" hangingPunct="1">
              <a:buClr>
                <a:srgbClr val="C00000"/>
              </a:buClr>
            </a:pPr>
            <a:endParaRPr lang="en-US" sz="1500" b="1" baseline="-25000" dirty="0"/>
          </a:p>
          <a:p>
            <a:pPr marL="285724" indent="-285724" eaLnBrk="1" hangingPunct="1">
              <a:buClr>
                <a:srgbClr val="C00000"/>
              </a:buClr>
              <a:buFont typeface="Arial" panose="020B0604020202020204" pitchFamily="34" charset="0"/>
              <a:buChar char="•"/>
            </a:pPr>
            <a:r>
              <a:rPr lang="en-US" sz="1500" b="1" dirty="0"/>
              <a:t>Whereas Pb</a:t>
            </a:r>
            <a:r>
              <a:rPr lang="en-US" sz="1500" b="1" baseline="30000" dirty="0"/>
              <a:t>2+</a:t>
            </a:r>
            <a:r>
              <a:rPr lang="en-US" sz="1500" b="1" dirty="0"/>
              <a:t> is non-magnetic, Eu</a:t>
            </a:r>
            <a:r>
              <a:rPr lang="en-US" sz="1500" b="1" baseline="30000" dirty="0"/>
              <a:t>2+</a:t>
            </a:r>
            <a:r>
              <a:rPr lang="en-US" sz="1500" b="1" dirty="0"/>
              <a:t> has a large magnetic moment, but CsEuCl</a:t>
            </a:r>
            <a:r>
              <a:rPr lang="en-US" sz="1500" b="1" baseline="-25000" dirty="0"/>
              <a:t>3</a:t>
            </a:r>
            <a:r>
              <a:rPr lang="en-US" sz="1500" b="1" dirty="0"/>
              <a:t> magnetism has never been investigated</a:t>
            </a:r>
          </a:p>
          <a:p>
            <a:pPr eaLnBrk="1" hangingPunct="1">
              <a:buClr>
                <a:srgbClr val="C00000"/>
              </a:buClr>
            </a:pPr>
            <a:endParaRPr lang="en-US" sz="1500" b="1" baseline="-25000" dirty="0"/>
          </a:p>
          <a:p>
            <a:pPr marL="285724" indent="-285724" eaLnBrk="1" hangingPunct="1">
              <a:buClr>
                <a:srgbClr val="C00000"/>
              </a:buClr>
              <a:buFont typeface="Arial" panose="020B0604020202020204" pitchFamily="34" charset="0"/>
              <a:buChar char="•"/>
            </a:pPr>
            <a:r>
              <a:rPr lang="en-US" sz="1500" b="1" dirty="0"/>
              <a:t>This project has discovered extraordinary magnetic and magneto-optical properties in CsEuCl</a:t>
            </a:r>
            <a:r>
              <a:rPr lang="en-US" sz="1500" b="1" baseline="-25000" dirty="0"/>
              <a:t>3</a:t>
            </a:r>
            <a:r>
              <a:rPr lang="en-US" sz="1500" b="1" dirty="0"/>
              <a:t> nanostructures, including ferromagnetism and very strong magneto-optical responses</a:t>
            </a:r>
          </a:p>
          <a:p>
            <a:pPr eaLnBrk="1" hangingPunct="1">
              <a:buClr>
                <a:srgbClr val="C00000"/>
              </a:buClr>
            </a:pPr>
            <a:endParaRPr lang="en-US" sz="1500" b="1" baseline="-25000" dirty="0"/>
          </a:p>
          <a:p>
            <a:pPr marL="285724" indent="-285724" eaLnBrk="1" hangingPunct="1">
              <a:buClr>
                <a:srgbClr val="C00000"/>
              </a:buClr>
              <a:buFont typeface="Arial" panose="020B0604020202020204" pitchFamily="34" charset="0"/>
              <a:buChar char="•"/>
            </a:pPr>
            <a:r>
              <a:rPr lang="en-US" sz="1500" b="1" dirty="0"/>
              <a:t>These findings expand our fundamental understanding of materials and introduce new magnetic functionalities attractive for future advanced technologies based on metal-halide perovskites</a:t>
            </a:r>
            <a:endParaRPr lang="en-US" sz="1500" dirty="0"/>
          </a:p>
        </p:txBody>
      </p:sp>
      <p:sp>
        <p:nvSpPr>
          <p:cNvPr id="4" name="Text Box 34" descr="CsEuCl3 nanocrystals (~10 nm diameter) show ferromagnetism and strong magneto-optical responses at low temperatures. As the first intrinsic magnetic metal-halide perovskite, these materials may enable future spin-based technologies quantum or optoelectronic technologies.&#10;">
            <a:extLst>
              <a:ext uri="{FF2B5EF4-FFF2-40B4-BE49-F238E27FC236}">
                <a16:creationId xmlns:a16="http://schemas.microsoft.com/office/drawing/2014/main" id="{908B0B0F-3B48-4251-9B0A-71D36EE688B7}"/>
              </a:ext>
            </a:extLst>
          </p:cNvPr>
          <p:cNvSpPr txBox="1">
            <a:spLocks noChangeArrowheads="1"/>
          </p:cNvSpPr>
          <p:nvPr/>
        </p:nvSpPr>
        <p:spPr bwMode="auto">
          <a:xfrm>
            <a:off x="5926618" y="5019281"/>
            <a:ext cx="5852335" cy="1246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2" tIns="45718" rIns="91432"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500" i="1" dirty="0"/>
              <a:t>CsEuCl</a:t>
            </a:r>
            <a:r>
              <a:rPr lang="en-US" sz="1500" i="1" baseline="-25000" dirty="0"/>
              <a:t>3</a:t>
            </a:r>
            <a:r>
              <a:rPr lang="en-US" sz="1500" i="1" dirty="0"/>
              <a:t> nanocrystals (~10 nm diameter) show ferromagnetism and strong magneto-optical responses at low temperatures. As the first intrinsic magnetic metal-halide perovskite, these materials may enable future spin-based technologies quantum or optoelectronic technologies.</a:t>
            </a:r>
          </a:p>
        </p:txBody>
      </p:sp>
      <p:sp>
        <p:nvSpPr>
          <p:cNvPr id="8" name="flSlide132Footer">
            <a:extLst>
              <a:ext uri="{FF2B5EF4-FFF2-40B4-BE49-F238E27FC236}">
                <a16:creationId xmlns:a16="http://schemas.microsoft.com/office/drawing/2014/main" id="{DE1189A2-723A-7859-3F0E-D8B03FA10CAC}"/>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dirty="0">
                <a:solidFill>
                  <a:srgbClr val="000000"/>
                </a:solidFill>
                <a:latin typeface="Microsoft Sans Serif" panose="020B0604020202020204" pitchFamily="34" charset="0"/>
              </a:rPr>
              <a:t>  </a:t>
            </a:r>
          </a:p>
        </p:txBody>
      </p:sp>
      <p:sp>
        <p:nvSpPr>
          <p:cNvPr id="9" name="hcSlide132Header">
            <a:extLst>
              <a:ext uri="{FF2B5EF4-FFF2-40B4-BE49-F238E27FC236}">
                <a16:creationId xmlns:a16="http://schemas.microsoft.com/office/drawing/2014/main" id="{9A340B56-2FC4-6D33-CDC0-B7BA3E681BBA}"/>
              </a:ext>
              <a:ext uri="{C183D7F6-B498-43B3-948B-1728B52AA6E4}">
                <adec:decorative xmlns:adec="http://schemas.microsoft.com/office/drawing/2017/decorative" val="1"/>
              </a:ext>
            </a:extLst>
          </p:cNvPr>
          <p:cNvSpPr txBox="1"/>
          <p:nvPr/>
        </p:nvSpPr>
        <p:spPr>
          <a:xfrm>
            <a:off x="5994400" y="0"/>
            <a:ext cx="184731" cy="384721"/>
          </a:xfrm>
          <a:prstGeom prst="rect">
            <a:avLst/>
          </a:prstGeom>
          <a:noFill/>
        </p:spPr>
        <p:txBody>
          <a:bodyPr vert="horz" wrap="none" rtlCol="0">
            <a:spAutoFit/>
          </a:bodyPr>
          <a:lstStyle/>
          <a:p>
            <a:endParaRPr lang="en-US" dirty="0"/>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409171" y="1509466"/>
            <a:ext cx="5205372" cy="424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457167" eaLnBrk="1" hangingPunct="1"/>
            <a:r>
              <a:rPr lang="en-US" sz="1500" dirty="0">
                <a:solidFill>
                  <a:prstClr val="black"/>
                </a:solidFill>
              </a:rPr>
              <a:t>This year, graduate students in the Gamelin Group participated in multiple mentoring and outreach activities. </a:t>
            </a:r>
          </a:p>
          <a:p>
            <a:pPr marL="285730" indent="-285730" algn="just" defTabSz="457167" eaLnBrk="1" hangingPunct="1">
              <a:buFont typeface="Arial" charset="0"/>
              <a:buChar char="•"/>
            </a:pPr>
            <a:r>
              <a:rPr lang="en-US" sz="1500" dirty="0">
                <a:solidFill>
                  <a:prstClr val="black"/>
                </a:solidFill>
              </a:rPr>
              <a:t>Graduate student project participants have mentored four undergraduate and REU students in the laboratory, all in their first research experiences. Under the guidance of these graduate students, the undergraduate researchers have learned laboratory techniques, taken ownership of their own research projects, and presented their results within and outside of the group in talks and poster sessions.</a:t>
            </a:r>
          </a:p>
          <a:p>
            <a:pPr marL="285730" indent="-285730" algn="just" defTabSz="457167" eaLnBrk="1" hangingPunct="1">
              <a:buFont typeface="Arial" charset="0"/>
              <a:buChar char="•"/>
            </a:pPr>
            <a:r>
              <a:rPr lang="en-US" sz="1500" dirty="0">
                <a:solidFill>
                  <a:prstClr val="black"/>
                </a:solidFill>
              </a:rPr>
              <a:t>Graduate student project participants volunteered as mentors in NanoCamp! 2022, a program organized by UW's NSF MRSEC and UW's Youth &amp; Teen Programs to offer 6</a:t>
            </a:r>
            <a:r>
              <a:rPr lang="en-US" sz="1500" baseline="30000" dirty="0">
                <a:solidFill>
                  <a:prstClr val="black"/>
                </a:solidFill>
              </a:rPr>
              <a:t>th</a:t>
            </a:r>
            <a:r>
              <a:rPr lang="en-US" sz="1500" dirty="0">
                <a:solidFill>
                  <a:prstClr val="black"/>
                </a:solidFill>
              </a:rPr>
              <a:t> to 8</a:t>
            </a:r>
            <a:r>
              <a:rPr lang="en-US" sz="1500" baseline="30000" dirty="0">
                <a:solidFill>
                  <a:prstClr val="black"/>
                </a:solidFill>
              </a:rPr>
              <a:t>th</a:t>
            </a:r>
            <a:r>
              <a:rPr lang="en-US" sz="1500" dirty="0">
                <a:solidFill>
                  <a:prstClr val="black"/>
                </a:solidFill>
              </a:rPr>
              <a:t> grade campus visitors hands-on opportunities to explore the properties of nanomaterials and to tour UW nanoscience laboratories. Students prepared lithography experiments and solar photovoltaic demonstrations.</a:t>
            </a:r>
          </a:p>
        </p:txBody>
      </p:sp>
      <p:sp>
        <p:nvSpPr>
          <p:cNvPr id="30" name="Rectangle 29">
            <a:extLst>
              <a:ext uri="{FF2B5EF4-FFF2-40B4-BE49-F238E27FC236}">
                <a16:creationId xmlns:a16="http://schemas.microsoft.com/office/drawing/2014/main" id="{214F4D8C-0507-44C8-9197-44F32C14CB59}"/>
              </a:ext>
            </a:extLst>
          </p:cNvPr>
          <p:cNvSpPr/>
          <p:nvPr/>
        </p:nvSpPr>
        <p:spPr>
          <a:xfrm>
            <a:off x="100486" y="-27264"/>
            <a:ext cx="3003807" cy="338555"/>
          </a:xfrm>
          <a:prstGeom prst="rect">
            <a:avLst/>
          </a:prstGeom>
        </p:spPr>
        <p:txBody>
          <a:bodyPr wrap="square" lIns="91434" tIns="45718" rIns="91434" bIns="45718" anchor="ctr">
            <a:spAutoFit/>
          </a:bodyPr>
          <a:lstStyle/>
          <a:p>
            <a:pPr defTabSz="457167"/>
            <a:r>
              <a:rPr lang="en-US" sz="1600" b="1" dirty="0">
                <a:solidFill>
                  <a:srgbClr val="ED7D31">
                    <a:lumMod val="20000"/>
                    <a:lumOff val="80000"/>
                  </a:srgb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8"/>
            <a:ext cx="7759108" cy="566719"/>
          </a:xfrm>
          <a:prstGeom prst="rect">
            <a:avLst/>
          </a:prstGeom>
          <a:noFill/>
          <a:ln>
            <a:noFill/>
            <a:prstDash/>
          </a:ln>
          <a:effectLst/>
        </p:spPr>
        <p:txBody>
          <a:bodyPr rot="0" spcFirstLastPara="0" vertOverflow="overflow" horzOverflow="overflow" vert="horz" wrap="square" lIns="91434" tIns="45718" rIns="91434" bIns="45718"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Synthesis and Spectroscopy of Complex Halide and Chalcogenide Nanocrystals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6" y="845157"/>
            <a:ext cx="4514750" cy="338550"/>
          </a:xfrm>
          <a:prstGeom prst="rect">
            <a:avLst/>
          </a:prstGeom>
          <a:noFill/>
        </p:spPr>
        <p:txBody>
          <a:bodyPr wrap="none" lIns="91434" tIns="45718" rIns="91434" bIns="45718" rtlCol="0">
            <a:spAutoFit/>
          </a:bodyPr>
          <a:lstStyle/>
          <a:p>
            <a:r>
              <a:rPr lang="en-US" sz="1600" b="1" dirty="0">
                <a:latin typeface="Arial" panose="020B0604020202020204" pitchFamily="34" charset="0"/>
                <a:cs typeface="Arial" panose="020B0604020202020204" pitchFamily="34" charset="0"/>
              </a:rPr>
              <a:t>Daniel R. Gamelin,</a:t>
            </a:r>
            <a:r>
              <a:rPr lang="en-US" sz="1600" b="1" i="0" dirty="0">
                <a:solidFill>
                  <a:srgbClr val="000000"/>
                </a:solidFill>
                <a:effectLst/>
                <a:latin typeface="Arial" panose="020B0604020202020204" pitchFamily="34" charset="0"/>
                <a:cs typeface="Arial" panose="020B0604020202020204" pitchFamily="34" charset="0"/>
              </a:rPr>
              <a:t> University of Washington</a:t>
            </a:r>
            <a:endParaRPr lang="en-US" sz="1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5" y="300185"/>
            <a:ext cx="1505528" cy="338550"/>
          </a:xfrm>
          <a:prstGeom prst="rect">
            <a:avLst/>
          </a:prstGeom>
          <a:noFill/>
        </p:spPr>
        <p:txBody>
          <a:bodyPr wrap="none" lIns="91434" tIns="45718" rIns="91434" bIns="45718" rtlCol="0">
            <a:spAutoFit/>
          </a:bodyPr>
          <a:lstStyle/>
          <a:p>
            <a:r>
              <a:rPr lang="en-US" sz="1600" b="1" dirty="0">
                <a:latin typeface="Arial" panose="020B0604020202020204" pitchFamily="34" charset="0"/>
                <a:cs typeface="Arial" panose="020B0604020202020204" pitchFamily="34" charset="0"/>
              </a:rPr>
              <a:t>DMR </a:t>
            </a:r>
            <a:r>
              <a:rPr lang="is-IS" sz="1600" b="1" dirty="0">
                <a:latin typeface="Arial" panose="020B0604020202020204" pitchFamily="34" charset="0"/>
                <a:cs typeface="Arial" panose="020B0604020202020204" pitchFamily="34" charset="0"/>
              </a:rPr>
              <a:t>1807394</a:t>
            </a:r>
            <a:endParaRPr lang="en-US" sz="1600" b="1" dirty="0">
              <a:latin typeface="Arial" panose="020B0604020202020204" pitchFamily="34" charset="0"/>
              <a:cs typeface="Arial" panose="020B0604020202020204" pitchFamily="34" charset="0"/>
            </a:endParaRPr>
          </a:p>
        </p:txBody>
      </p:sp>
      <p:pic>
        <p:nvPicPr>
          <p:cNvPr id="2" name="Picture 1" descr="A photo showing undergraduate researcher Carmelita Ro-Mendez (center, REU) with arms around her two graduate student mentors (Kelly Walsh (L) and Laura Jacoby (R)). Carmelita spent the summer between her freshman and sophomore years in the Gamelin Group synthesizing doped colloidal nanocrystals of CsEuCl3 and characterizing them spectroscopically." title="Mentoring and outreach"/>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6779696" y="1509466"/>
            <a:ext cx="4077528" cy="2797258"/>
          </a:xfrm>
          <a:prstGeom prst="rect">
            <a:avLst/>
          </a:prstGeom>
          <a:ln>
            <a:solidFill>
              <a:schemeClr val="tx1"/>
            </a:solidFill>
          </a:ln>
        </p:spPr>
      </p:pic>
      <p:sp>
        <p:nvSpPr>
          <p:cNvPr id="12" name="Text Box 34" descr="Carmelita Ro-Mendez (center, REU) spent the summer between her freshman and sophomore years of college in the Gamelin Group synthesizing doped colloidal nanocrystals of CsEuCl3 and characterizing them spectroscopically. She worked closely with graduate-student mentors Kelly Walsh (L) and Laura Jacoby (R).&#10;">
            <a:extLst>
              <a:ext uri="{FF2B5EF4-FFF2-40B4-BE49-F238E27FC236}">
                <a16:creationId xmlns:a16="http://schemas.microsoft.com/office/drawing/2014/main" id="{908B0B0F-3B48-4251-9B0A-71D36EE688B7}"/>
              </a:ext>
            </a:extLst>
          </p:cNvPr>
          <p:cNvSpPr txBox="1">
            <a:spLocks noChangeArrowheads="1"/>
          </p:cNvSpPr>
          <p:nvPr/>
        </p:nvSpPr>
        <p:spPr bwMode="auto">
          <a:xfrm>
            <a:off x="5892293" y="4444385"/>
            <a:ext cx="5852335" cy="156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2" tIns="45718" rIns="91432"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600" i="1" dirty="0"/>
              <a:t>Carmelita Ro-Mendez (center, REU) spent the summer between her freshman and sophomore years of college in the Gamelin Group synthesizing doped colloidal nanocrystals of CsEuCl</a:t>
            </a:r>
            <a:r>
              <a:rPr lang="en-US" sz="1600" i="1" baseline="-25000" dirty="0"/>
              <a:t>3</a:t>
            </a:r>
            <a:r>
              <a:rPr lang="en-US" sz="1600" i="1" dirty="0"/>
              <a:t> and characterizing them spectroscopically. She worked closely with graduate-student mentors Kelly Walsh (L) and Laura Jacoby (R).</a:t>
            </a:r>
            <a:endParaRPr lang="en-US" sz="1500" i="1" dirty="0"/>
          </a:p>
        </p:txBody>
      </p:sp>
    </p:spTree>
    <p:extLst>
      <p:ext uri="{BB962C8B-B14F-4D97-AF65-F5344CB8AC3E}">
        <p14:creationId xmlns:p14="http://schemas.microsoft.com/office/powerpoint/2010/main" val="1100916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3950</TotalTime>
  <Words>511</Words>
  <Application>Microsoft Office PowerPoint</Application>
  <PresentationFormat>Widescreen</PresentationFormat>
  <Paragraphs>33</Paragraphs>
  <Slides>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Microsoft Sans Serif</vt:lpstr>
      <vt:lpstr>Sitka Subheading</vt:lpstr>
      <vt:lpstr>Times New Roman</vt:lpstr>
      <vt:lpstr>Wingdings</vt:lpstr>
      <vt:lpstr>Office Theme</vt:lpstr>
      <vt:lpstr>1_Office Theme</vt:lpstr>
      <vt:lpstr>Synthesis and Spectroscopy of Complex Halide and Chalcogenide Nanocrystals</vt:lpstr>
      <vt:lpstr>Synthesis and Spectroscopy of Complex Halide and Chalcogenide Nanocrystals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306</cp:revision>
  <cp:lastPrinted>2018-03-20T12:31:18Z</cp:lastPrinted>
  <dcterms:created xsi:type="dcterms:W3CDTF">2017-10-05T17:34:54Z</dcterms:created>
  <dcterms:modified xsi:type="dcterms:W3CDTF">2023-03-22T13:26:05Z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78f17e46-63c2-4a48-9e45-9985c3675eba</vt:lpwstr>
  </property>
  <property fmtid="{D5CDD505-2E9C-101B-9397-08002B2CF9AE}" pid="3" name="ContainsCUI">
    <vt:lpwstr>No</vt:lpwstr>
  </property>
</Properties>
</file>